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6"/>
  </p:notesMasterIdLst>
  <p:handoutMasterIdLst>
    <p:handoutMasterId r:id="rId17"/>
  </p:handoutMasterIdLst>
  <p:sldIdLst>
    <p:sldId id="275" r:id="rId2"/>
    <p:sldId id="285" r:id="rId3"/>
    <p:sldId id="286" r:id="rId4"/>
    <p:sldId id="287" r:id="rId5"/>
    <p:sldId id="288" r:id="rId6"/>
    <p:sldId id="289" r:id="rId7"/>
    <p:sldId id="276" r:id="rId8"/>
    <p:sldId id="277" r:id="rId9"/>
    <p:sldId id="278" r:id="rId10"/>
    <p:sldId id="279" r:id="rId11"/>
    <p:sldId id="283" r:id="rId12"/>
    <p:sldId id="280" r:id="rId13"/>
    <p:sldId id="281" r:id="rId14"/>
    <p:sldId id="28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69" autoAdjust="0"/>
    <p:restoredTop sz="91005" autoAdjust="0"/>
  </p:normalViewPr>
  <p:slideViewPr>
    <p:cSldViewPr>
      <p:cViewPr varScale="1">
        <p:scale>
          <a:sx n="81" d="100"/>
          <a:sy n="81" d="100"/>
        </p:scale>
        <p:origin x="1661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62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8A194D-29DE-41A1-9208-924888437B9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B9233DD5-BDDC-48F7-B39B-527E4876819B}">
      <dgm:prSet/>
      <dgm:spPr/>
      <dgm:t>
        <a:bodyPr/>
        <a:lstStyle/>
        <a:p>
          <a:pPr rtl="0"/>
          <a:r>
            <a:rPr lang="ru-RU" b="1" dirty="0" smtClean="0"/>
            <a:t>Три весёлые смены</a:t>
          </a:r>
          <a:r>
            <a:rPr lang="ru-RU" dirty="0" smtClean="0"/>
            <a:t> — </a:t>
          </a:r>
          <a:r>
            <a:rPr lang="ru-RU" dirty="0" err="1" smtClean="0"/>
            <a:t>трёхсерийный</a:t>
          </a:r>
          <a:r>
            <a:rPr lang="ru-RU" dirty="0" smtClean="0"/>
            <a:t> фильм о жизни </a:t>
          </a:r>
          <a:r>
            <a:rPr lang="ru-RU" u="sng" dirty="0" smtClean="0"/>
            <a:t>пионерского лагеря</a:t>
          </a:r>
          <a:r>
            <a:rPr lang="ru-RU" dirty="0" smtClean="0"/>
            <a:t>«Зубрёнок». Каждая из трех серий фильма — новелла, посвящена одной из смен в «Зубрёнке». Фильм снят по мотивам рассказов Юрия Яковлева.</a:t>
          </a:r>
          <a:endParaRPr lang="ru-RU" dirty="0"/>
        </a:p>
      </dgm:t>
    </dgm:pt>
    <dgm:pt modelId="{6B731F41-A416-4A71-8CCA-DE9BAE4EA812}" type="parTrans" cxnId="{3DF0F6BC-474A-4827-9420-A627C482849D}">
      <dgm:prSet/>
      <dgm:spPr/>
      <dgm:t>
        <a:bodyPr/>
        <a:lstStyle/>
        <a:p>
          <a:endParaRPr lang="ru-RU"/>
        </a:p>
      </dgm:t>
    </dgm:pt>
    <dgm:pt modelId="{38627C4A-4DDD-4621-80E0-ECF68A119674}" type="sibTrans" cxnId="{3DF0F6BC-474A-4827-9420-A627C482849D}">
      <dgm:prSet/>
      <dgm:spPr/>
      <dgm:t>
        <a:bodyPr/>
        <a:lstStyle/>
        <a:p>
          <a:endParaRPr lang="ru-RU"/>
        </a:p>
      </dgm:t>
    </dgm:pt>
    <dgm:pt modelId="{3B20D459-A668-4A40-B4BB-EB9DFDD6B727}" type="pres">
      <dgm:prSet presAssocID="{658A194D-29DE-41A1-9208-924888437B9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B7C0D4-7089-4541-A7AF-6B0C886558B3}" type="pres">
      <dgm:prSet presAssocID="{B9233DD5-BDDC-48F7-B39B-527E4876819B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BE24AC-F0D6-4A01-A0A5-0ED91E82D23F}" type="presOf" srcId="{B9233DD5-BDDC-48F7-B39B-527E4876819B}" destId="{70B7C0D4-7089-4541-A7AF-6B0C886558B3}" srcOrd="0" destOrd="0" presId="urn:microsoft.com/office/officeart/2005/8/layout/cycle2"/>
    <dgm:cxn modelId="{3DF0F6BC-474A-4827-9420-A627C482849D}" srcId="{658A194D-29DE-41A1-9208-924888437B91}" destId="{B9233DD5-BDDC-48F7-B39B-527E4876819B}" srcOrd="0" destOrd="0" parTransId="{6B731F41-A416-4A71-8CCA-DE9BAE4EA812}" sibTransId="{38627C4A-4DDD-4621-80E0-ECF68A119674}"/>
    <dgm:cxn modelId="{BF221893-C1E1-4DB5-8DCD-37FF242292F7}" type="presOf" srcId="{658A194D-29DE-41A1-9208-924888437B91}" destId="{3B20D459-A668-4A40-B4BB-EB9DFDD6B727}" srcOrd="0" destOrd="0" presId="urn:microsoft.com/office/officeart/2005/8/layout/cycle2"/>
    <dgm:cxn modelId="{0FF7D724-9809-4244-A2E9-19029538A919}" type="presParOf" srcId="{3B20D459-A668-4A40-B4BB-EB9DFDD6B727}" destId="{70B7C0D4-7089-4541-A7AF-6B0C886558B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9A4FD-ACCD-4A18-974C-520ACD40118D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D9DFE1-8398-41BF-8730-42638A31A6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303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4729D-FE43-4DB8-9B30-28725B83666F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C48BCB-9F99-4620-9A49-CA813263EA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494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FB5C37F-2909-4A2C-A4B4-D81A9581359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5C99771-92E3-4CA5-8AFA-D47C070548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C37F-2909-4A2C-A4B4-D81A9581359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99771-92E3-4CA5-8AFA-D47C070548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C37F-2909-4A2C-A4B4-D81A9581359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99771-92E3-4CA5-8AFA-D47C070548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FB5C37F-2909-4A2C-A4B4-D81A9581359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C99771-92E3-4CA5-8AFA-D47C070548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FB5C37F-2909-4A2C-A4B4-D81A9581359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5C99771-92E3-4CA5-8AFA-D47C070548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C37F-2909-4A2C-A4B4-D81A9581359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99771-92E3-4CA5-8AFA-D47C070548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C37F-2909-4A2C-A4B4-D81A9581359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99771-92E3-4CA5-8AFA-D47C070548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FB5C37F-2909-4A2C-A4B4-D81A9581359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C99771-92E3-4CA5-8AFA-D47C070548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C37F-2909-4A2C-A4B4-D81A9581359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99771-92E3-4CA5-8AFA-D47C070548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FB5C37F-2909-4A2C-A4B4-D81A9581359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C99771-92E3-4CA5-8AFA-D47C070548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FB5C37F-2909-4A2C-A4B4-D81A9581359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C99771-92E3-4CA5-8AFA-D47C070548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FB5C37F-2909-4A2C-A4B4-D81A95813597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5C99771-92E3-4CA5-8AFA-D47C070548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labirint.ru/books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41763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Книги о сверстниках</a:t>
            </a:r>
            <a:endParaRPr lang="ru-RU" sz="5400" b="1" dirty="0"/>
          </a:p>
        </p:txBody>
      </p:sp>
      <p:pic>
        <p:nvPicPr>
          <p:cNvPr id="1026" name="Picture 2" descr="C:\Documents and Settings\Admin\Рабочий стол\images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5720" y="2357430"/>
            <a:ext cx="3903907" cy="407196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00562" y="2143116"/>
            <a:ext cx="428628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«Вовремя прочитанная книга - огромная удача. Она способна изменить жизнь, как не изменит ее лучший друг или наставник».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Павленко П.А.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000" b="1" dirty="0" err="1" smtClean="0"/>
              <a:t>Алешковский</a:t>
            </a:r>
            <a:r>
              <a:rPr lang="ru-RU" sz="2000" b="1" dirty="0" smtClean="0"/>
              <a:t> ,Ю.</a:t>
            </a:r>
            <a:br>
              <a:rPr lang="ru-RU" sz="2000" b="1" dirty="0" smtClean="0"/>
            </a:br>
            <a:r>
              <a:rPr lang="ru-RU" sz="2000" b="1" dirty="0" smtClean="0"/>
              <a:t>         Кыш и Двапортфеля:Повести.-М.:ЭКСМО-Пресс,2000.-400 с.-(Детская библиотека)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4857752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Для первоклассника Алеши </a:t>
            </a:r>
            <a:r>
              <a:rPr lang="ru-RU" dirty="0" err="1" smtClean="0"/>
              <a:t>Сероглазова</a:t>
            </a:r>
            <a:r>
              <a:rPr lang="ru-RU" dirty="0" smtClean="0"/>
              <a:t> по прозвищу </a:t>
            </a:r>
            <a:r>
              <a:rPr lang="ru-RU" dirty="0" err="1" smtClean="0"/>
              <a:t>Двапортфеля</a:t>
            </a:r>
            <a:r>
              <a:rPr lang="ru-RU" dirty="0" smtClean="0"/>
              <a:t> маленький щенок Кыш — самая преданная и умная собака на свете.</a:t>
            </a:r>
          </a:p>
          <a:p>
            <a:pPr>
              <a:buNone/>
            </a:pPr>
            <a:r>
              <a:rPr lang="ru-RU" dirty="0" smtClean="0"/>
              <a:t>      О приключениях этих двух верных друзей, постоянно попадающих в разные передряги, рассказывают увлекательные и добрые повести Юза </a:t>
            </a:r>
            <a:r>
              <a:rPr lang="ru-RU" dirty="0" err="1" smtClean="0"/>
              <a:t>Алешковского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5122" name="Picture 2" descr="C:\Documents and Settings\Admin\Рабочий стол\13692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872228" y="1600200"/>
            <a:ext cx="3843175" cy="4972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401080" cy="116205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dirty="0" smtClean="0"/>
              <a:t>Крапивин Владислав Петрович-</a:t>
            </a:r>
            <a:br>
              <a:rPr lang="ru-RU" sz="3600" dirty="0" smtClean="0"/>
            </a:br>
            <a:r>
              <a:rPr lang="ru-RU" sz="3600" dirty="0" smtClean="0"/>
              <a:t>прозаик, поэт, педагог.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14282" y="1785926"/>
            <a:ext cx="5072098" cy="4340237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/>
              <a:t>    В 1961 г. основал  </a:t>
            </a:r>
            <a:r>
              <a:rPr lang="ru-RU" sz="2400" dirty="0" smtClean="0"/>
              <a:t>пресс-центр и парусную флотилию </a:t>
            </a:r>
            <a:r>
              <a:rPr lang="ru-RU" sz="2400" b="1" dirty="0" smtClean="0"/>
              <a:t>«</a:t>
            </a:r>
            <a:r>
              <a:rPr lang="ru-RU" sz="2400" b="1" dirty="0" err="1" smtClean="0"/>
              <a:t>Караве́лла</a:t>
            </a:r>
            <a:r>
              <a:rPr lang="ru-RU" sz="2400" b="1" dirty="0" smtClean="0"/>
              <a:t>»</a:t>
            </a:r>
            <a:r>
              <a:rPr lang="ru-RU" sz="2400" dirty="0" smtClean="0"/>
              <a:t>   в г. Екатеринбурге.</a:t>
            </a:r>
          </a:p>
          <a:p>
            <a:r>
              <a:rPr lang="ru-RU" sz="2400" dirty="0" smtClean="0"/>
              <a:t>    Основные направления «Каравеллы»-морское </a:t>
            </a:r>
            <a:r>
              <a:rPr lang="ru-RU" sz="2400" dirty="0" err="1" smtClean="0"/>
              <a:t>дело,журналистика</a:t>
            </a:r>
            <a:r>
              <a:rPr lang="ru-RU" sz="2400" dirty="0" smtClean="0"/>
              <a:t>, фехтование, история флота.  </a:t>
            </a:r>
          </a:p>
          <a:p>
            <a:r>
              <a:rPr lang="ru-RU" sz="2400" dirty="0" smtClean="0"/>
              <a:t>     За долгую творческую деятельность было выпущено более 200 изданий книг Крапивина на разных языках мира.</a:t>
            </a:r>
            <a:endParaRPr lang="ru-RU" sz="2400" dirty="0"/>
          </a:p>
        </p:txBody>
      </p:sp>
      <p:pic>
        <p:nvPicPr>
          <p:cNvPr id="11266" name="Picture 2" descr="C:\Documents and Settings\Admin\Рабочий стол\index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429388" y="2071678"/>
            <a:ext cx="2071702" cy="27586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401080" cy="121444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sz="2200" b="1" dirty="0" smtClean="0"/>
              <a:t>Крапивин, В.</a:t>
            </a:r>
            <a:br>
              <a:rPr lang="ru-RU" sz="2200" b="1" dirty="0" smtClean="0"/>
            </a:br>
            <a:r>
              <a:rPr lang="ru-RU" sz="2200" b="1" dirty="0" smtClean="0"/>
              <a:t>         Мальчик девочку </a:t>
            </a:r>
            <a:r>
              <a:rPr lang="ru-RU" sz="2200" b="1" dirty="0" err="1" smtClean="0"/>
              <a:t>искал</a:t>
            </a:r>
            <a:r>
              <a:rPr lang="ru-RU" sz="2000" b="1" dirty="0" err="1" smtClean="0"/>
              <a:t>:Тыквогонские</a:t>
            </a:r>
            <a:r>
              <a:rPr lang="ru-RU" sz="2000" b="1" dirty="0" smtClean="0"/>
              <a:t> приключения.-Екатеринбург:Сократ,2004.-192 </a:t>
            </a:r>
            <a:r>
              <a:rPr lang="ru-RU" sz="2000" b="1" dirty="0" err="1" smtClean="0"/>
              <a:t>с.:ил</a:t>
            </a:r>
            <a:r>
              <a:rPr lang="ru-RU" sz="2000" b="1" dirty="0" smtClean="0"/>
              <a:t>.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71678"/>
            <a:ext cx="4686304" cy="457203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 Обыкновенный </a:t>
            </a:r>
            <a:r>
              <a:rPr lang="ru-RU" dirty="0" err="1" smtClean="0"/>
              <a:t>тыквогонский</a:t>
            </a:r>
            <a:r>
              <a:rPr lang="ru-RU" dirty="0" smtClean="0"/>
              <a:t> четвероклассник </a:t>
            </a:r>
            <a:r>
              <a:rPr lang="ru-RU" dirty="0" err="1" smtClean="0"/>
              <a:t>Авка</a:t>
            </a:r>
            <a:r>
              <a:rPr lang="ru-RU" dirty="0" smtClean="0"/>
              <a:t> ,как и все полагает, что Земля плоская... </a:t>
            </a:r>
          </a:p>
          <a:p>
            <a:pPr>
              <a:buNone/>
            </a:pPr>
            <a:r>
              <a:rPr lang="ru-RU" dirty="0" smtClean="0"/>
              <a:t>            И вот однажды ему и его приятелю Гуське буквально чуть ли не на голову с неба падает девчонка в странном летательном аппарате, которая не только заявляет о том, что живет на каком-то другом материке, </a:t>
            </a:r>
            <a:r>
              <a:rPr lang="ru-RU" dirty="0" err="1" smtClean="0"/>
              <a:t>Никалукии</a:t>
            </a:r>
            <a:r>
              <a:rPr lang="ru-RU" dirty="0" smtClean="0"/>
              <a:t>, но и смеет утверждать, что Земля — круглая, как мяч!</a:t>
            </a:r>
          </a:p>
          <a:p>
            <a:endParaRPr lang="ru-RU" dirty="0"/>
          </a:p>
        </p:txBody>
      </p:sp>
      <p:pic>
        <p:nvPicPr>
          <p:cNvPr id="6146" name="Picture 2" descr="C:\Documents and Settings\Admin\Рабочий стол\3012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604024" y="2071678"/>
            <a:ext cx="2611314" cy="3851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000" b="1" dirty="0" smtClean="0"/>
              <a:t>Крапивин, В.</a:t>
            </a:r>
            <a:br>
              <a:rPr lang="ru-RU" sz="2000" b="1" dirty="0" smtClean="0"/>
            </a:br>
            <a:r>
              <a:rPr lang="ru-RU" sz="2000" b="1" dirty="0" smtClean="0"/>
              <a:t>      Мушкетер и фея и другие истории из жизни Джонни Воробьева.-СПб.:Союз,1999.-304 с.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614866" cy="497207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sz="2400" dirty="0" smtClean="0"/>
              <a:t>Главный герой цикла повестей Джонни Воробьев всегда оказывается в центре всяческих интересных дел, будь то выслеживание таинственного крокодила или постановка школьного спектакля. </a:t>
            </a:r>
          </a:p>
          <a:p>
            <a:pPr>
              <a:buNone/>
            </a:pPr>
            <a:r>
              <a:rPr lang="ru-RU" sz="2400" dirty="0" smtClean="0"/>
              <a:t>           Но главное, наверное, не в приключениях, а в друзьях, которых у Джонни очень </a:t>
            </a:r>
            <a:r>
              <a:rPr lang="ru-RU" sz="2400" dirty="0" err="1" smtClean="0"/>
              <a:t>много-от</a:t>
            </a:r>
            <a:r>
              <a:rPr lang="ru-RU" sz="2400" dirty="0" smtClean="0"/>
              <a:t> детсадовских малышей до директора школы.</a:t>
            </a:r>
            <a:endParaRPr lang="ru-RU" sz="2400" dirty="0"/>
          </a:p>
        </p:txBody>
      </p:sp>
      <p:pic>
        <p:nvPicPr>
          <p:cNvPr id="7170" name="Picture 2" descr="C:\Documents and Settings\Admin\Рабочий стол\3012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143504" y="1643050"/>
            <a:ext cx="2925788" cy="46227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000" b="1" dirty="0" smtClean="0"/>
              <a:t>Крапивин, В.</a:t>
            </a:r>
            <a:br>
              <a:rPr lang="ru-RU" sz="2000" b="1" dirty="0" smtClean="0"/>
            </a:br>
            <a:r>
              <a:rPr lang="ru-RU" sz="2000" b="1" dirty="0" smtClean="0"/>
              <a:t>       Сказки Севки Глущенко: </a:t>
            </a:r>
            <a:r>
              <a:rPr lang="ru-RU" sz="2000" b="1" dirty="0" err="1" smtClean="0"/>
              <a:t>Повести.-М.:ЗАО</a:t>
            </a:r>
            <a:r>
              <a:rPr lang="ru-RU" sz="2000" b="1" dirty="0" smtClean="0"/>
              <a:t> Изд-во Центрполиграф,2000.-484 с.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43362" cy="490063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		</a:t>
            </a:r>
            <a:r>
              <a:rPr lang="ru-RU" sz="2400" dirty="0" smtClean="0"/>
              <a:t>Повесть о ребятах послевоенной поры. Второкласснику Севке, маленькому сказочнику и поэту, все труднее и труднее бороться с бедами, отстаивая свою правду. Но если не сдаваться и твердо верить в свою </a:t>
            </a:r>
            <a:r>
              <a:rPr lang="ru-RU" sz="2400" dirty="0" err="1" smtClean="0"/>
              <a:t>мечту,-она</a:t>
            </a:r>
            <a:r>
              <a:rPr lang="ru-RU" sz="2400" dirty="0" smtClean="0"/>
              <a:t> непременно сбудется. Ведь настоящие чудеса бывают только в жизни.</a:t>
            </a:r>
            <a:endParaRPr lang="ru-RU" sz="2400" dirty="0"/>
          </a:p>
        </p:txBody>
      </p:sp>
      <p:pic>
        <p:nvPicPr>
          <p:cNvPr id="8194" name="Picture 2" descr="C:\Documents and Settings\Admin\Рабочий стол\Vladislav_Krapivin__Vladislav_Krapivin._Sobranie_sochinenij_v_30_tomah._Tom_17._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0628" y="1911350"/>
            <a:ext cx="3214710" cy="43037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6357982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000" b="1" dirty="0" smtClean="0"/>
              <a:t>Ильина, Е.Я.</a:t>
            </a:r>
            <a:br>
              <a:rPr lang="ru-RU" sz="2000" b="1" dirty="0" smtClean="0"/>
            </a:br>
            <a:r>
              <a:rPr lang="ru-RU" sz="2000" b="1" dirty="0" smtClean="0"/>
              <a:t>      Четвертая высота:Повесть.-М.:Дет.лит.,1989.-335 </a:t>
            </a:r>
            <a:r>
              <a:rPr lang="ru-RU" sz="2000" b="1" dirty="0" err="1" smtClean="0"/>
              <a:t>с.:ил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43050"/>
            <a:ext cx="5786478" cy="490063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dirty="0" smtClean="0"/>
              <a:t>             </a:t>
            </a:r>
            <a:r>
              <a:rPr lang="ru-RU" sz="2000" dirty="0" smtClean="0"/>
              <a:t>Эта </a:t>
            </a:r>
            <a:r>
              <a:rPr lang="ru-RU" sz="2000" dirty="0" smtClean="0">
                <a:hlinkClick r:id="rId2"/>
              </a:rPr>
              <a:t>книга</a:t>
            </a:r>
            <a:r>
              <a:rPr lang="ru-RU" sz="2000" dirty="0" smtClean="0"/>
              <a:t> - об удивительной судьбе твоей ровесницы, прожившей недолгую, но интересную и мужественную жизнь. Эта книга - о знаменитой Гуле Королевой, талантливой актрисе, прославленной героине Великой Отечественной войны и просто обаятельном, чутком и мудром человеке, для которого понятия любви к Родине и человеческого достоинства были не просто высокопарными фразами, а истинным смыслом всей жизни. Обязательно прочти эту книгу! Ведь жизнь каждого человека это и есть открытая книга. А тем более жизнь столь незаурядной личности, какой была Гуля. 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050" name="Picture 2" descr="C:\Documents and Settings\Admin\Рабочий стол\koroleva_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929454" y="1000108"/>
            <a:ext cx="1905000" cy="2053840"/>
          </a:xfrm>
          <a:prstGeom prst="rect">
            <a:avLst/>
          </a:prstGeom>
          <a:noFill/>
        </p:spPr>
      </p:pic>
      <p:pic>
        <p:nvPicPr>
          <p:cNvPr id="3074" name="Picture 2" descr="C:\Documents and Settings\Admin\Рабочий стол\Elena_Ilina__Chetvertaya_vysot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3357562"/>
            <a:ext cx="2614272" cy="3270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29378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000" b="1" dirty="0" smtClean="0"/>
              <a:t>Осеева , В. </a:t>
            </a:r>
            <a:br>
              <a:rPr lang="ru-RU" sz="2000" b="1" dirty="0" smtClean="0"/>
            </a:br>
            <a:r>
              <a:rPr lang="ru-RU" sz="2000" b="1" dirty="0" smtClean="0"/>
              <a:t>     Динка:Повесть.-М.:Дет.лит.,1986.-542 с.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5143504" cy="482919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        		</a:t>
            </a:r>
            <a:r>
              <a:rPr lang="ru-RU" sz="8000" dirty="0" smtClean="0"/>
              <a:t> "</a:t>
            </a:r>
            <a:r>
              <a:rPr lang="ru-RU" sz="8000" dirty="0" err="1" smtClean="0"/>
              <a:t>Динка</a:t>
            </a:r>
            <a:r>
              <a:rPr lang="ru-RU" sz="8000" dirty="0" smtClean="0"/>
              <a:t>"- первая книга жемчужины творчества Осеевой - дилогии "</a:t>
            </a:r>
            <a:r>
              <a:rPr lang="ru-RU" sz="8000" dirty="0" err="1" smtClean="0"/>
              <a:t>Динка</a:t>
            </a:r>
            <a:r>
              <a:rPr lang="ru-RU" sz="8000" dirty="0" smtClean="0"/>
              <a:t>" и "</a:t>
            </a:r>
            <a:r>
              <a:rPr lang="ru-RU" sz="8000" dirty="0" err="1" smtClean="0"/>
              <a:t>Динка</a:t>
            </a:r>
            <a:r>
              <a:rPr lang="ru-RU" sz="8000" dirty="0" smtClean="0"/>
              <a:t> прощается с детством". Главная героиня, </a:t>
            </a:r>
            <a:r>
              <a:rPr lang="ru-RU" sz="8000" dirty="0" err="1" smtClean="0"/>
              <a:t>Динка</a:t>
            </a:r>
            <a:r>
              <a:rPr lang="ru-RU" sz="8000" dirty="0" smtClean="0"/>
              <a:t>, в которой, по словам самой писательницы, есть немало автобиографических черт, умна, отважна и непосредственна. Она умеет дружить, любит приключения и не отступает перед трудностями</a:t>
            </a:r>
            <a:r>
              <a:rPr lang="ru-RU" sz="8000" smtClean="0"/>
              <a:t>.     	Практически </a:t>
            </a:r>
            <a:r>
              <a:rPr lang="ru-RU" sz="8000" dirty="0" smtClean="0"/>
              <a:t>предоставленная самой себе, она сводит знакомство, перешедшее в крепкую дружбу, с 12-летним мальчишкой-сиротой Леней. Этот Леня так трогательно заботится о своей </a:t>
            </a:r>
            <a:r>
              <a:rPr lang="ru-RU" sz="8000" dirty="0" err="1" smtClean="0"/>
              <a:t>Динке-Макаке</a:t>
            </a:r>
            <a:r>
              <a:rPr lang="ru-RU" sz="8000" dirty="0" smtClean="0"/>
              <a:t>, что в этой их дружбе и заключается главная ценность книги. </a:t>
            </a:r>
            <a:endParaRPr lang="ru-RU" sz="8000" dirty="0"/>
          </a:p>
        </p:txBody>
      </p:sp>
      <p:pic>
        <p:nvPicPr>
          <p:cNvPr id="1026" name="Picture 2" descr="C:\Documents and Settings\Admin\Рабочий стол\389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683211" y="2352675"/>
            <a:ext cx="2532126" cy="4076722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ВАЛЕНТИНА_ОСЕЕВА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285728"/>
            <a:ext cx="1374344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000" b="1" dirty="0" smtClean="0"/>
              <a:t>Осеева, В.</a:t>
            </a:r>
            <a:br>
              <a:rPr lang="ru-RU" sz="2000" b="1" dirty="0" smtClean="0"/>
            </a:br>
            <a:r>
              <a:rPr lang="ru-RU" sz="2000" b="1" dirty="0" smtClean="0"/>
              <a:t>      Васек Трубачев и его товарищи: Повесть.-М.:Дет.лит.,1984.-510 с.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5143504" cy="482919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  Школьные годы — чудесные! Когда, как не в школе, дети учатся настоящей дружбе и взаимопониманию, поддержке и «чувству локтя»? Герои очаровательной книги В.Осеевой «Васек Трубачев и его товарищи» — вполне обычные мальчишки. Учатся прощать друг другу ошибки. Они учатся дружить. Но прежде всего учатся быть хорошими людьми. Учатся понимать пока еще чужой мир взрослых — родителей и преподавателей. </a:t>
            </a:r>
            <a:endParaRPr lang="ru-RU" dirty="0"/>
          </a:p>
        </p:txBody>
      </p:sp>
      <p:pic>
        <p:nvPicPr>
          <p:cNvPr id="3074" name="Picture 2" descr="C:\Documents and Settings\Admin\Рабочий стол\43067-cover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86446" y="1928802"/>
            <a:ext cx="2452688" cy="38433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6858016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200" b="1" dirty="0" err="1" smtClean="0"/>
              <a:t>Яковлев,Ю</a:t>
            </a:r>
            <a:r>
              <a:rPr lang="ru-RU" sz="2200" b="1" dirty="0" smtClean="0"/>
              <a:t>.</a:t>
            </a:r>
            <a:br>
              <a:rPr lang="ru-RU" sz="2200" b="1" dirty="0" smtClean="0"/>
            </a:br>
            <a:r>
              <a:rPr lang="ru-RU" sz="2200" b="1" dirty="0" smtClean="0"/>
              <a:t>      Тайна Фенимор</a:t>
            </a:r>
            <a:r>
              <a:rPr lang="ru-RU" sz="2000" b="1" dirty="0" smtClean="0"/>
              <a:t>а:Повесть.-М.:Дет.лит.,1980.-64 </a:t>
            </a:r>
            <a:r>
              <a:rPr lang="ru-RU" sz="2000" b="1" dirty="0" err="1" smtClean="0"/>
              <a:t>с.:ил</a:t>
            </a:r>
            <a:r>
              <a:rPr lang="ru-RU" sz="2000" b="1" dirty="0" smtClean="0"/>
              <a:t>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71612"/>
            <a:ext cx="6286512" cy="507209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dirty="0" smtClean="0"/>
              <a:t>                  Загадочный </a:t>
            </a:r>
            <a:r>
              <a:rPr lang="ru-RU" sz="8000" dirty="0" err="1" smtClean="0"/>
              <a:t>Фенимор</a:t>
            </a:r>
            <a:r>
              <a:rPr lang="ru-RU" sz="8000" dirty="0" smtClean="0"/>
              <a:t>, каждую ночь появляющийся в спальне мальчиков в пионерском лагере "Дубки", заворожил и превратил жизнь в непрерывное приключение. Он был интересен сам по себе, начитан и умел рассказывать.       	</a:t>
            </a:r>
          </a:p>
          <a:p>
            <a:pPr>
              <a:buNone/>
            </a:pPr>
            <a:r>
              <a:rPr lang="ru-RU" sz="8000" dirty="0" smtClean="0"/>
              <a:t>             Многочисленные приключенческие истории времен Дикого Запада мальчишки слушали ночи напролет, сами принимали участие в обсуждениях и днем, раскрасив лица и туловища зубной пастой, с перьями в ушах, носились с луками и стрелами, выслеживая индейских поработителей. А еще они спали в самых неподходящих местах, потому что по ночам спать не удавалось. </a:t>
            </a:r>
          </a:p>
          <a:p>
            <a:pPr>
              <a:buNone/>
            </a:pPr>
            <a:r>
              <a:rPr lang="ru-RU" sz="8000" dirty="0" smtClean="0"/>
              <a:t>          Один из них во сне и произнес загадочное имя "</a:t>
            </a:r>
            <a:r>
              <a:rPr lang="ru-RU" sz="8000" dirty="0" err="1" smtClean="0"/>
              <a:t>Фенимор</a:t>
            </a:r>
            <a:r>
              <a:rPr lang="ru-RU" sz="8000" dirty="0" smtClean="0"/>
              <a:t>". С этого все и началось...</a:t>
            </a:r>
          </a:p>
          <a:p>
            <a:pPr>
              <a:buNone/>
            </a:pPr>
            <a:r>
              <a:rPr lang="ru-RU" sz="8000" dirty="0" smtClean="0"/>
              <a:t>               </a:t>
            </a:r>
          </a:p>
          <a:p>
            <a:endParaRPr lang="ru-RU" dirty="0"/>
          </a:p>
        </p:txBody>
      </p:sp>
      <p:pic>
        <p:nvPicPr>
          <p:cNvPr id="4098" name="Picture 2" descr="C:\Documents and Settings\Admin\Рабочий стол\Yu.Yakovlev - Tayna Fenimora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2213" y="357166"/>
            <a:ext cx="2131787" cy="3357565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img.php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3714752"/>
            <a:ext cx="1741301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Эта замечательная история Юрия Яковлева была также экранизирована в третьей части фильма </a:t>
            </a:r>
            <a:br>
              <a:rPr lang="ru-RU" sz="2400" dirty="0" smtClean="0"/>
            </a:br>
            <a:r>
              <a:rPr lang="ru-RU" sz="2400" dirty="0" smtClean="0"/>
              <a:t>"Три веселые смены».</a:t>
            </a:r>
            <a:endParaRPr lang="ru-RU" sz="2400" dirty="0"/>
          </a:p>
        </p:txBody>
      </p:sp>
      <p:pic>
        <p:nvPicPr>
          <p:cNvPr id="5122" name="Picture 2" descr="C:\Documents and Settings\Admin\Рабочий стол\47498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37" y="1928802"/>
            <a:ext cx="3615777" cy="4572032"/>
          </a:xfrm>
          <a:prstGeom prst="rect">
            <a:avLst/>
          </a:prstGeom>
          <a:noFill/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sz="quarter" idx="2"/>
          </p:nvPr>
        </p:nvGraphicFramePr>
        <p:xfrm>
          <a:off x="4357686" y="1571612"/>
          <a:ext cx="4071966" cy="4786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sz="2200" dirty="0" smtClean="0"/>
              <a:t> Мало, Г.</a:t>
            </a:r>
            <a:br>
              <a:rPr lang="ru-RU" sz="2200" dirty="0" smtClean="0"/>
            </a:br>
            <a:r>
              <a:rPr lang="ru-RU" sz="2200" dirty="0" smtClean="0"/>
              <a:t>     Без семьи: Роман/Пер. с франц. А.Н.Толстой.-М.:Дет.лит.,1984.-350с.-(Школьная библиотека)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5000628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   Мальчик </a:t>
            </a:r>
            <a:r>
              <a:rPr lang="ru-RU" dirty="0" err="1" smtClean="0"/>
              <a:t>Реми</a:t>
            </a:r>
            <a:r>
              <a:rPr lang="ru-RU" dirty="0" smtClean="0"/>
              <a:t> - подкидыш. Он не знает, кто его родители, и скитается по свету в их поисках. </a:t>
            </a:r>
          </a:p>
          <a:p>
            <a:pPr>
              <a:buNone/>
            </a:pPr>
            <a:r>
              <a:rPr lang="ru-RU" dirty="0" smtClean="0"/>
              <a:t>          На его долю выпадает множество горестей и невзгод, но отзывчивое сердце маленького бродяги как магнитом притягивает к нему людей. </a:t>
            </a:r>
          </a:p>
          <a:p>
            <a:pPr>
              <a:buNone/>
            </a:pPr>
            <a:r>
              <a:rPr lang="ru-RU" dirty="0" smtClean="0"/>
              <a:t>          С помощью верных друзей ему удается совершить множество добрых дел и найти свою семью.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Documents and Settings\Admin\Рабочий стол\big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143504" y="1500174"/>
            <a:ext cx="3089069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000" b="1" dirty="0" smtClean="0"/>
              <a:t>Диккенс , Ч.</a:t>
            </a:r>
            <a:br>
              <a:rPr lang="ru-RU" sz="2000" b="1" dirty="0" smtClean="0"/>
            </a:br>
            <a:r>
              <a:rPr lang="ru-RU" sz="2000" b="1" dirty="0" smtClean="0"/>
              <a:t>       Приключения Оливера Твиста/Пер. с англ. </a:t>
            </a:r>
            <a:r>
              <a:rPr lang="ru-RU" sz="2000" b="1" dirty="0" err="1" smtClean="0"/>
              <a:t>А.Кривцовой.-М.:Просвещение</a:t>
            </a:r>
            <a:r>
              <a:rPr lang="ru-RU" sz="2000" b="1" dirty="0" smtClean="0"/>
              <a:t>, 1985.-367 с.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5357818" cy="52578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     «Приключения Оливера Твиста«»- самый знаменитый роман великого Ч. Диккенса.</a:t>
            </a:r>
            <a:br>
              <a:rPr lang="ru-RU" dirty="0" smtClean="0"/>
            </a:br>
            <a:r>
              <a:rPr lang="ru-RU" dirty="0" smtClean="0"/>
              <a:t>История мальчика, оказавшегося сиротой, вынужденного скитаться по мрачным трущобам Лондона.            Перипетии судьбы маленького героя, многочисленные встречи на его пути и счастливый конец трудных и опасных приключений - все это вызывает неподдельный интерес у множества читателей всего мира.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Documents and Settings\Admin\Рабочий стол\big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500694" y="1571612"/>
            <a:ext cx="3281946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sz="2000" b="1" dirty="0" err="1" smtClean="0"/>
              <a:t>Гринвуд,Дж</a:t>
            </a:r>
            <a:r>
              <a:rPr lang="ru-RU" sz="2000" b="1" dirty="0" smtClean="0"/>
              <a:t>.</a:t>
            </a:r>
            <a:br>
              <a:rPr lang="ru-RU" sz="2000" b="1" dirty="0" smtClean="0"/>
            </a:br>
            <a:r>
              <a:rPr lang="ru-RU" sz="2000" b="1" dirty="0" smtClean="0"/>
              <a:t>        Маленький </a:t>
            </a:r>
            <a:r>
              <a:rPr lang="ru-RU" sz="2000" b="1" dirty="0" err="1" smtClean="0"/>
              <a:t>оборвыш:Повесть</a:t>
            </a:r>
            <a:r>
              <a:rPr lang="ru-RU" sz="2000" b="1" dirty="0" smtClean="0"/>
              <a:t>/Пересказ К.Чуковского.-Свердловск:Сред.-Урал.кн.изд-во,1988.-240 с.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757742" cy="497207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    Страшная нищета семьи, побои мачехи, отчужденность отца, заставили маленького оборвыша Джима бежать из дома и стать бродягой. </a:t>
            </a:r>
          </a:p>
          <a:p>
            <a:pPr>
              <a:buNone/>
            </a:pPr>
            <a:r>
              <a:rPr lang="ru-RU" dirty="0" smtClean="0"/>
              <a:t>             Беспризорный мальчуган и в холод и в стужу ночует вместе с товарищами в катакомбах или в фургоне, а то и на сырой земле. Едят они что утащат у торговок, или отбросы. На пути Джима, простодушного, доверчивого, встречаются негодяи, толкающие мальчика к гибели. Но даже в самые трудные минуты Джим не унывает и не теряет мужества.    Общительный, доброжелательный, он имеет верных друзей, которые не раз выручают его из беды. </a:t>
            </a:r>
            <a:endParaRPr lang="ru-RU" dirty="0"/>
          </a:p>
        </p:txBody>
      </p:sp>
      <p:pic>
        <p:nvPicPr>
          <p:cNvPr id="4098" name="Picture 2" descr="C:\Documents and Settings\Admin\Рабочий стол\Malo61O1.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510083" y="1928802"/>
            <a:ext cx="2819921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1593</TotalTime>
  <Words>629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Calibri</vt:lpstr>
      <vt:lpstr>Century Schoolbook</vt:lpstr>
      <vt:lpstr>Wingdings</vt:lpstr>
      <vt:lpstr>Wingdings 2</vt:lpstr>
      <vt:lpstr>Эркер</vt:lpstr>
      <vt:lpstr> Книги о сверстниках</vt:lpstr>
      <vt:lpstr>Ильина, Е.Я.       Четвертая высота:Повесть.-М.:Дет.лит.,1989.-335 с.:ил.</vt:lpstr>
      <vt:lpstr>Осеева , В.       Динка:Повесть.-М.:Дет.лит.,1986.-542 с.</vt:lpstr>
      <vt:lpstr>Осеева, В.       Васек Трубачев и его товарищи: Повесть.-М.:Дет.лит.,1984.-510 с.</vt:lpstr>
      <vt:lpstr>Яковлев,Ю.       Тайна Фенимора:Повесть.-М.:Дет.лит.,1980.-64 с.:ил.</vt:lpstr>
      <vt:lpstr>Эта замечательная история Юрия Яковлева была также экранизирована в третьей части фильма  "Три веселые смены».</vt:lpstr>
      <vt:lpstr> Мало, Г.      Без семьи: Роман/Пер. с франц. А.Н.Толстой.-М.:Дет.лит.,1984.-350с.-(Школьная библиотека) </vt:lpstr>
      <vt:lpstr>Диккенс , Ч.        Приключения Оливера Твиста/Пер. с англ. А.Кривцовой.-М.:Просвещение, 1985.-367 с.</vt:lpstr>
      <vt:lpstr>Гринвуд,Дж.         Маленький оборвыш:Повесть/Пересказ К.Чуковского.-Свердловск:Сред.-Урал.кн.изд-во,1988.-240 с.</vt:lpstr>
      <vt:lpstr>Алешковский ,Ю.          Кыш и Двапортфеля:Повести.-М.:ЭКСМО-Пресс,2000.-400 с.-(Детская библиотека)</vt:lpstr>
      <vt:lpstr>Крапивин Владислав Петрович- прозаик, поэт, педагог.</vt:lpstr>
      <vt:lpstr>Крапивин, В.          Мальчик девочку искал:Тыквогонские приключения.-Екатеринбург:Сократ,2004.-192 с.:ил.   </vt:lpstr>
      <vt:lpstr>Крапивин, В.       Мушкетер и фея и другие истории из жизни Джонни Воробьева.-СПб.:Союз,1999.-304 с.</vt:lpstr>
      <vt:lpstr>Крапивин, В.        Сказки Севки Глущенко: Повести.-М.:ЗАО Изд-во Центрполиграф,2000.-484 с.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Девчонки и мальчишки</dc:title>
  <dc:creator>karina</dc:creator>
  <cp:lastModifiedBy>ZBook</cp:lastModifiedBy>
  <cp:revision>222</cp:revision>
  <dcterms:created xsi:type="dcterms:W3CDTF">2013-12-09T12:33:52Z</dcterms:created>
  <dcterms:modified xsi:type="dcterms:W3CDTF">2020-05-17T20:37:33Z</dcterms:modified>
</cp:coreProperties>
</file>