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58" r:id="rId5"/>
    <p:sldId id="259" r:id="rId6"/>
    <p:sldId id="260" r:id="rId7"/>
    <p:sldId id="261" r:id="rId8"/>
    <p:sldId id="262" r:id="rId9"/>
    <p:sldId id="263" r:id="rId10"/>
    <p:sldId id="264" r:id="rId11"/>
    <p:sldId id="265" r:id="rId12"/>
    <p:sldId id="266" r:id="rId13"/>
    <p:sldId id="273" r:id="rId14"/>
    <p:sldId id="274" r:id="rId15"/>
    <p:sldId id="275" r:id="rId16"/>
    <p:sldId id="276" r:id="rId17"/>
    <p:sldId id="267" r:id="rId18"/>
    <p:sldId id="268" r:id="rId19"/>
    <p:sldId id="269" r:id="rId20"/>
    <p:sldId id="270" r:id="rId21"/>
    <p:sldId id="277"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3899"/>
    <a:srgbClr val="A3095A"/>
    <a:srgbClr val="1B6B56"/>
    <a:srgbClr val="CB8EDC"/>
    <a:srgbClr val="000000"/>
    <a:srgbClr val="A62666"/>
    <a:srgbClr val="138376"/>
    <a:srgbClr val="CC7ABC"/>
    <a:srgbClr val="FCF864"/>
    <a:srgbClr val="DBE5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26"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02.06.2020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02.06.2020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02.06.2020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02.06.2020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02.06.2020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02.06.2020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02.06.2020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02.06.2020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02.06.2020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02.06.2020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02.06.2020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02.06.2020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g"/><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jpeg"/></Relationships>
</file>

<file path=ppt/slides/_rels/slide1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5" Type="http://schemas.openxmlformats.org/officeDocument/2006/relationships/image" Target="../media/image46.jpeg"/><Relationship Id="rId4" Type="http://schemas.openxmlformats.org/officeDocument/2006/relationships/image" Target="../media/image45.jpeg"/></Relationships>
</file>

<file path=ppt/slides/_rels/slide1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image" Target="../media/image50.jpeg"/></Relationships>
</file>

<file path=ppt/slides/_rels/slide21.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g"/><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228184" y="6021288"/>
            <a:ext cx="2881078" cy="720080"/>
          </a:xfrm>
        </p:spPr>
        <p:txBody>
          <a:bodyPr>
            <a:normAutofit fontScale="92500" lnSpcReduction="10000"/>
          </a:bodyPr>
          <a:lstStyle/>
          <a:p>
            <a:r>
              <a:rPr lang="ru-RU" sz="1400" dirty="0" smtClean="0">
                <a:solidFill>
                  <a:srgbClr val="FFC000"/>
                </a:solidFill>
                <a:latin typeface="Times New Roman" panose="02020603050405020304" pitchFamily="18" charset="0"/>
                <a:cs typeface="Times New Roman" panose="02020603050405020304" pitchFamily="18" charset="0"/>
              </a:rPr>
              <a:t>Презентацию подготовила </a:t>
            </a:r>
            <a:r>
              <a:rPr lang="ru-RU" sz="1400" dirty="0" err="1" smtClean="0">
                <a:solidFill>
                  <a:srgbClr val="FFC000"/>
                </a:solidFill>
                <a:latin typeface="Times New Roman" panose="02020603050405020304" pitchFamily="18" charset="0"/>
                <a:cs typeface="Times New Roman" panose="02020603050405020304" pitchFamily="18" charset="0"/>
              </a:rPr>
              <a:t>зав.библ</a:t>
            </a:r>
            <a:r>
              <a:rPr lang="ru-RU" sz="1400" dirty="0" smtClean="0">
                <a:solidFill>
                  <a:srgbClr val="FFC000"/>
                </a:solidFill>
                <a:latin typeface="Times New Roman" panose="02020603050405020304" pitchFamily="18" charset="0"/>
                <a:cs typeface="Times New Roman" panose="02020603050405020304" pitchFamily="18" charset="0"/>
              </a:rPr>
              <a:t>. МОУ ТСОШ № 14 </a:t>
            </a:r>
            <a:r>
              <a:rPr lang="ru-RU" sz="1400" dirty="0" err="1" smtClean="0">
                <a:solidFill>
                  <a:srgbClr val="FFC000"/>
                </a:solidFill>
                <a:latin typeface="Times New Roman" panose="02020603050405020304" pitchFamily="18" charset="0"/>
                <a:cs typeface="Times New Roman" panose="02020603050405020304" pitchFamily="18" charset="0"/>
              </a:rPr>
              <a:t>Изатулова</a:t>
            </a:r>
            <a:r>
              <a:rPr lang="ru-RU" sz="1400" dirty="0" smtClean="0">
                <a:solidFill>
                  <a:srgbClr val="FFC000"/>
                </a:solidFill>
                <a:latin typeface="Times New Roman" panose="02020603050405020304" pitchFamily="18" charset="0"/>
                <a:cs typeface="Times New Roman" panose="02020603050405020304" pitchFamily="18" charset="0"/>
              </a:rPr>
              <a:t> О.И.</a:t>
            </a:r>
          </a:p>
          <a:p>
            <a:r>
              <a:rPr lang="ru-RU" sz="1400" dirty="0" smtClean="0">
                <a:solidFill>
                  <a:srgbClr val="FFC000"/>
                </a:solidFill>
                <a:latin typeface="Times New Roman" panose="02020603050405020304" pitchFamily="18" charset="0"/>
                <a:cs typeface="Times New Roman" panose="02020603050405020304" pitchFamily="18" charset="0"/>
              </a:rPr>
              <a:t>2019 г.</a:t>
            </a:r>
            <a:endParaRPr lang="ru-RU" sz="1400" dirty="0">
              <a:solidFill>
                <a:srgbClr val="FFC000"/>
              </a:solidFill>
              <a:latin typeface="Times New Roman" panose="02020603050405020304" pitchFamily="18" charset="0"/>
              <a:cs typeface="Times New Roman" panose="02020603050405020304" pitchFamily="18" charset="0"/>
            </a:endParaRPr>
          </a:p>
        </p:txBody>
      </p:sp>
      <p:sp>
        <p:nvSpPr>
          <p:cNvPr id="4" name="Заголовок 3"/>
          <p:cNvSpPr>
            <a:spLocks noGrp="1"/>
          </p:cNvSpPr>
          <p:nvPr>
            <p:ph type="ctrTitle"/>
          </p:nvPr>
        </p:nvSpPr>
        <p:spPr>
          <a:xfrm>
            <a:off x="251520" y="332656"/>
            <a:ext cx="3372658" cy="2060649"/>
          </a:xfrm>
        </p:spPr>
        <p:txBody>
          <a:bodyPr>
            <a:noAutofit/>
          </a:bodyPr>
          <a:lstStyle/>
          <a:p>
            <a:r>
              <a:rPr lang="ru-RU" sz="5400" b="1" dirty="0" smtClean="0">
                <a:solidFill>
                  <a:srgbClr val="FFC000"/>
                </a:solidFill>
                <a:latin typeface="Gabriola" panose="04040605051002020D02" pitchFamily="82" charset="0"/>
              </a:rPr>
              <a:t>Пушкинский </a:t>
            </a:r>
            <a:br>
              <a:rPr lang="ru-RU" sz="5400" b="1" dirty="0" smtClean="0">
                <a:solidFill>
                  <a:srgbClr val="FFC000"/>
                </a:solidFill>
                <a:latin typeface="Gabriola" panose="04040605051002020D02" pitchFamily="82" charset="0"/>
              </a:rPr>
            </a:br>
            <a:r>
              <a:rPr lang="ru-RU" sz="5400" b="1" dirty="0" smtClean="0">
                <a:solidFill>
                  <a:srgbClr val="FFC000"/>
                </a:solidFill>
                <a:latin typeface="Gabriola" panose="04040605051002020D02" pitchFamily="82" charset="0"/>
              </a:rPr>
              <a:t>день </a:t>
            </a:r>
            <a:br>
              <a:rPr lang="ru-RU" sz="5400" b="1" dirty="0" smtClean="0">
                <a:solidFill>
                  <a:srgbClr val="FFC000"/>
                </a:solidFill>
                <a:latin typeface="Gabriola" panose="04040605051002020D02" pitchFamily="82" charset="0"/>
              </a:rPr>
            </a:br>
            <a:r>
              <a:rPr lang="ru-RU" sz="5400" b="1" dirty="0" smtClean="0">
                <a:solidFill>
                  <a:srgbClr val="FFC000"/>
                </a:solidFill>
                <a:latin typeface="Gabriola" panose="04040605051002020D02" pitchFamily="82" charset="0"/>
              </a:rPr>
              <a:t>в России</a:t>
            </a:r>
            <a:endParaRPr lang="ru-RU" sz="5400" b="1" dirty="0">
              <a:solidFill>
                <a:srgbClr val="FFC000"/>
              </a:solidFill>
              <a:latin typeface="Gabriola" panose="04040605051002020D02" pitchFamily="82" charset="0"/>
            </a:endParaRPr>
          </a:p>
        </p:txBody>
      </p:sp>
    </p:spTree>
    <p:extLst>
      <p:ext uri="{BB962C8B-B14F-4D97-AF65-F5344CB8AC3E}">
        <p14:creationId xmlns:p14="http://schemas.microsoft.com/office/powerpoint/2010/main" val="716979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3349" y="116632"/>
            <a:ext cx="8229600" cy="2448272"/>
          </a:xfrm>
        </p:spPr>
        <p:txBody>
          <a:bodyPr>
            <a:noAutofit/>
          </a:bodyPr>
          <a:lstStyle/>
          <a:p>
            <a:pPr algn="just"/>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В начале 1960-х гг. дом был освобождён и отреставрирован. В нём открылась литературная экспозиция, посвящённая болдинским страницам жизни и творчества А.С. Пушкина. Здесь ежегодно проводится конференция «Болдинские чтения», на которой изучают жизнь и творчество </a:t>
            </a:r>
            <a:r>
              <a:rPr lang="ru-RU" sz="2000" b="1" dirty="0">
                <a:latin typeface="Times New Roman" panose="02020603050405020304" pitchFamily="18" charset="0"/>
                <a:cs typeface="Times New Roman" panose="02020603050405020304" pitchFamily="18" charset="0"/>
              </a:rPr>
              <a:t>А</a:t>
            </a:r>
            <a:r>
              <a:rPr lang="ru-RU" sz="2000" b="1" dirty="0" smtClean="0">
                <a:latin typeface="Times New Roman" panose="02020603050405020304" pitchFamily="18" charset="0"/>
                <a:cs typeface="Times New Roman" panose="02020603050405020304" pitchFamily="18" charset="0"/>
              </a:rPr>
              <a:t>.С. Пушкина. В лектории музея проводятся литературно-музыкальные вечера, где мастера слов читают произведения А.С. Пушкина, артисты театров России исполняют музыкальные произведения. </a:t>
            </a:r>
            <a:endParaRPr lang="ru-RU" sz="2000" b="1" dirty="0">
              <a:latin typeface="Times New Roman" panose="02020603050405020304" pitchFamily="18" charset="0"/>
              <a:cs typeface="Times New Roman" panose="02020603050405020304" pitchFamily="18" charset="0"/>
            </a:endParaRPr>
          </a:p>
        </p:txBody>
      </p:sp>
      <p:pic>
        <p:nvPicPr>
          <p:cNvPr id="1026" name="Picture 2" descr="C:\Users\Home\Desktop\bigboldino.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280549" y="2488171"/>
            <a:ext cx="3539923" cy="235994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pic>
        <p:nvPicPr>
          <p:cNvPr id="1027" name="Picture 3" descr="C:\Users\Home\Desktop\Boldino_2012_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9148" y="5157192"/>
            <a:ext cx="4680520" cy="152529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226094" y="4849415"/>
            <a:ext cx="2108911" cy="307777"/>
          </a:xfrm>
          <a:prstGeom prst="rect">
            <a:avLst/>
          </a:prstGeom>
          <a:noFill/>
        </p:spPr>
        <p:txBody>
          <a:bodyPr wrap="none" rtlCol="0">
            <a:spAutoFit/>
          </a:bodyPr>
          <a:lstStyle/>
          <a:p>
            <a:r>
              <a:rPr lang="ru-RU" sz="1400" dirty="0" smtClean="0">
                <a:latin typeface="Times New Roman" panose="02020603050405020304" pitchFamily="18" charset="0"/>
                <a:cs typeface="Times New Roman" panose="02020603050405020304" pitchFamily="18" charset="0"/>
              </a:rPr>
              <a:t>Выступление с докладом</a:t>
            </a:r>
            <a:endParaRPr lang="ru-RU" sz="1400" dirty="0">
              <a:latin typeface="Times New Roman" panose="02020603050405020304" pitchFamily="18" charset="0"/>
              <a:cs typeface="Times New Roman" panose="02020603050405020304" pitchFamily="18" charset="0"/>
            </a:endParaRPr>
          </a:p>
        </p:txBody>
      </p:sp>
      <p:pic>
        <p:nvPicPr>
          <p:cNvPr id="1029" name="Picture 5" descr="C:\Users\Home\Desktop\imgpreview (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4479485"/>
            <a:ext cx="3270469" cy="217137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95536" y="4141101"/>
            <a:ext cx="3063916" cy="307777"/>
          </a:xfrm>
          <a:prstGeom prst="rect">
            <a:avLst/>
          </a:prstGeom>
          <a:noFill/>
        </p:spPr>
        <p:txBody>
          <a:bodyPr wrap="none" rtlCol="0">
            <a:spAutoFit/>
          </a:bodyPr>
          <a:lstStyle/>
          <a:p>
            <a:r>
              <a:rPr lang="ru-RU" sz="1400" dirty="0" smtClean="0">
                <a:latin typeface="Times New Roman" panose="02020603050405020304" pitchFamily="18" charset="0"/>
                <a:cs typeface="Times New Roman" panose="02020603050405020304" pitchFamily="18" charset="0"/>
              </a:rPr>
              <a:t>Выступление творческого коллектива</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40801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wipe(down)">
                                      <p:cBhvr>
                                        <p:cTn id="7" dur="500"/>
                                        <p:tgtEl>
                                          <p:spTgt spid="10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wipe(down)">
                                      <p:cBhvr>
                                        <p:cTn id="12"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661248"/>
            <a:ext cx="8229600" cy="850106"/>
          </a:xfrm>
        </p:spPr>
        <p:style>
          <a:lnRef idx="1">
            <a:schemeClr val="accent3"/>
          </a:lnRef>
          <a:fillRef idx="2">
            <a:schemeClr val="accent3"/>
          </a:fillRef>
          <a:effectRef idx="1">
            <a:schemeClr val="accent3"/>
          </a:effectRef>
          <a:fontRef idx="minor">
            <a:schemeClr val="dk1"/>
          </a:fontRef>
        </p:style>
        <p:txBody>
          <a:bodyPr>
            <a:normAutofit/>
          </a:bodyPr>
          <a:lstStyle/>
          <a:p>
            <a:pPr algn="just"/>
            <a:r>
              <a:rPr lang="ru-RU" sz="2000" dirty="0" smtClean="0">
                <a:latin typeface="Times New Roman" panose="02020603050405020304" pitchFamily="18" charset="0"/>
                <a:cs typeface="Times New Roman" panose="02020603050405020304" pitchFamily="18" charset="0"/>
              </a:rPr>
              <a:t>     Широко отмечается праздник и в Государственном заповеднике А.С. Пушкина в селе Михайловском.</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975354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style>
          <a:lnRef idx="1">
            <a:schemeClr val="accent3"/>
          </a:lnRef>
          <a:fillRef idx="2">
            <a:schemeClr val="accent3"/>
          </a:fillRef>
          <a:effectRef idx="1">
            <a:schemeClr val="accent3"/>
          </a:effectRef>
          <a:fontRef idx="minor">
            <a:schemeClr val="dk1"/>
          </a:fontRef>
        </p:style>
        <p:txBody>
          <a:bodyPr>
            <a:normAutofit/>
          </a:bodyPr>
          <a:lstStyle/>
          <a:p>
            <a:r>
              <a:rPr lang="ru-RU" sz="2000" dirty="0" smtClean="0">
                <a:latin typeface="Times New Roman" panose="02020603050405020304" pitchFamily="18" charset="0"/>
                <a:cs typeface="Times New Roman" panose="02020603050405020304" pitchFamily="18" charset="0"/>
              </a:rPr>
              <a:t>Усадьба А.С. Пушкина в селе Михайловское</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77184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0" r="-3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88640"/>
            <a:ext cx="2160240" cy="504056"/>
          </a:xfrm>
        </p:spPr>
        <p:style>
          <a:lnRef idx="1">
            <a:schemeClr val="accent3"/>
          </a:lnRef>
          <a:fillRef idx="2">
            <a:schemeClr val="accent3"/>
          </a:fillRef>
          <a:effectRef idx="1">
            <a:schemeClr val="accent3"/>
          </a:effectRef>
          <a:fontRef idx="minor">
            <a:schemeClr val="dk1"/>
          </a:fontRef>
        </p:style>
        <p:txBody>
          <a:bodyPr>
            <a:normAutofit/>
          </a:bodyPr>
          <a:lstStyle/>
          <a:p>
            <a:r>
              <a:rPr lang="ru-RU" sz="2000" dirty="0">
                <a:latin typeface="Times New Roman" panose="02020603050405020304" pitchFamily="18" charset="0"/>
                <a:cs typeface="Times New Roman" panose="02020603050405020304" pitchFamily="18" charset="0"/>
              </a:rPr>
              <a:t>У</a:t>
            </a:r>
            <a:r>
              <a:rPr lang="ru-RU" sz="2000" dirty="0" smtClean="0">
                <a:latin typeface="Times New Roman" panose="02020603050405020304" pitchFamily="18" charset="0"/>
                <a:cs typeface="Times New Roman" panose="02020603050405020304" pitchFamily="18" charset="0"/>
              </a:rPr>
              <a:t>садьба</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624528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8000" r="-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856" y="188640"/>
            <a:ext cx="2818656" cy="504056"/>
          </a:xfrm>
        </p:spPr>
        <p:style>
          <a:lnRef idx="1">
            <a:schemeClr val="accent3"/>
          </a:lnRef>
          <a:fillRef idx="2">
            <a:schemeClr val="accent3"/>
          </a:fillRef>
          <a:effectRef idx="1">
            <a:schemeClr val="accent3"/>
          </a:effectRef>
          <a:fontRef idx="minor">
            <a:schemeClr val="dk1"/>
          </a:fontRef>
        </p:style>
        <p:txBody>
          <a:bodyPr>
            <a:normAutofit/>
          </a:bodyPr>
          <a:lstStyle/>
          <a:p>
            <a:r>
              <a:rPr lang="ru-RU" sz="2000" dirty="0" smtClean="0">
                <a:latin typeface="Times New Roman" panose="02020603050405020304" pitchFamily="18" charset="0"/>
                <a:cs typeface="Times New Roman" panose="02020603050405020304" pitchFamily="18" charset="0"/>
              </a:rPr>
              <a:t>Усадьба</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867864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8000" r="-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2386608" cy="418058"/>
          </a:xfrm>
        </p:spPr>
        <p:style>
          <a:lnRef idx="1">
            <a:schemeClr val="accent2"/>
          </a:lnRef>
          <a:fillRef idx="2">
            <a:schemeClr val="accent2"/>
          </a:fillRef>
          <a:effectRef idx="1">
            <a:schemeClr val="accent2"/>
          </a:effectRef>
          <a:fontRef idx="minor">
            <a:schemeClr val="dk1"/>
          </a:fontRef>
        </p:style>
        <p:txBody>
          <a:bodyPr>
            <a:normAutofit/>
          </a:bodyPr>
          <a:lstStyle/>
          <a:p>
            <a:r>
              <a:rPr lang="ru-RU" sz="2000" dirty="0" smtClean="0">
                <a:latin typeface="Times New Roman" panose="02020603050405020304" pitchFamily="18" charset="0"/>
                <a:cs typeface="Times New Roman" panose="02020603050405020304" pitchFamily="18" charset="0"/>
              </a:rPr>
              <a:t>Интерьер усадьбы</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7901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2242592" cy="490066"/>
          </a:xfrm>
        </p:spPr>
        <p:style>
          <a:lnRef idx="1">
            <a:schemeClr val="accent4"/>
          </a:lnRef>
          <a:fillRef idx="2">
            <a:schemeClr val="accent4"/>
          </a:fillRef>
          <a:effectRef idx="1">
            <a:schemeClr val="accent4"/>
          </a:effectRef>
          <a:fontRef idx="minor">
            <a:schemeClr val="dk1"/>
          </a:fontRef>
        </p:style>
        <p:txBody>
          <a:bodyPr>
            <a:normAutofit/>
          </a:bodyPr>
          <a:lstStyle/>
          <a:p>
            <a:r>
              <a:rPr lang="ru-RU" sz="2000" dirty="0" smtClean="0">
                <a:latin typeface="Times New Roman" panose="02020603050405020304" pitchFamily="18" charset="0"/>
                <a:cs typeface="Times New Roman" panose="02020603050405020304" pitchFamily="18" charset="0"/>
              </a:rPr>
              <a:t>Интерьер усадьбы</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815104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style>
          <a:lnRef idx="1">
            <a:schemeClr val="accent3"/>
          </a:lnRef>
          <a:fillRef idx="2">
            <a:schemeClr val="accent3"/>
          </a:fillRef>
          <a:effectRef idx="1">
            <a:schemeClr val="accent3"/>
          </a:effectRef>
          <a:fontRef idx="minor">
            <a:schemeClr val="dk1"/>
          </a:fontRef>
        </p:style>
        <p:txBody>
          <a:bodyPr>
            <a:normAutofit/>
          </a:bodyPr>
          <a:lstStyle/>
          <a:p>
            <a:r>
              <a:rPr lang="ru-RU" sz="2000" dirty="0" smtClean="0">
                <a:latin typeface="Times New Roman" panose="02020603050405020304" pitchFamily="18" charset="0"/>
                <a:cs typeface="Times New Roman" panose="02020603050405020304" pitchFamily="18" charset="0"/>
              </a:rPr>
              <a:t>Банька. В музее-заповеднике А.С. Пушкина. Михайловское.</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832155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50000"/>
              </a:schemeClr>
            </a:gs>
            <a:gs pos="73000">
              <a:schemeClr val="accent5">
                <a:lumMod val="40000"/>
                <a:lumOff val="60000"/>
              </a:schemeClr>
            </a:gs>
            <a:gs pos="43000">
              <a:schemeClr val="accent3">
                <a:lumMod val="60000"/>
                <a:lumOff val="40000"/>
              </a:schemeClr>
            </a:gs>
            <a:gs pos="87000">
              <a:schemeClr val="accent2">
                <a:lumMod val="20000"/>
                <a:lumOff val="80000"/>
              </a:schemeClr>
            </a:gs>
          </a:gsLst>
          <a:lin ang="27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just"/>
            <a:r>
              <a:rPr lang="ru-RU" sz="2000" dirty="0" smtClean="0">
                <a:latin typeface="Times New Roman" panose="02020603050405020304" pitchFamily="18" charset="0"/>
                <a:cs typeface="Times New Roman" panose="02020603050405020304" pitchFamily="18" charset="0"/>
              </a:rPr>
              <a:t>     Здесь уже несколько лет проходит выставка работ, посвящённых пушкинским местам в России, студентов факультета живописи и графики Института живописи, скульптуры и архитектуры им. И.Е. Репина.</a:t>
            </a:r>
            <a:endParaRPr lang="ru-RU" sz="2000" dirty="0">
              <a:latin typeface="Times New Roman" panose="02020603050405020304" pitchFamily="18" charset="0"/>
              <a:cs typeface="Times New Roman" panose="02020603050405020304" pitchFamily="18" charset="0"/>
            </a:endParaRPr>
          </a:p>
        </p:txBody>
      </p:sp>
      <p:pic>
        <p:nvPicPr>
          <p:cNvPr id="2050" name="Picture 2" descr="C:\Users\Home\Desktop\rep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48331" y="1556792"/>
            <a:ext cx="3263671" cy="221929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pic>
        <p:nvPicPr>
          <p:cNvPr id="2051" name="Picture 3" descr="C:\Users\Home\Desktop\rep1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457" y="3987543"/>
            <a:ext cx="2929398" cy="2457032"/>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pic>
        <p:nvPicPr>
          <p:cNvPr id="2052" name="Picture 4" descr="C:\Users\Home\Desktop\128734_90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0107" y="4365104"/>
            <a:ext cx="2774082" cy="2080562"/>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pic>
        <p:nvPicPr>
          <p:cNvPr id="2053" name="Picture 5" descr="C:\Users\Home\Desktop\katerina_kosterina_academy_of_arts_saint_petersburg_2017_painting_3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2160" y="1754784"/>
            <a:ext cx="2064229" cy="3096344"/>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560745" y="3987543"/>
            <a:ext cx="950121" cy="830997"/>
          </a:xfrm>
          <a:prstGeom prst="rect">
            <a:avLst/>
          </a:prstGeom>
          <a:noFill/>
        </p:spPr>
        <p:txBody>
          <a:bodyPr wrap="square" rtlCol="0">
            <a:spAutoFit/>
          </a:bodyPr>
          <a:lstStyle/>
          <a:p>
            <a:r>
              <a:rPr lang="ru-RU" sz="1200" dirty="0" smtClean="0">
                <a:latin typeface="Times New Roman" panose="02020603050405020304" pitchFamily="18" charset="0"/>
                <a:cs typeface="Times New Roman" panose="02020603050405020304" pitchFamily="18" charset="0"/>
              </a:rPr>
              <a:t>Работы студентов Института живописи</a:t>
            </a:r>
            <a:endParaRPr lang="ru-RU" sz="12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7343497" y="1749456"/>
            <a:ext cx="1263324" cy="1200329"/>
          </a:xfrm>
          <a:prstGeom prst="rect">
            <a:avLst/>
          </a:prstGeom>
          <a:noFill/>
        </p:spPr>
        <p:txBody>
          <a:bodyPr wrap="square" rtlCol="0">
            <a:spAutoFit/>
          </a:bodyPr>
          <a:lstStyle/>
          <a:p>
            <a:r>
              <a:rPr lang="ru-RU" sz="1200" dirty="0" smtClean="0">
                <a:latin typeface="Times New Roman" panose="02020603050405020304" pitchFamily="18" charset="0"/>
                <a:cs typeface="Times New Roman" panose="02020603050405020304" pitchFamily="18" charset="0"/>
              </a:rPr>
              <a:t>Работы студентов Института скульптуры и архитектуры им. И.Е. Репина</a:t>
            </a:r>
            <a:endParaRPr lang="ru-R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65042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wipe(down)">
                                      <p:cBhvr>
                                        <p:cTn id="7" dur="500"/>
                                        <p:tgtEl>
                                          <p:spTgt spid="205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wipe(down)">
                                      <p:cBhvr>
                                        <p:cTn id="12"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50000"/>
              </a:schemeClr>
            </a:gs>
            <a:gs pos="67000">
              <a:schemeClr val="accent5">
                <a:lumMod val="40000"/>
                <a:lumOff val="60000"/>
              </a:schemeClr>
            </a:gs>
            <a:gs pos="49000">
              <a:srgbClr val="BCDBCA"/>
            </a:gs>
            <a:gs pos="27000">
              <a:schemeClr val="accent3">
                <a:lumMod val="60000"/>
                <a:lumOff val="40000"/>
              </a:schemeClr>
            </a:gs>
            <a:gs pos="87000">
              <a:schemeClr val="accent2">
                <a:lumMod val="20000"/>
                <a:lumOff val="80000"/>
              </a:schemeClr>
            </a:gs>
          </a:gsLst>
          <a:lin ang="168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just"/>
            <a:r>
              <a:rPr lang="ru-RU" sz="2000" dirty="0" smtClean="0">
                <a:latin typeface="Times New Roman" panose="02020603050405020304" pitchFamily="18" charset="0"/>
                <a:cs typeface="Times New Roman" panose="02020603050405020304" pitchFamily="18" charset="0"/>
              </a:rPr>
              <a:t>     По традиции, к знаменитому памятнику Пушкину в Москве на одноимённой площади в этот день приходят все те, кому дороги имя и творчество великого поэта.</a:t>
            </a:r>
            <a:endParaRPr lang="ru-RU" sz="2000" dirty="0">
              <a:latin typeface="Times New Roman" panose="02020603050405020304" pitchFamily="18" charset="0"/>
              <a:cs typeface="Times New Roman" panose="02020603050405020304" pitchFamily="18" charset="0"/>
            </a:endParaRPr>
          </a:p>
        </p:txBody>
      </p:sp>
      <p:pic>
        <p:nvPicPr>
          <p:cNvPr id="3075" name="Picture 3" descr="C:\Users\Home\Desktop\Москва - Пушкинская площадь.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39" y="1484784"/>
            <a:ext cx="6497675" cy="4874344"/>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84196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wipe(down)">
                                      <p:cBhvr>
                                        <p:cTn id="7" dur="580">
                                          <p:stCondLst>
                                            <p:cond delay="0"/>
                                          </p:stCondLst>
                                        </p:cTn>
                                        <p:tgtEl>
                                          <p:spTgt spid="3075"/>
                                        </p:tgtEl>
                                      </p:cBhvr>
                                    </p:animEffect>
                                    <p:anim calcmode="lin" valueType="num">
                                      <p:cBhvr>
                                        <p:cTn id="8" dur="1822" tmFilter="0,0; 0.14,0.36; 0.43,0.73; 0.71,0.91; 1.0,1.0">
                                          <p:stCondLst>
                                            <p:cond delay="0"/>
                                          </p:stCondLst>
                                        </p:cTn>
                                        <p:tgtEl>
                                          <p:spTgt spid="307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07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07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07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075"/>
                                        </p:tgtEl>
                                        <p:attrNameLst>
                                          <p:attrName>ppt_y</p:attrName>
                                        </p:attrNameLst>
                                      </p:cBhvr>
                                      <p:tavLst>
                                        <p:tav tm="0" fmla="#ppt_y-sin(pi*$)/81">
                                          <p:val>
                                            <p:fltVal val="0"/>
                                          </p:val>
                                        </p:tav>
                                        <p:tav tm="100000">
                                          <p:val>
                                            <p:fltVal val="1"/>
                                          </p:val>
                                        </p:tav>
                                      </p:tavLst>
                                    </p:anim>
                                    <p:animScale>
                                      <p:cBhvr>
                                        <p:cTn id="13" dur="26">
                                          <p:stCondLst>
                                            <p:cond delay="650"/>
                                          </p:stCondLst>
                                        </p:cTn>
                                        <p:tgtEl>
                                          <p:spTgt spid="3075"/>
                                        </p:tgtEl>
                                      </p:cBhvr>
                                      <p:to x="100000" y="60000"/>
                                    </p:animScale>
                                    <p:animScale>
                                      <p:cBhvr>
                                        <p:cTn id="14" dur="166" decel="50000">
                                          <p:stCondLst>
                                            <p:cond delay="676"/>
                                          </p:stCondLst>
                                        </p:cTn>
                                        <p:tgtEl>
                                          <p:spTgt spid="3075"/>
                                        </p:tgtEl>
                                      </p:cBhvr>
                                      <p:to x="100000" y="100000"/>
                                    </p:animScale>
                                    <p:animScale>
                                      <p:cBhvr>
                                        <p:cTn id="15" dur="26">
                                          <p:stCondLst>
                                            <p:cond delay="1312"/>
                                          </p:stCondLst>
                                        </p:cTn>
                                        <p:tgtEl>
                                          <p:spTgt spid="3075"/>
                                        </p:tgtEl>
                                      </p:cBhvr>
                                      <p:to x="100000" y="80000"/>
                                    </p:animScale>
                                    <p:animScale>
                                      <p:cBhvr>
                                        <p:cTn id="16" dur="166" decel="50000">
                                          <p:stCondLst>
                                            <p:cond delay="1338"/>
                                          </p:stCondLst>
                                        </p:cTn>
                                        <p:tgtEl>
                                          <p:spTgt spid="3075"/>
                                        </p:tgtEl>
                                      </p:cBhvr>
                                      <p:to x="100000" y="100000"/>
                                    </p:animScale>
                                    <p:animScale>
                                      <p:cBhvr>
                                        <p:cTn id="17" dur="26">
                                          <p:stCondLst>
                                            <p:cond delay="1642"/>
                                          </p:stCondLst>
                                        </p:cTn>
                                        <p:tgtEl>
                                          <p:spTgt spid="3075"/>
                                        </p:tgtEl>
                                      </p:cBhvr>
                                      <p:to x="100000" y="90000"/>
                                    </p:animScale>
                                    <p:animScale>
                                      <p:cBhvr>
                                        <p:cTn id="18" dur="166" decel="50000">
                                          <p:stCondLst>
                                            <p:cond delay="1668"/>
                                          </p:stCondLst>
                                        </p:cTn>
                                        <p:tgtEl>
                                          <p:spTgt spid="3075"/>
                                        </p:tgtEl>
                                      </p:cBhvr>
                                      <p:to x="100000" y="100000"/>
                                    </p:animScale>
                                    <p:animScale>
                                      <p:cBhvr>
                                        <p:cTn id="19" dur="26">
                                          <p:stCondLst>
                                            <p:cond delay="1808"/>
                                          </p:stCondLst>
                                        </p:cTn>
                                        <p:tgtEl>
                                          <p:spTgt spid="3075"/>
                                        </p:tgtEl>
                                      </p:cBhvr>
                                      <p:to x="100000" y="95000"/>
                                    </p:animScale>
                                    <p:animScale>
                                      <p:cBhvr>
                                        <p:cTn id="20" dur="166" decel="50000">
                                          <p:stCondLst>
                                            <p:cond delay="1834"/>
                                          </p:stCondLst>
                                        </p:cTn>
                                        <p:tgtEl>
                                          <p:spTgt spid="307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l="-11000" r="-1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93398" y="260648"/>
            <a:ext cx="6120680" cy="922114"/>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2">
            <a:schemeClr val="accent6"/>
          </a:fillRef>
          <a:effectRef idx="1">
            <a:schemeClr val="accent6"/>
          </a:effectRef>
          <a:fontRef idx="minor">
            <a:schemeClr val="dk1"/>
          </a:fontRef>
        </p:style>
        <p:txBody>
          <a:bodyPr>
            <a:noAutofit/>
          </a:bodyPr>
          <a:lstStyle/>
          <a:p>
            <a:r>
              <a:rPr lang="ru-RU" sz="6000" b="1" dirty="0" smtClean="0">
                <a:solidFill>
                  <a:srgbClr val="FF0000"/>
                </a:solidFill>
                <a:latin typeface="Gabriola" panose="04040605051002020D02" pitchFamily="82" charset="0"/>
                <a:cs typeface="Andalus" panose="02020603050405020304" pitchFamily="18" charset="-78"/>
              </a:rPr>
              <a:t>История праздника</a:t>
            </a:r>
            <a:endParaRPr lang="ru-RU" sz="6000" b="1" dirty="0">
              <a:solidFill>
                <a:srgbClr val="FF0000"/>
              </a:solidFill>
              <a:latin typeface="Gabriola" panose="04040605051002020D02" pitchFamily="82" charset="0"/>
              <a:cs typeface="Andalus" panose="02020603050405020304" pitchFamily="18" charset="-78"/>
            </a:endParaRPr>
          </a:p>
        </p:txBody>
      </p:sp>
      <p:sp>
        <p:nvSpPr>
          <p:cNvPr id="3" name="Объект 2"/>
          <p:cNvSpPr>
            <a:spLocks noGrp="1"/>
          </p:cNvSpPr>
          <p:nvPr>
            <p:ph idx="1"/>
          </p:nvPr>
        </p:nvSpPr>
        <p:spPr>
          <a:xfrm>
            <a:off x="2953213" y="1916832"/>
            <a:ext cx="5997352" cy="2376264"/>
          </a:xfrm>
        </p:spPr>
        <p:txBody>
          <a:bodyPr>
            <a:normAutofit lnSpcReduction="10000"/>
          </a:bodyPr>
          <a:lstStyle/>
          <a:p>
            <a:pPr marL="0" indent="0" algn="ctr">
              <a:buNone/>
            </a:pPr>
            <a:r>
              <a:rPr lang="ru-RU" dirty="0" smtClean="0">
                <a:solidFill>
                  <a:srgbClr val="002060"/>
                </a:solidFill>
                <a:latin typeface="Gabriola" panose="04040605051002020D02" pitchFamily="82" charset="0"/>
              </a:rPr>
              <a:t>     </a:t>
            </a:r>
            <a:r>
              <a:rPr lang="ru-RU" sz="3600" b="1" dirty="0" smtClean="0">
                <a:solidFill>
                  <a:srgbClr val="002060"/>
                </a:solidFill>
                <a:latin typeface="Gabriola" panose="04040605051002020D02" pitchFamily="82" charset="0"/>
              </a:rPr>
              <a:t>6 июня, в честь дня рождения великого поэта Александра Сергеевича Пушкина (1799-1837), </a:t>
            </a:r>
          </a:p>
          <a:p>
            <a:pPr marL="0" indent="0" algn="ctr">
              <a:buNone/>
            </a:pPr>
            <a:r>
              <a:rPr lang="ru-RU" sz="3600" b="1" dirty="0" smtClean="0">
                <a:solidFill>
                  <a:srgbClr val="002060"/>
                </a:solidFill>
                <a:latin typeface="Gabriola" panose="04040605051002020D02" pitchFamily="82" charset="0"/>
              </a:rPr>
              <a:t> </a:t>
            </a:r>
            <a:r>
              <a:rPr lang="ru-RU" sz="3600" b="1" dirty="0" smtClean="0">
                <a:solidFill>
                  <a:srgbClr val="002060"/>
                </a:solidFill>
                <a:latin typeface="Gabriola" panose="04040605051002020D02" pitchFamily="82" charset="0"/>
              </a:rPr>
              <a:t>отмечают Пушкинский день.</a:t>
            </a:r>
            <a:endParaRPr lang="ru-RU" sz="3600" b="1" dirty="0">
              <a:solidFill>
                <a:srgbClr val="002060"/>
              </a:solidFill>
              <a:latin typeface="Gabriola" panose="04040605051002020D02" pitchFamily="82" charset="0"/>
            </a:endParaRPr>
          </a:p>
        </p:txBody>
      </p:sp>
      <p:pic>
        <p:nvPicPr>
          <p:cNvPr id="1030" name="Picture 6" descr="C:\Users\Home\AppData\Local\Microsoft\Windows\Temporary Internet Files\Content.IE5\44UR9QIU\45386715_1245530981_pero2[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4611518"/>
            <a:ext cx="2627772" cy="1350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406909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barn(inVertical)">
                                      <p:cBhvr>
                                        <p:cTn id="15"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77495">
              <a:schemeClr val="accent2">
                <a:lumMod val="40000"/>
                <a:lumOff val="60000"/>
              </a:schemeClr>
            </a:gs>
            <a:gs pos="64998">
              <a:schemeClr val="accent3">
                <a:lumMod val="60000"/>
                <a:lumOff val="40000"/>
              </a:schemeClr>
            </a:gs>
            <a:gs pos="27489">
              <a:schemeClr val="bg1"/>
            </a:gs>
            <a:gs pos="0">
              <a:schemeClr val="bg1"/>
            </a:gs>
            <a:gs pos="49000">
              <a:srgbClr val="BCDBCA"/>
            </a:gs>
            <a:gs pos="87000">
              <a:schemeClr val="accent2">
                <a:lumMod val="20000"/>
                <a:lumOff val="80000"/>
              </a:schemeClr>
            </a:gs>
          </a:gsLst>
          <a:lin ang="81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720080"/>
          </a:xfrm>
        </p:spPr>
        <p:txBody>
          <a:bodyPr>
            <a:normAutofit/>
          </a:bodyPr>
          <a:lstStyle/>
          <a:p>
            <a:pPr algn="just"/>
            <a:r>
              <a:rPr lang="ru-RU" sz="2000" dirty="0" smtClean="0">
                <a:latin typeface="Times New Roman" panose="02020603050405020304" pitchFamily="18" charset="0"/>
                <a:cs typeface="Times New Roman" panose="02020603050405020304" pitchFamily="18" charset="0"/>
              </a:rPr>
              <a:t>     В школах и вузах проводятся литературные салоны, пушкинские чтения, конкурсы чтецов, рисунков по произведениям поэта.</a:t>
            </a:r>
            <a:endParaRPr lang="ru-RU" sz="2000" dirty="0">
              <a:latin typeface="Times New Roman" panose="02020603050405020304" pitchFamily="18" charset="0"/>
              <a:cs typeface="Times New Roman" panose="02020603050405020304" pitchFamily="18" charset="0"/>
            </a:endParaRPr>
          </a:p>
        </p:txBody>
      </p:sp>
      <p:pic>
        <p:nvPicPr>
          <p:cNvPr id="4098" name="Picture 2" descr="C:\Users\Home\Desktop\head_14712621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839" y="836712"/>
            <a:ext cx="8136904" cy="1852613"/>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Home\Desktop\image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2833341"/>
            <a:ext cx="3231182" cy="222143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Home\Desktop\04_bi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09089" y="4365104"/>
            <a:ext cx="3178461" cy="2383846"/>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C:\Users\Home\Desktop\14674267.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80112" y="2833341"/>
            <a:ext cx="3312368" cy="2309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557090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4099"/>
                                        </p:tgtEl>
                                        <p:attrNameLst>
                                          <p:attrName>style.visibility</p:attrName>
                                        </p:attrNameLst>
                                      </p:cBhvr>
                                      <p:to>
                                        <p:strVal val="visible"/>
                                      </p:to>
                                    </p:set>
                                    <p:animEffect transition="in" filter="wheel(1)">
                                      <p:cBhvr>
                                        <p:cTn id="14" dur="2000"/>
                                        <p:tgtEl>
                                          <p:spTgt spid="4099"/>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4101"/>
                                        </p:tgtEl>
                                        <p:attrNameLst>
                                          <p:attrName>style.visibility</p:attrName>
                                        </p:attrNameLst>
                                      </p:cBhvr>
                                      <p:to>
                                        <p:strVal val="visible"/>
                                      </p:to>
                                    </p:set>
                                    <p:animEffect transition="in" filter="wheel(1)">
                                      <p:cBhvr>
                                        <p:cTn id="19" dur="2000"/>
                                        <p:tgtEl>
                                          <p:spTgt spid="4101"/>
                                        </p:tgtEl>
                                      </p:cBhvr>
                                    </p:animEffect>
                                  </p:childTnLst>
                                </p:cTn>
                              </p:par>
                            </p:childTnLst>
                          </p:cTn>
                        </p:par>
                      </p:childTnLst>
                    </p:cTn>
                  </p:par>
                  <p:par>
                    <p:cTn id="20" fill="hold">
                      <p:stCondLst>
                        <p:cond delay="indefinite"/>
                      </p:stCondLst>
                      <p:childTnLst>
                        <p:par>
                          <p:cTn id="21" fill="hold">
                            <p:stCondLst>
                              <p:cond delay="0"/>
                            </p:stCondLst>
                            <p:childTnLst>
                              <p:par>
                                <p:cTn id="22" presetID="45" presetClass="entr" presetSubtype="0" fill="hold" nodeType="clickEffect">
                                  <p:stCondLst>
                                    <p:cond delay="0"/>
                                  </p:stCondLst>
                                  <p:childTnLst>
                                    <p:set>
                                      <p:cBhvr>
                                        <p:cTn id="23" dur="1" fill="hold">
                                          <p:stCondLst>
                                            <p:cond delay="0"/>
                                          </p:stCondLst>
                                        </p:cTn>
                                        <p:tgtEl>
                                          <p:spTgt spid="4100"/>
                                        </p:tgtEl>
                                        <p:attrNameLst>
                                          <p:attrName>style.visibility</p:attrName>
                                        </p:attrNameLst>
                                      </p:cBhvr>
                                      <p:to>
                                        <p:strVal val="visible"/>
                                      </p:to>
                                    </p:set>
                                    <p:animEffect transition="in" filter="fade">
                                      <p:cBhvr>
                                        <p:cTn id="24" dur="2000"/>
                                        <p:tgtEl>
                                          <p:spTgt spid="4100"/>
                                        </p:tgtEl>
                                      </p:cBhvr>
                                    </p:animEffect>
                                    <p:anim calcmode="lin" valueType="num">
                                      <p:cBhvr>
                                        <p:cTn id="25" dur="2000" fill="hold"/>
                                        <p:tgtEl>
                                          <p:spTgt spid="4100"/>
                                        </p:tgtEl>
                                        <p:attrNameLst>
                                          <p:attrName>ppt_w</p:attrName>
                                        </p:attrNameLst>
                                      </p:cBhvr>
                                      <p:tavLst>
                                        <p:tav tm="0" fmla="#ppt_w*sin(2.5*pi*$)">
                                          <p:val>
                                            <p:fltVal val="0"/>
                                          </p:val>
                                        </p:tav>
                                        <p:tav tm="100000">
                                          <p:val>
                                            <p:fltVal val="1"/>
                                          </p:val>
                                        </p:tav>
                                      </p:tavLst>
                                    </p:anim>
                                    <p:anim calcmode="lin" valueType="num">
                                      <p:cBhvr>
                                        <p:cTn id="26" dur="2000" fill="hold"/>
                                        <p:tgtEl>
                                          <p:spTgt spid="410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rot="16200000">
            <a:off x="-2241512" y="2825688"/>
            <a:ext cx="6561112" cy="1143000"/>
          </a:xfrm>
        </p:spPr>
        <p:txBody>
          <a:bodyPr>
            <a:normAutofit fontScale="90000"/>
          </a:bodyPr>
          <a:lstStyle/>
          <a:p>
            <a:r>
              <a:rPr lang="ru-RU" sz="5400" dirty="0" smtClean="0">
                <a:solidFill>
                  <a:schemeClr val="bg2">
                    <a:lumMod val="25000"/>
                  </a:schemeClr>
                </a:solidFill>
                <a:latin typeface="Times New Roman" panose="02020603050405020304" pitchFamily="18" charset="0"/>
                <a:cs typeface="Times New Roman" panose="02020603050405020304" pitchFamily="18" charset="0"/>
              </a:rPr>
              <a:t>Спасибо за внимание!</a:t>
            </a:r>
            <a:endParaRPr lang="ru-RU" sz="5400" dirty="0">
              <a:solidFill>
                <a:schemeClr val="bg2">
                  <a:lumMod val="25000"/>
                </a:schemeClr>
              </a:solidFill>
              <a:latin typeface="Times New Roman" panose="02020603050405020304" pitchFamily="18" charset="0"/>
              <a:cs typeface="Times New Roman" panose="02020603050405020304" pitchFamily="18" charset="0"/>
            </a:endParaRPr>
          </a:p>
        </p:txBody>
      </p:sp>
      <p:sp>
        <p:nvSpPr>
          <p:cNvPr id="5" name="Заголовок 1"/>
          <p:cNvSpPr txBox="1">
            <a:spLocks/>
          </p:cNvSpPr>
          <p:nvPr/>
        </p:nvSpPr>
        <p:spPr>
          <a:xfrm rot="5400000">
            <a:off x="4743264" y="2897696"/>
            <a:ext cx="6417096" cy="11430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5400" dirty="0" smtClean="0">
                <a:solidFill>
                  <a:schemeClr val="accent6">
                    <a:lumMod val="75000"/>
                  </a:schemeClr>
                </a:solidFill>
                <a:latin typeface="Times New Roman" panose="02020603050405020304" pitchFamily="18" charset="0"/>
                <a:cs typeface="Times New Roman" panose="02020603050405020304" pitchFamily="18" charset="0"/>
              </a:rPr>
              <a:t>Спасибо за внимание!</a:t>
            </a:r>
            <a:endParaRPr lang="ru-RU" sz="5400" dirty="0">
              <a:solidFill>
                <a:schemeClr val="accent6">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3345928"/>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anim calcmode="lin" valueType="num">
                                      <p:cBhvr>
                                        <p:cTn id="15" dur="2000" fill="hold"/>
                                        <p:tgtEl>
                                          <p:spTgt spid="5"/>
                                        </p:tgtEl>
                                        <p:attrNameLst>
                                          <p:attrName>ppt_w</p:attrName>
                                        </p:attrNameLst>
                                      </p:cBhvr>
                                      <p:tavLst>
                                        <p:tav tm="0" fmla="#ppt_w*sin(2.5*pi*$)">
                                          <p:val>
                                            <p:fltVal val="0"/>
                                          </p:val>
                                        </p:tav>
                                        <p:tav tm="100000">
                                          <p:val>
                                            <p:fltVal val="1"/>
                                          </p:val>
                                        </p:tav>
                                      </p:tavLst>
                                    </p:anim>
                                    <p:anim calcmode="lin" valueType="num">
                                      <p:cBhvr>
                                        <p:cTn id="16"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179512" y="260648"/>
            <a:ext cx="2880320" cy="4752528"/>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marL="0" indent="0">
              <a:buNone/>
            </a:pPr>
            <a:r>
              <a:rPr lang="ru-RU" sz="2400" b="1" dirty="0" smtClean="0">
                <a:solidFill>
                  <a:srgbClr val="753805"/>
                </a:solidFill>
                <a:latin typeface="Gabriola" panose="04040605051002020D02" pitchFamily="82" charset="0"/>
              </a:rPr>
              <a:t>Этот праздник отмечался ещё со времён </a:t>
            </a:r>
          </a:p>
          <a:p>
            <a:pPr marL="0" indent="0">
              <a:buNone/>
            </a:pPr>
            <a:r>
              <a:rPr lang="ru-RU" sz="2400" b="1" dirty="0" smtClean="0">
                <a:solidFill>
                  <a:srgbClr val="753805"/>
                </a:solidFill>
                <a:latin typeface="Gabriola" panose="04040605051002020D02" pitchFamily="82" charset="0"/>
              </a:rPr>
              <a:t>И.В. Сталина. Раньше он назывался Пушкинским праздником поэзии. Он всегда привлекал к себе внимание общественности и сопровождался пышными и торжественными мероприятиями.</a:t>
            </a:r>
            <a:endParaRPr lang="ru-RU" sz="2400" b="1" dirty="0">
              <a:solidFill>
                <a:srgbClr val="753805"/>
              </a:solidFill>
              <a:latin typeface="Gabriola" panose="04040605051002020D02" pitchFamily="82" charset="0"/>
            </a:endParaRPr>
          </a:p>
        </p:txBody>
      </p:sp>
      <p:pic>
        <p:nvPicPr>
          <p:cNvPr id="2050" name="Picture 2" descr="C:\Users\Home\Desktop\b7b9c5b6af_59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4466" y="404663"/>
            <a:ext cx="2539483" cy="1656185"/>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pic>
        <p:nvPicPr>
          <p:cNvPr id="2051" name="Picture 3" descr="C:\Users\Home\Desktop\15060713503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6254" y="2557669"/>
            <a:ext cx="2025871" cy="1519404"/>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pic>
        <p:nvPicPr>
          <p:cNvPr id="2052" name="Picture 4" descr="C:\Users\Home\Desktop\ktxolmtf2cm6-64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32240" y="4748977"/>
            <a:ext cx="2169886" cy="1627415"/>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pic>
        <p:nvPicPr>
          <p:cNvPr id="7" name="Picture 6" descr="C:\Users\Home\AppData\Local\Microsoft\Windows\Temporary Internet Files\Content.IE5\44UR9QIU\45386715_1245530981_pero2[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2028" y="5088077"/>
            <a:ext cx="2627772" cy="1350839"/>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760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5000"/>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852936"/>
            <a:ext cx="8568952" cy="1152128"/>
          </a:xfrm>
        </p:spPr>
        <p:txBody>
          <a:bodyPr>
            <a:normAutofit/>
          </a:bodyPr>
          <a:lstStyle/>
          <a:p>
            <a:pPr algn="just"/>
            <a:r>
              <a:rPr lang="ru-RU" sz="2000" b="1" dirty="0" smtClean="0">
                <a:latin typeface="Times New Roman" panose="02020603050405020304" pitchFamily="18" charset="0"/>
                <a:cs typeface="Times New Roman" panose="02020603050405020304" pitchFamily="18" charset="0"/>
              </a:rPr>
              <a:t>     Государственный статус этот день получил в 1997 г. согласно Указу Президента РФ «О 200-летии со дня рождения А.С. Пушкина и установлении Пушкинского дня России» </a:t>
            </a:r>
            <a:endParaRPr lang="ru-RU" sz="2000" b="1" dirty="0">
              <a:latin typeface="Times New Roman" panose="02020603050405020304" pitchFamily="18" charset="0"/>
              <a:cs typeface="Times New Roman" panose="02020603050405020304" pitchFamily="18" charset="0"/>
            </a:endParaRPr>
          </a:p>
        </p:txBody>
      </p:sp>
      <p:pic>
        <p:nvPicPr>
          <p:cNvPr id="3074" name="Picture 2" descr="C:\Users\Home\Desktop\image_11062017191246_1497190366976.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97627" y="332656"/>
            <a:ext cx="4502733" cy="253053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pic>
        <p:nvPicPr>
          <p:cNvPr id="3076" name="Picture 4" descr="C:\Users\Home\Desktop\imgpreview.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4149080"/>
            <a:ext cx="7066756" cy="231789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pic>
        <p:nvPicPr>
          <p:cNvPr id="7" name="Picture 6" descr="C:\Users\Home\AppData\Local\Microsoft\Windows\Temporary Internet Files\Content.IE5\44UR9QIU\45386715_1245530981_pero2[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9968" y="908720"/>
            <a:ext cx="1820993" cy="9361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876256" y="332656"/>
            <a:ext cx="2267744" cy="461665"/>
          </a:xfrm>
          <a:prstGeom prst="rect">
            <a:avLst/>
          </a:prstGeom>
          <a:noFill/>
        </p:spPr>
        <p:txBody>
          <a:bodyPr wrap="square" rtlCol="0">
            <a:spAutoFit/>
          </a:bodyPr>
          <a:lstStyle/>
          <a:p>
            <a:r>
              <a:rPr lang="ru-RU" sz="1200" dirty="0" smtClean="0">
                <a:latin typeface="Times New Roman" panose="02020603050405020304" pitchFamily="18" charset="0"/>
                <a:cs typeface="Times New Roman" panose="02020603050405020304" pitchFamily="18" charset="0"/>
              </a:rPr>
              <a:t>Б.Н. Ельцин</a:t>
            </a:r>
          </a:p>
          <a:p>
            <a:r>
              <a:rPr lang="ru-RU" sz="1200" dirty="0" smtClean="0">
                <a:latin typeface="Times New Roman" panose="02020603050405020304" pitchFamily="18" charset="0"/>
                <a:cs typeface="Times New Roman" panose="02020603050405020304" pitchFamily="18" charset="0"/>
              </a:rPr>
              <a:t>Президент РФ с 1991-1999 </a:t>
            </a:r>
            <a:r>
              <a:rPr lang="ru-RU" sz="1200" dirty="0" err="1" smtClean="0">
                <a:latin typeface="Times New Roman" panose="02020603050405020304" pitchFamily="18" charset="0"/>
                <a:cs typeface="Times New Roman" panose="02020603050405020304" pitchFamily="18" charset="0"/>
              </a:rPr>
              <a:t>г.г</a:t>
            </a:r>
            <a:endParaRPr lang="ru-R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92423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randombar(horizontal)">
                                      <p:cBhvr>
                                        <p:cTn id="12" dur="500"/>
                                        <p:tgtEl>
                                          <p:spTgt spid="3076"/>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style.rotation</p:attrName>
                                        </p:attrNameLst>
                                      </p:cBhvr>
                                      <p:tavLst>
                                        <p:tav tm="0">
                                          <p:val>
                                            <p:fltVal val="90"/>
                                          </p:val>
                                        </p:tav>
                                        <p:tav tm="100000">
                                          <p:val>
                                            <p:fltVal val="0"/>
                                          </p:val>
                                        </p:tav>
                                      </p:tavLst>
                                    </p:anim>
                                    <p:animEffect transition="in" filter="fade">
                                      <p:cBhvr>
                                        <p:cTn id="2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DCA4D1"/>
            </a:gs>
            <a:gs pos="50000">
              <a:srgbClr val="9EE6A5"/>
            </a:gs>
            <a:gs pos="100000">
              <a:srgbClr val="DBE57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2002234"/>
          </a:xfrm>
        </p:spPr>
        <p:txBody>
          <a:bodyPr>
            <a:normAutofit/>
          </a:bodyPr>
          <a:lstStyle/>
          <a:p>
            <a:pPr algn="just"/>
            <a:r>
              <a:rPr lang="ru-RU" sz="2000" dirty="0" smtClean="0">
                <a:latin typeface="Times New Roman" panose="02020603050405020304" pitchFamily="18" charset="0"/>
                <a:cs typeface="Times New Roman" panose="02020603050405020304" pitchFamily="18" charset="0"/>
              </a:rPr>
              <a:t>     Этот праздник напоминает обществу о том, что значит творческое наследие Пушкина для России и мировой культуры в целом. Гений А.С. Пушкина не только в том, что он поднял на недосягаемую высоту ценность русского слова и поэтического слога. Он явился основателем нового классического искусства, сравнимого лишь с лучшими образцами мировой культуры. </a:t>
            </a:r>
            <a:r>
              <a:rPr lang="ru-RU" sz="2000" i="1" dirty="0" smtClean="0">
                <a:latin typeface="Times New Roman" panose="02020603050405020304" pitchFamily="18" charset="0"/>
                <a:cs typeface="Times New Roman" panose="02020603050405020304" pitchFamily="18" charset="0"/>
              </a:rPr>
              <a:t>Пушкин – имя России, гордость России. </a:t>
            </a:r>
            <a:endParaRPr lang="ru-RU" sz="2000" i="1" dirty="0">
              <a:latin typeface="Times New Roman" panose="02020603050405020304" pitchFamily="18" charset="0"/>
              <a:cs typeface="Times New Roman" panose="02020603050405020304" pitchFamily="18" charset="0"/>
            </a:endParaRPr>
          </a:p>
        </p:txBody>
      </p:sp>
      <p:pic>
        <p:nvPicPr>
          <p:cNvPr id="1026" name="Picture 2" descr="C:\Users\Home\Desktop\c1443092accc3c8b819cc7bdffd64c38_RSZ_690.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924944"/>
            <a:ext cx="3096344" cy="221582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pic>
        <p:nvPicPr>
          <p:cNvPr id="1027" name="Picture 3" descr="C:\Users\Home\Desktop\skazka-o-rybake-i-rybk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8144" y="2171707"/>
            <a:ext cx="2875415" cy="1987630"/>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a:extLst>
            <a:ext uri="{909E8E84-426E-40DD-AFC4-6F175D3DCCD1}">
              <a14:hiddenFill xmlns:a14="http://schemas.microsoft.com/office/drawing/2010/main">
                <a:solidFill>
                  <a:srgbClr val="FFFFFF"/>
                </a:solidFill>
              </a14:hiddenFill>
            </a:ext>
          </a:extLst>
        </p:spPr>
      </p:pic>
      <p:pic>
        <p:nvPicPr>
          <p:cNvPr id="1028" name="Picture 4" descr="C:\Users\Home\Desktop\p182_lager-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4159337"/>
            <a:ext cx="3411959" cy="2335426"/>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a:extLst>
            <a:ext uri="{909E8E84-426E-40DD-AFC4-6F175D3DCCD1}">
              <a14:hiddenFill xmlns:a14="http://schemas.microsoft.com/office/drawing/2010/main">
                <a:solidFill>
                  <a:srgbClr val="FFFFFF"/>
                </a:solidFill>
              </a14:hiddenFill>
            </a:ext>
          </a:extLst>
        </p:spPr>
      </p:pic>
      <p:pic>
        <p:nvPicPr>
          <p:cNvPr id="1029" name="Picture 5" descr="C:\Users\Home\Desktop\30751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906" y="4413670"/>
            <a:ext cx="3281345" cy="1944216"/>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pic>
        <p:nvPicPr>
          <p:cNvPr id="1031" name="Picture 7" descr="C:\Users\Home\Desktop\skazochnikah-skazkah-fakty-eto-interesno-poznavatelno-kartinki_6164405978.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0893" y="2183406"/>
            <a:ext cx="2739369" cy="2069746"/>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618210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80">
                                          <p:stCondLst>
                                            <p:cond delay="0"/>
                                          </p:stCondLst>
                                        </p:cTn>
                                        <p:tgtEl>
                                          <p:spTgt spid="1026"/>
                                        </p:tgtEl>
                                      </p:cBhvr>
                                    </p:animEffect>
                                    <p:anim calcmode="lin" valueType="num">
                                      <p:cBhvr>
                                        <p:cTn id="8"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6"/>
                                        </p:tgtEl>
                                      </p:cBhvr>
                                      <p:to x="100000" y="60000"/>
                                    </p:animScale>
                                    <p:animScale>
                                      <p:cBhvr>
                                        <p:cTn id="14" dur="166" decel="50000">
                                          <p:stCondLst>
                                            <p:cond delay="676"/>
                                          </p:stCondLst>
                                        </p:cTn>
                                        <p:tgtEl>
                                          <p:spTgt spid="1026"/>
                                        </p:tgtEl>
                                      </p:cBhvr>
                                      <p:to x="100000" y="100000"/>
                                    </p:animScale>
                                    <p:animScale>
                                      <p:cBhvr>
                                        <p:cTn id="15" dur="26">
                                          <p:stCondLst>
                                            <p:cond delay="1312"/>
                                          </p:stCondLst>
                                        </p:cTn>
                                        <p:tgtEl>
                                          <p:spTgt spid="1026"/>
                                        </p:tgtEl>
                                      </p:cBhvr>
                                      <p:to x="100000" y="80000"/>
                                    </p:animScale>
                                    <p:animScale>
                                      <p:cBhvr>
                                        <p:cTn id="16" dur="166" decel="50000">
                                          <p:stCondLst>
                                            <p:cond delay="1338"/>
                                          </p:stCondLst>
                                        </p:cTn>
                                        <p:tgtEl>
                                          <p:spTgt spid="1026"/>
                                        </p:tgtEl>
                                      </p:cBhvr>
                                      <p:to x="100000" y="100000"/>
                                    </p:animScale>
                                    <p:animScale>
                                      <p:cBhvr>
                                        <p:cTn id="17" dur="26">
                                          <p:stCondLst>
                                            <p:cond delay="1642"/>
                                          </p:stCondLst>
                                        </p:cTn>
                                        <p:tgtEl>
                                          <p:spTgt spid="1026"/>
                                        </p:tgtEl>
                                      </p:cBhvr>
                                      <p:to x="100000" y="90000"/>
                                    </p:animScale>
                                    <p:animScale>
                                      <p:cBhvr>
                                        <p:cTn id="18" dur="166" decel="50000">
                                          <p:stCondLst>
                                            <p:cond delay="1668"/>
                                          </p:stCondLst>
                                        </p:cTn>
                                        <p:tgtEl>
                                          <p:spTgt spid="1026"/>
                                        </p:tgtEl>
                                      </p:cBhvr>
                                      <p:to x="100000" y="100000"/>
                                    </p:animScale>
                                    <p:animScale>
                                      <p:cBhvr>
                                        <p:cTn id="19" dur="26">
                                          <p:stCondLst>
                                            <p:cond delay="1808"/>
                                          </p:stCondLst>
                                        </p:cTn>
                                        <p:tgtEl>
                                          <p:spTgt spid="1026"/>
                                        </p:tgtEl>
                                      </p:cBhvr>
                                      <p:to x="100000" y="95000"/>
                                    </p:animScale>
                                    <p:animScale>
                                      <p:cBhvr>
                                        <p:cTn id="20" dur="166" decel="50000">
                                          <p:stCondLst>
                                            <p:cond delay="1834"/>
                                          </p:stCondLst>
                                        </p:cTn>
                                        <p:tgtEl>
                                          <p:spTgt spid="10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2362274"/>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4"/>
          </a:lnRef>
          <a:fillRef idx="2">
            <a:schemeClr val="accent4"/>
          </a:fillRef>
          <a:effectRef idx="1">
            <a:schemeClr val="accent4"/>
          </a:effectRef>
          <a:fontRef idx="minor">
            <a:schemeClr val="dk1"/>
          </a:fontRef>
        </p:style>
        <p:txBody>
          <a:bodyPr>
            <a:normAutofit fontScale="90000"/>
          </a:bodyPr>
          <a:lstStyle/>
          <a:p>
            <a:pPr algn="just"/>
            <a:r>
              <a:rPr lang="ru-RU" sz="2000" dirty="0" smtClean="0">
                <a:solidFill>
                  <a:schemeClr val="tx1"/>
                </a:solidFill>
                <a:latin typeface="Times New Roman" panose="02020603050405020304" pitchFamily="18" charset="0"/>
                <a:cs typeface="Times New Roman" panose="02020603050405020304" pitchFamily="18" charset="0"/>
              </a:rPr>
              <a:t>      В детстве мамы читают нам его сказки на ночь: «Сказку о мёртвой царевне и о семи богатырях», «Сказку о царе </a:t>
            </a:r>
            <a:r>
              <a:rPr lang="ru-RU" sz="2000" dirty="0" err="1" smtClean="0">
                <a:solidFill>
                  <a:schemeClr val="tx1"/>
                </a:solidFill>
                <a:latin typeface="Times New Roman" panose="02020603050405020304" pitchFamily="18" charset="0"/>
                <a:cs typeface="Times New Roman" panose="02020603050405020304" pitchFamily="18" charset="0"/>
              </a:rPr>
              <a:t>Салтане</a:t>
            </a:r>
            <a:r>
              <a:rPr lang="ru-RU" sz="2000" dirty="0" smtClean="0">
                <a:solidFill>
                  <a:schemeClr val="tx1"/>
                </a:solidFill>
                <a:latin typeface="Times New Roman" panose="02020603050405020304" pitchFamily="18" charset="0"/>
                <a:cs typeface="Times New Roman" panose="02020603050405020304" pitchFamily="18" charset="0"/>
              </a:rPr>
              <a:t>…», и т.д. В школьные годы мы встречаем времена года пушкинскими строками: «Мороз и солнце! День чудесный!» или «Унылая пора, очей очарованье…». Мы подходим к зеркальцу с фразой: «Я ль на свете всех милее?...» Книги великого поэта объединяют людей всех возрастов, профессий, вероисповеданий, национальностей. Как бы ни были трудны его произведения для перевода, поэт имеет своих почитателей почти во всех уголках нашей планеты.</a:t>
            </a:r>
            <a:endParaRPr lang="ru-RU" sz="2000" dirty="0">
              <a:solidFill>
                <a:schemeClr val="tx1"/>
              </a:solidFill>
              <a:latin typeface="Times New Roman" panose="02020603050405020304" pitchFamily="18" charset="0"/>
              <a:cs typeface="Times New Roman" panose="02020603050405020304" pitchFamily="18" charset="0"/>
            </a:endParaRPr>
          </a:p>
        </p:txBody>
      </p:sp>
      <p:pic>
        <p:nvPicPr>
          <p:cNvPr id="2055" name="Picture 7" descr="C:\Users\Home\Desktop\123897804_4524271_png_magic_book_by_moonglowlillyd5z1pg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2204864"/>
            <a:ext cx="6916507" cy="553122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C:\Users\Home\Desktop\wpid-55462bce8c91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60" y="2880434"/>
            <a:ext cx="2874069" cy="234524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pic>
        <p:nvPicPr>
          <p:cNvPr id="2059" name="Picture 11" descr="C:\Users\Home\Desktop\7cfb4b3099014f80662e158084f101bb.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2911214"/>
            <a:ext cx="3118262" cy="2204466"/>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122781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fade">
                                      <p:cBhvr>
                                        <p:cTn id="7" dur="2000"/>
                                        <p:tgtEl>
                                          <p:spTgt spid="2055"/>
                                        </p:tgtEl>
                                      </p:cBhvr>
                                    </p:animEffect>
                                    <p:anim calcmode="lin" valueType="num">
                                      <p:cBhvr>
                                        <p:cTn id="8" dur="2000" fill="hold"/>
                                        <p:tgtEl>
                                          <p:spTgt spid="2055"/>
                                        </p:tgtEl>
                                        <p:attrNameLst>
                                          <p:attrName>ppt_w</p:attrName>
                                        </p:attrNameLst>
                                      </p:cBhvr>
                                      <p:tavLst>
                                        <p:tav tm="0" fmla="#ppt_w*sin(2.5*pi*$)">
                                          <p:val>
                                            <p:fltVal val="0"/>
                                          </p:val>
                                        </p:tav>
                                        <p:tav tm="100000">
                                          <p:val>
                                            <p:fltVal val="1"/>
                                          </p:val>
                                        </p:tav>
                                      </p:tavLst>
                                    </p:anim>
                                    <p:anim calcmode="lin" valueType="num">
                                      <p:cBhvr>
                                        <p:cTn id="9" dur="2000" fill="hold"/>
                                        <p:tgtEl>
                                          <p:spTgt spid="205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7000"/>
            <a:lum/>
          </a:blip>
          <a:srcRect/>
          <a:stretch>
            <a:fillRect t="-17000" b="-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2592288"/>
          </a:xfrm>
        </p:spPr>
        <p:txBody>
          <a:bodyPr>
            <a:normAutofit/>
          </a:bodyPr>
          <a:lstStyle/>
          <a:p>
            <a:r>
              <a:rPr lang="ru-RU" sz="2000" b="1" dirty="0" smtClean="0">
                <a:latin typeface="Times New Roman" panose="02020603050405020304" pitchFamily="18" charset="0"/>
                <a:cs typeface="Times New Roman" panose="02020603050405020304" pitchFamily="18" charset="0"/>
              </a:rPr>
              <a:t>Многие его произведения мы знаем наизусть и даже в повседневной жизни часто цитируем его. Однако в век информационных технологий пушкинское слово начинает всё реже звучать в устах наших соотечественников. Поэтому Пушкинский день в России – ещё одна возможность напомнить о наследи нашего великого поэта грядущим поколениям. </a:t>
            </a:r>
            <a:br>
              <a:rPr lang="ru-RU" sz="2000" b="1" dirty="0" smtClean="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Пушкинские дни проходят и в других странах мира, например, в Австрии, Великобритании, Америке.</a:t>
            </a:r>
            <a:endParaRPr lang="ru-RU" sz="2000" b="1" dirty="0">
              <a:latin typeface="Times New Roman" panose="02020603050405020304" pitchFamily="18" charset="0"/>
              <a:cs typeface="Times New Roman" panose="02020603050405020304" pitchFamily="18" charset="0"/>
            </a:endParaRPr>
          </a:p>
        </p:txBody>
      </p:sp>
      <p:pic>
        <p:nvPicPr>
          <p:cNvPr id="3074" name="Picture 2" descr="C:\Users\Home\Desktop\choos-a-favorite-gadget-305x175.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95536" y="3645024"/>
            <a:ext cx="5095771" cy="2923803"/>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pic>
        <p:nvPicPr>
          <p:cNvPr id="3075" name="Picture 3" descr="C:\Users\Home\Desktop\00_98943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5013176"/>
            <a:ext cx="2484744" cy="1530602"/>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677642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1000" fill="hold"/>
                                        <p:tgtEl>
                                          <p:spTgt spid="3074"/>
                                        </p:tgtEl>
                                        <p:attrNameLst>
                                          <p:attrName>ppt_w</p:attrName>
                                        </p:attrNameLst>
                                      </p:cBhvr>
                                      <p:tavLst>
                                        <p:tav tm="0">
                                          <p:val>
                                            <p:fltVal val="0"/>
                                          </p:val>
                                        </p:tav>
                                        <p:tav tm="100000">
                                          <p:val>
                                            <p:strVal val="#ppt_w"/>
                                          </p:val>
                                        </p:tav>
                                      </p:tavLst>
                                    </p:anim>
                                    <p:anim calcmode="lin" valueType="num">
                                      <p:cBhvr>
                                        <p:cTn id="8" dur="1000" fill="hold"/>
                                        <p:tgtEl>
                                          <p:spTgt spid="3074"/>
                                        </p:tgtEl>
                                        <p:attrNameLst>
                                          <p:attrName>ppt_h</p:attrName>
                                        </p:attrNameLst>
                                      </p:cBhvr>
                                      <p:tavLst>
                                        <p:tav tm="0">
                                          <p:val>
                                            <p:fltVal val="0"/>
                                          </p:val>
                                        </p:tav>
                                        <p:tav tm="100000">
                                          <p:val>
                                            <p:strVal val="#ppt_h"/>
                                          </p:val>
                                        </p:tav>
                                      </p:tavLst>
                                    </p:anim>
                                    <p:anim calcmode="lin" valueType="num">
                                      <p:cBhvr>
                                        <p:cTn id="9" dur="1000" fill="hold"/>
                                        <p:tgtEl>
                                          <p:spTgt spid="3074"/>
                                        </p:tgtEl>
                                        <p:attrNameLst>
                                          <p:attrName>style.rotation</p:attrName>
                                        </p:attrNameLst>
                                      </p:cBhvr>
                                      <p:tavLst>
                                        <p:tav tm="0">
                                          <p:val>
                                            <p:fltVal val="90"/>
                                          </p:val>
                                        </p:tav>
                                        <p:tav tm="100000">
                                          <p:val>
                                            <p:fltVal val="0"/>
                                          </p:val>
                                        </p:tav>
                                      </p:tavLst>
                                    </p:anim>
                                    <p:animEffect transition="in" filter="fade">
                                      <p:cBhvr>
                                        <p:cTn id="10" dur="1000"/>
                                        <p:tgtEl>
                                          <p:spTgt spid="3074"/>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075"/>
                                        </p:tgtEl>
                                        <p:attrNameLst>
                                          <p:attrName>style.visibility</p:attrName>
                                        </p:attrNameLst>
                                      </p:cBhvr>
                                      <p:to>
                                        <p:strVal val="visible"/>
                                      </p:to>
                                    </p:set>
                                    <p:anim calcmode="lin" valueType="num">
                                      <p:cBhvr>
                                        <p:cTn id="15" dur="1000" fill="hold"/>
                                        <p:tgtEl>
                                          <p:spTgt spid="3075"/>
                                        </p:tgtEl>
                                        <p:attrNameLst>
                                          <p:attrName>ppt_w</p:attrName>
                                        </p:attrNameLst>
                                      </p:cBhvr>
                                      <p:tavLst>
                                        <p:tav tm="0">
                                          <p:val>
                                            <p:fltVal val="0"/>
                                          </p:val>
                                        </p:tav>
                                        <p:tav tm="100000">
                                          <p:val>
                                            <p:strVal val="#ppt_w"/>
                                          </p:val>
                                        </p:tav>
                                      </p:tavLst>
                                    </p:anim>
                                    <p:anim calcmode="lin" valueType="num">
                                      <p:cBhvr>
                                        <p:cTn id="16" dur="1000" fill="hold"/>
                                        <p:tgtEl>
                                          <p:spTgt spid="3075"/>
                                        </p:tgtEl>
                                        <p:attrNameLst>
                                          <p:attrName>ppt_h</p:attrName>
                                        </p:attrNameLst>
                                      </p:cBhvr>
                                      <p:tavLst>
                                        <p:tav tm="0">
                                          <p:val>
                                            <p:fltVal val="0"/>
                                          </p:val>
                                        </p:tav>
                                        <p:tav tm="100000">
                                          <p:val>
                                            <p:strVal val="#ppt_h"/>
                                          </p:val>
                                        </p:tav>
                                      </p:tavLst>
                                    </p:anim>
                                    <p:anim calcmode="lin" valueType="num">
                                      <p:cBhvr>
                                        <p:cTn id="17" dur="1000" fill="hold"/>
                                        <p:tgtEl>
                                          <p:spTgt spid="3075"/>
                                        </p:tgtEl>
                                        <p:attrNameLst>
                                          <p:attrName>style.rotation</p:attrName>
                                        </p:attrNameLst>
                                      </p:cBhvr>
                                      <p:tavLst>
                                        <p:tav tm="0">
                                          <p:val>
                                            <p:fltVal val="90"/>
                                          </p:val>
                                        </p:tav>
                                        <p:tav tm="100000">
                                          <p:val>
                                            <p:fltVal val="0"/>
                                          </p:val>
                                        </p:tav>
                                      </p:tavLst>
                                    </p:anim>
                                    <p:animEffect transition="in" filter="fade">
                                      <p:cBhvr>
                                        <p:cTn id="18" dur="1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l="-30000" r="-3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4679" y="116632"/>
            <a:ext cx="8229600" cy="792088"/>
          </a:xfrm>
        </p:spPr>
        <p:txBody>
          <a:bodyPr>
            <a:normAutofit/>
          </a:bodyPr>
          <a:lstStyle/>
          <a:p>
            <a:r>
              <a:rPr lang="ru-RU" sz="4000" b="1" dirty="0" smtClean="0">
                <a:solidFill>
                  <a:srgbClr val="A3095A"/>
                </a:solidFill>
                <a:latin typeface="Times New Roman" panose="02020603050405020304" pitchFamily="18" charset="0"/>
                <a:cs typeface="Times New Roman" panose="02020603050405020304" pitchFamily="18" charset="0"/>
              </a:rPr>
              <a:t>Традиции празднования</a:t>
            </a:r>
            <a:endParaRPr lang="ru-RU" sz="4000" b="1" dirty="0">
              <a:solidFill>
                <a:srgbClr val="A3095A"/>
              </a:solidFill>
              <a:latin typeface="Times New Roman" panose="02020603050405020304" pitchFamily="18" charset="0"/>
              <a:cs typeface="Times New Roman" panose="02020603050405020304" pitchFamily="18" charset="0"/>
            </a:endParaRPr>
          </a:p>
        </p:txBody>
      </p:sp>
      <p:pic>
        <p:nvPicPr>
          <p:cNvPr id="1026" name="Picture 2" descr="C:\Users\Home\Desktop\1332399322.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1065369"/>
            <a:ext cx="3108501" cy="224330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pic>
        <p:nvPicPr>
          <p:cNvPr id="1027" name="Picture 3" descr="C:\Users\Home\Desktop\_tur_po_gosudarstvennomu_muzeyu_a.s._pushkina_na_prechistenke_yapfiles.r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168" y="2716055"/>
            <a:ext cx="2626224" cy="139001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Lst>
        </p:spPr>
      </p:pic>
      <p:pic>
        <p:nvPicPr>
          <p:cNvPr id="1028" name="Picture 4" descr="C:\Users\Home\Desktop\Дуэль.-Илья-Комов-выставка-фото-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5976" y="980728"/>
            <a:ext cx="3259582" cy="140687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pic>
        <p:nvPicPr>
          <p:cNvPr id="1029" name="Picture 5" descr="C:\Users\Home\Desktop\4-1-1024x683.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94382" y="3213895"/>
            <a:ext cx="2674937" cy="178435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83379" y="5013176"/>
            <a:ext cx="8496944" cy="1631216"/>
          </a:xfrm>
          <a:prstGeom prst="rect">
            <a:avLst/>
          </a:prstGeom>
          <a:noFill/>
        </p:spPr>
        <p:txBody>
          <a:bodyPr wrap="square" rtlCol="0">
            <a:spAutoFit/>
          </a:bodyPr>
          <a:lstStyle/>
          <a:p>
            <a:pPr algn="just"/>
            <a:r>
              <a:rPr lang="ru-RU" sz="2000" dirty="0" smtClean="0">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В День Пушкина в Пушкинском музее на Пречистенке проводится день открытых дверей. Стихи поэта там читают известные мастера искусств. В музыкальной части вечера – выступления солистов Большого театра, Московской филармонии, исполняющих романсы и арии из опер по произведениям Александра Сергеевича.</a:t>
            </a:r>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910395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barn(inVertical)">
                                      <p:cBhvr>
                                        <p:cTn id="7" dur="500"/>
                                        <p:tgtEl>
                                          <p:spTgt spid="102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barn(inVertical)">
                                      <p:cBhvr>
                                        <p:cTn id="12" dur="5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29"/>
                                        </p:tgtEl>
                                        <p:attrNameLst>
                                          <p:attrName>style.visibility</p:attrName>
                                        </p:attrNameLst>
                                      </p:cBhvr>
                                      <p:to>
                                        <p:strVal val="visible"/>
                                      </p:to>
                                    </p:set>
                                    <p:animEffect transition="in" filter="wipe(down)">
                                      <p:cBhvr>
                                        <p:cTn id="17"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7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rmAutofit fontScale="90000"/>
          </a:bodyPr>
          <a:lstStyle/>
          <a:p>
            <a:pPr algn="just"/>
            <a:r>
              <a:rPr lang="ru-RU" sz="2000" dirty="0" smtClean="0">
                <a:latin typeface="Times New Roman" panose="02020603050405020304" pitchFamily="18" charset="0"/>
                <a:cs typeface="Times New Roman" panose="02020603050405020304" pitchFamily="18" charset="0"/>
              </a:rPr>
              <a:t>     </a:t>
            </a:r>
            <a:r>
              <a:rPr lang="ru-RU" sz="2200" b="1" dirty="0" smtClean="0">
                <a:latin typeface="Times New Roman" panose="02020603050405020304" pitchFamily="18" charset="0"/>
                <a:cs typeface="Times New Roman" panose="02020603050405020304" pitchFamily="18" charset="0"/>
              </a:rPr>
              <a:t>Проходят торжественные мероприятия и в Музее-заповеднике А.С. Пушкина в селе Большое Болдино Горьковской области. Пушкинский музей в Болдине появился в 1949 г., когда в стране широко праздновалось 150-летие со дня рождения поэта. Сохранившийся барский дом болдинской усадьбы в то время был занят школой, музейная экспозиция разместилась в бревенчатом домике Вотчиной конторы Пушкиных. </a:t>
            </a:r>
            <a:endParaRPr lang="ru-RU" sz="2200" b="1" dirty="0">
              <a:latin typeface="Times New Roman" panose="02020603050405020304" pitchFamily="18" charset="0"/>
              <a:cs typeface="Times New Roman" panose="02020603050405020304" pitchFamily="18" charset="0"/>
            </a:endParaRPr>
          </a:p>
        </p:txBody>
      </p:sp>
      <p:pic>
        <p:nvPicPr>
          <p:cNvPr id="2050" name="Picture 2" descr="C:\Users\Home\Desktop\collage117.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9552" y="4653136"/>
            <a:ext cx="822960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Home\Desktop\boldino_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8387" y="2392687"/>
            <a:ext cx="2729880" cy="2047410"/>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Lst>
        </p:spPr>
      </p:pic>
      <p:pic>
        <p:nvPicPr>
          <p:cNvPr id="2052" name="Picture 4" descr="C:\Users\Home\Desktop\10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11797" y="2392687"/>
            <a:ext cx="2729880" cy="2047410"/>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156942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1000" fill="hold"/>
                                        <p:tgtEl>
                                          <p:spTgt spid="2051"/>
                                        </p:tgtEl>
                                        <p:attrNameLst>
                                          <p:attrName>ppt_w</p:attrName>
                                        </p:attrNameLst>
                                      </p:cBhvr>
                                      <p:tavLst>
                                        <p:tav tm="0">
                                          <p:val>
                                            <p:fltVal val="0"/>
                                          </p:val>
                                        </p:tav>
                                        <p:tav tm="100000">
                                          <p:val>
                                            <p:strVal val="#ppt_w"/>
                                          </p:val>
                                        </p:tav>
                                      </p:tavLst>
                                    </p:anim>
                                    <p:anim calcmode="lin" valueType="num">
                                      <p:cBhvr>
                                        <p:cTn id="8" dur="1000" fill="hold"/>
                                        <p:tgtEl>
                                          <p:spTgt spid="2051"/>
                                        </p:tgtEl>
                                        <p:attrNameLst>
                                          <p:attrName>ppt_h</p:attrName>
                                        </p:attrNameLst>
                                      </p:cBhvr>
                                      <p:tavLst>
                                        <p:tav tm="0">
                                          <p:val>
                                            <p:fltVal val="0"/>
                                          </p:val>
                                        </p:tav>
                                        <p:tav tm="100000">
                                          <p:val>
                                            <p:strVal val="#ppt_h"/>
                                          </p:val>
                                        </p:tav>
                                      </p:tavLst>
                                    </p:anim>
                                    <p:anim calcmode="lin" valueType="num">
                                      <p:cBhvr>
                                        <p:cTn id="9" dur="1000" fill="hold"/>
                                        <p:tgtEl>
                                          <p:spTgt spid="2051"/>
                                        </p:tgtEl>
                                        <p:attrNameLst>
                                          <p:attrName>style.rotation</p:attrName>
                                        </p:attrNameLst>
                                      </p:cBhvr>
                                      <p:tavLst>
                                        <p:tav tm="0">
                                          <p:val>
                                            <p:fltVal val="90"/>
                                          </p:val>
                                        </p:tav>
                                        <p:tav tm="100000">
                                          <p:val>
                                            <p:fltVal val="0"/>
                                          </p:val>
                                        </p:tav>
                                      </p:tavLst>
                                    </p:anim>
                                    <p:animEffect transition="in" filter="fade">
                                      <p:cBhvr>
                                        <p:cTn id="10" dur="1000"/>
                                        <p:tgtEl>
                                          <p:spTgt spid="2051"/>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2052"/>
                                        </p:tgtEl>
                                        <p:attrNameLst>
                                          <p:attrName>style.visibility</p:attrName>
                                        </p:attrNameLst>
                                      </p:cBhvr>
                                      <p:to>
                                        <p:strVal val="visible"/>
                                      </p:to>
                                    </p:set>
                                    <p:anim calcmode="lin" valueType="num">
                                      <p:cBhvr>
                                        <p:cTn id="15" dur="1000" fill="hold"/>
                                        <p:tgtEl>
                                          <p:spTgt spid="2052"/>
                                        </p:tgtEl>
                                        <p:attrNameLst>
                                          <p:attrName>ppt_w</p:attrName>
                                        </p:attrNameLst>
                                      </p:cBhvr>
                                      <p:tavLst>
                                        <p:tav tm="0">
                                          <p:val>
                                            <p:fltVal val="0"/>
                                          </p:val>
                                        </p:tav>
                                        <p:tav tm="100000">
                                          <p:val>
                                            <p:strVal val="#ppt_w"/>
                                          </p:val>
                                        </p:tav>
                                      </p:tavLst>
                                    </p:anim>
                                    <p:anim calcmode="lin" valueType="num">
                                      <p:cBhvr>
                                        <p:cTn id="16" dur="1000" fill="hold"/>
                                        <p:tgtEl>
                                          <p:spTgt spid="2052"/>
                                        </p:tgtEl>
                                        <p:attrNameLst>
                                          <p:attrName>ppt_h</p:attrName>
                                        </p:attrNameLst>
                                      </p:cBhvr>
                                      <p:tavLst>
                                        <p:tav tm="0">
                                          <p:val>
                                            <p:fltVal val="0"/>
                                          </p:val>
                                        </p:tav>
                                        <p:tav tm="100000">
                                          <p:val>
                                            <p:strVal val="#ppt_h"/>
                                          </p:val>
                                        </p:tav>
                                      </p:tavLst>
                                    </p:anim>
                                    <p:anim calcmode="lin" valueType="num">
                                      <p:cBhvr>
                                        <p:cTn id="17" dur="1000" fill="hold"/>
                                        <p:tgtEl>
                                          <p:spTgt spid="2052"/>
                                        </p:tgtEl>
                                        <p:attrNameLst>
                                          <p:attrName>style.rotation</p:attrName>
                                        </p:attrNameLst>
                                      </p:cBhvr>
                                      <p:tavLst>
                                        <p:tav tm="0">
                                          <p:val>
                                            <p:fltVal val="90"/>
                                          </p:val>
                                        </p:tav>
                                        <p:tav tm="100000">
                                          <p:val>
                                            <p:fltVal val="0"/>
                                          </p:val>
                                        </p:tav>
                                      </p:tavLst>
                                    </p:anim>
                                    <p:animEffect transition="in" filter="fade">
                                      <p:cBhvr>
                                        <p:cTn id="18" dur="1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840</TotalTime>
  <Words>650</Words>
  <Application>Microsoft Office PowerPoint</Application>
  <PresentationFormat>Экран (4:3)</PresentationFormat>
  <Paragraphs>34</Paragraphs>
  <Slides>21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21</vt:i4>
      </vt:variant>
    </vt:vector>
  </HeadingPairs>
  <TitlesOfParts>
    <vt:vector size="27" baseType="lpstr">
      <vt:lpstr>Andalus</vt:lpstr>
      <vt:lpstr>Arial</vt:lpstr>
      <vt:lpstr>Calibri</vt:lpstr>
      <vt:lpstr>Gabriola</vt:lpstr>
      <vt:lpstr>Times New Roman</vt:lpstr>
      <vt:lpstr>Тема Office</vt:lpstr>
      <vt:lpstr>Пушкинский  день  в России</vt:lpstr>
      <vt:lpstr>История праздника</vt:lpstr>
      <vt:lpstr>Презентация PowerPoint</vt:lpstr>
      <vt:lpstr>     Государственный статус этот день получил в 1997 г. согласно Указу Президента РФ «О 200-летии со дня рождения А.С. Пушкина и установлении Пушкинского дня России» </vt:lpstr>
      <vt:lpstr>     Этот праздник напоминает обществу о том, что значит творческое наследие Пушкина для России и мировой культуры в целом. Гений А.С. Пушкина не только в том, что он поднял на недосягаемую высоту ценность русского слова и поэтического слога. Он явился основателем нового классического искусства, сравнимого лишь с лучшими образцами мировой культуры. Пушкин – имя России, гордость России. </vt:lpstr>
      <vt:lpstr>      В детстве мамы читают нам его сказки на ночь: «Сказку о мёртвой царевне и о семи богатырях», «Сказку о царе Салтане…», и т.д. В школьные годы мы встречаем времена года пушкинскими строками: «Мороз и солнце! День чудесный!» или «Унылая пора, очей очарованье…». Мы подходим к зеркальцу с фразой: «Я ль на свете всех милее?...» Книги великого поэта объединяют людей всех возрастов, профессий, вероисповеданий, национальностей. Как бы ни были трудны его произведения для перевода, поэт имеет своих почитателей почти во всех уголках нашей планеты.</vt:lpstr>
      <vt:lpstr>Многие его произведения мы знаем наизусть и даже в повседневной жизни часто цитируем его. Однако в век информационных технологий пушкинское слово начинает всё реже звучать в устах наших соотечественников. Поэтому Пушкинский день в России – ещё одна возможность напомнить о наследи нашего великого поэта грядущим поколениям.  Пушкинские дни проходят и в других странах мира, например, в Австрии, Великобритании, Америке.</vt:lpstr>
      <vt:lpstr>Традиции празднования</vt:lpstr>
      <vt:lpstr>     Проходят торжественные мероприятия и в Музее-заповеднике А.С. Пушкина в селе Большое Болдино Горьковской области. Пушкинский музей в Болдине появился в 1949 г., когда в стране широко праздновалось 150-летие со дня рождения поэта. Сохранившийся барский дом болдинской усадьбы в то время был занят школой, музейная экспозиция разместилась в бревенчатом домике Вотчиной конторы Пушкиных. </vt:lpstr>
      <vt:lpstr>     В начале 1960-х гг. дом был освобождён и отреставрирован. В нём открылась литературная экспозиция, посвящённая болдинским страницам жизни и творчества А.С. Пушкина. Здесь ежегодно проводится конференция «Болдинские чтения», на которой изучают жизнь и творчество А.С. Пушкина. В лектории музея проводятся литературно-музыкальные вечера, где мастера слов читают произведения А.С. Пушкина, артисты театров России исполняют музыкальные произведения. </vt:lpstr>
      <vt:lpstr>     Широко отмечается праздник и в Государственном заповеднике А.С. Пушкина в селе Михайловском.</vt:lpstr>
      <vt:lpstr>Усадьба А.С. Пушкина в селе Михайловское</vt:lpstr>
      <vt:lpstr>Усадьба</vt:lpstr>
      <vt:lpstr>Усадьба</vt:lpstr>
      <vt:lpstr>Интерьер усадьбы</vt:lpstr>
      <vt:lpstr>Интерьер усадьбы</vt:lpstr>
      <vt:lpstr>Банька. В музее-заповеднике А.С. Пушкина. Михайловское.</vt:lpstr>
      <vt:lpstr>     Здесь уже несколько лет проходит выставка работ, посвящённых пушкинским местам в России, студентов факультета живописи и графики Института живописи, скульптуры и архитектуры им. И.Е. Репина.</vt:lpstr>
      <vt:lpstr>     По традиции, к знаменитому памятнику Пушкину в Москве на одноимённой площади в этот день приходят все те, кому дороги имя и творчество великого поэта.</vt:lpstr>
      <vt:lpstr>     В школах и вузах проводятся литературные салоны, пушкинские чтения, конкурсы чтецов, рисунков по произведениям поэта.</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Home</dc:creator>
  <cp:lastModifiedBy>ZBook</cp:lastModifiedBy>
  <cp:revision>142</cp:revision>
  <dcterms:created xsi:type="dcterms:W3CDTF">2019-04-17T05:18:03Z</dcterms:created>
  <dcterms:modified xsi:type="dcterms:W3CDTF">2020-06-01T21:15:29Z</dcterms:modified>
</cp:coreProperties>
</file>