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9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754" y="-14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87679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954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09658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994620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49688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975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7240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0158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80909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96132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22955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15005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40366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33731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12306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796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15823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951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12EB6-B9E9-40DE-86E0-34ABA6E08A3C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AD718-85D7-4BCA-A039-D4E9BED1B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7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  <p:sldLayoutId id="2147483955" r:id="rId15"/>
    <p:sldLayoutId id="2147483956" r:id="rId16"/>
    <p:sldLayoutId id="2147483957" r:id="rId17"/>
    <p:sldLayoutId id="2147483958" r:id="rId18"/>
  </p:sldLayoutIdLst>
  <p:transition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Ilsaf\Desktop\&#1074;&#1086;&#1077;&#1085;&#1085;&#1099;&#1077;%20&#1087;&#1077;&#1089;&#1085;&#1080;\&#1052;&#1077;&#1083;&#1086;&#1076;&#1080;&#1103;&#1044;&#1083;&#1103;&#1095;&#1090;&#1077;&#1085;&#1080;&#1103;&#1089;&#1090;&#1080;&#1093;&#1086;&#1074;_(yaya.su).mp3" TargetMode="External"/><Relationship Id="rId1" Type="http://schemas.microsoft.com/office/2007/relationships/media" Target="file:///C:\Users\Ilsaf\Desktop\&#1074;&#1086;&#1077;&#1085;&#1085;&#1099;&#1077;%20&#1087;&#1077;&#1089;&#1085;&#1080;\&#1052;&#1077;&#1083;&#1086;&#1076;&#1080;&#1103;&#1044;&#1083;&#1103;&#1095;&#1090;&#1077;&#1085;&#1080;&#1103;&#1089;&#1090;&#1080;&#1093;&#1086;&#1074;_(yaya.su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5.wdp"/><Relationship Id="rId3" Type="http://schemas.openxmlformats.org/officeDocument/2006/relationships/image" Target="../media/image6.jpeg"/><Relationship Id="rId7" Type="http://schemas.microsoft.com/office/2007/relationships/hdphoto" Target="../media/hdphoto2.wdp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hdphoto" Target="../media/hdphoto3.wdp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jpeg"/><Relationship Id="rId7" Type="http://schemas.microsoft.com/office/2007/relationships/hdphoto" Target="../media/hdphoto8.wdp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microsoft.com/office/2007/relationships/hdphoto" Target="../media/hdphoto7.wdp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microsoft.com/office/2007/relationships/hdphoto" Target="../media/hdphoto9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12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11" Type="http://schemas.microsoft.com/office/2007/relationships/hdphoto" Target="../media/hdphoto1.wdp"/><Relationship Id="rId5" Type="http://schemas.microsoft.com/office/2007/relationships/hdphoto" Target="../media/hdphoto10.wdp"/><Relationship Id="rId10" Type="http://schemas.openxmlformats.org/officeDocument/2006/relationships/image" Target="../media/image7.png"/><Relationship Id="rId4" Type="http://schemas.openxmlformats.org/officeDocument/2006/relationships/image" Target="../media/image17.png"/><Relationship Id="rId9" Type="http://schemas.microsoft.com/office/2007/relationships/hdphoto" Target="../media/hdphoto1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2.wdp"/><Relationship Id="rId7" Type="http://schemas.microsoft.com/office/2007/relationships/hdphoto" Target="../media/hdphoto1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11" Type="http://schemas.microsoft.com/office/2007/relationships/hdphoto" Target="../media/hdphoto14.wdp"/><Relationship Id="rId5" Type="http://schemas.microsoft.com/office/2007/relationships/hdphoto" Target="../media/hdphoto9.wdp"/><Relationship Id="rId10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9.wdp"/><Relationship Id="rId7" Type="http://schemas.microsoft.com/office/2007/relationships/hdphoto" Target="../media/hdphoto6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11" Type="http://schemas.microsoft.com/office/2007/relationships/hdphoto" Target="../media/hdphoto4.wdp"/><Relationship Id="rId5" Type="http://schemas.microsoft.com/office/2007/relationships/hdphoto" Target="../media/hdphoto15.wdp"/><Relationship Id="rId10" Type="http://schemas.openxmlformats.org/officeDocument/2006/relationships/image" Target="../media/image10.png"/><Relationship Id="rId4" Type="http://schemas.openxmlformats.org/officeDocument/2006/relationships/image" Target="../media/image23.png"/><Relationship Id="rId9" Type="http://schemas.microsoft.com/office/2007/relationships/hdphoto" Target="../media/hdphoto16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7.wdp"/><Relationship Id="rId7" Type="http://schemas.microsoft.com/office/2007/relationships/hdphoto" Target="../media/hdphoto9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microsoft.com/office/2007/relationships/hdphoto" Target="../media/hdphoto18.wdp"/><Relationship Id="rId10" Type="http://schemas.openxmlformats.org/officeDocument/2006/relationships/image" Target="../media/image27.jpeg"/><Relationship Id="rId4" Type="http://schemas.openxmlformats.org/officeDocument/2006/relationships/image" Target="../media/image26.png"/><Relationship Id="rId9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4AFA7F-DFCA-4145-814A-916D85E10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5844" y="1225916"/>
            <a:ext cx="9448800" cy="1825096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5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5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</a:rPr>
              <a:t>ПАМЯТЬ О ВОЙНЕ ВАМ КНИГА ОСТАВЛЯЕТ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C666347-6638-4A3D-9455-6D678F8E1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0013" y="3604060"/>
            <a:ext cx="5111987" cy="1330036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6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</a:rPr>
              <a:t>Книги о войне воздействуют на нашу память…</a:t>
            </a:r>
          </a:p>
          <a:p>
            <a:r>
              <a:rPr lang="ru-RU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      </a:t>
            </a: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</a:rPr>
              <a:t>Ю</a:t>
            </a: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</a:rPr>
              <a:t>. Бондарев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82A2F8E9-DAE5-4E31-8738-F219107819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879" y="2581091"/>
            <a:ext cx="8571665" cy="42769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МелодияДлячтениястихов_(yaya.s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27224" y="636045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3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1947"/>
    </mc:Choice>
    <mc:Fallback xmlns="">
      <p:transition spd="slow" advClick="0" advTm="219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uiExpand="1" build="p"/>
    </p:bldLst>
  </p:timing>
  <p:extLst mod="1">
    <p:ext uri="{E180D4A7-C9FB-4DFB-919C-405C955672EB}">
      <p14:showEvtLst xmlns:p14="http://schemas.microsoft.com/office/powerpoint/2010/main">
        <p14:playEvt time="0" objId="6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4903A7-869A-44E9-877F-D0187E838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50566" y="1"/>
            <a:ext cx="8741434" cy="660783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300" b="1" dirty="0">
                <a:solidFill>
                  <a:srgbClr val="0000CC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Уважаемые преподаватели и студенты</a:t>
            </a:r>
            <a:r>
              <a:rPr lang="ru-RU" sz="2300" b="1" dirty="0" smtClean="0">
                <a:solidFill>
                  <a:srgbClr val="0000CC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!</a:t>
            </a:r>
            <a:r>
              <a:rPr lang="en-US" sz="20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US" sz="20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2020 год в России  объявлен Годом памяти и </a:t>
            </a:r>
            <a:r>
              <a:rPr lang="ru-RU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славы.</a:t>
            </a:r>
            <a:r>
              <a:rPr lang="en-US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его проведения — сохранение исторической памяти и празднование 75-летия Победы в Великой Отечественной </a:t>
            </a:r>
            <a:r>
              <a:rPr lang="ru-RU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войне.</a:t>
            </a:r>
            <a: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Великая </a:t>
            </a:r>
            <a: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Отечественная война…</a:t>
            </a:r>
            <a:b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Эхо войны, подвиги героев-фронтовиков продолжают жить в памяти народа, в произведениях искусства, и конечно же в книгах, которые выступают хранителями памяти поколений. Более 1000 писателей ушли на фронт в годы войны и с выше 400 не вернулись домой. По горячим следам войны создавали свои произведения писатели и поэты, надевшие военную форму.</a:t>
            </a:r>
            <a:b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FF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CC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Вашему вниманию предлагаем  обзор военной  художественной литературы, которая имеется в фонде библиотеки </a:t>
            </a:r>
            <a:r>
              <a:rPr lang="ru-RU" sz="2000" b="1" dirty="0" smtClean="0">
                <a:solidFill>
                  <a:srgbClr val="0000CC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школы.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7176">
            <a:off x="187954" y="686627"/>
            <a:ext cx="3828589" cy="368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26926"/>
      </p:ext>
    </p:extLst>
  </p:cSld>
  <p:clrMapOvr>
    <a:masterClrMapping/>
  </p:clrMapOvr>
  <p:transition advClick="0" advTm="21749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1671" y="188259"/>
            <a:ext cx="114568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FF"/>
                </a:solidFill>
                <a:latin typeface="Arial Black" pitchFamily="34" charset="0"/>
              </a:rPr>
              <a:t>Самые достоверные произведения о войне создали писатели фронтовики: В.К.Кондратьев, В.О.Богомолов, К.Д.Воробьев, </a:t>
            </a:r>
          </a:p>
          <a:p>
            <a:pPr algn="ctr"/>
            <a:r>
              <a:rPr lang="ru-RU" sz="2000" dirty="0" smtClean="0">
                <a:solidFill>
                  <a:srgbClr val="FFFFFF"/>
                </a:solidFill>
                <a:latin typeface="Arial Black" pitchFamily="34" charset="0"/>
              </a:rPr>
              <a:t>В.П. Астафьев, Г.Я. Бакланов, В.В.Быков, Б.Л.Васильев, </a:t>
            </a:r>
          </a:p>
          <a:p>
            <a:pPr algn="ctr"/>
            <a:r>
              <a:rPr lang="ru-RU" sz="2000" dirty="0" smtClean="0">
                <a:solidFill>
                  <a:srgbClr val="FFFFFF"/>
                </a:solidFill>
                <a:latin typeface="Arial Black" pitchFamily="34" charset="0"/>
              </a:rPr>
              <a:t>Ю.В. Бондарев, В.П.Некрасов, Е.И.Носов, Э.Г. Казакевич, М.А.Шолохов.</a:t>
            </a:r>
          </a:p>
          <a:p>
            <a:endParaRPr lang="ru-RU" sz="2400" dirty="0"/>
          </a:p>
        </p:txBody>
      </p:sp>
      <p:pic>
        <p:nvPicPr>
          <p:cNvPr id="5" name="Содержимое 4">
            <a:extLst>
              <a:ext uri="{FF2B5EF4-FFF2-40B4-BE49-F238E27FC236}">
                <a16:creationId xmlns:a16="http://schemas.microsoft.com/office/drawing/2014/main" xmlns="" id="{C13B615F-F1C8-4C3C-83A6-ABB6681E8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67" y="1739738"/>
            <a:ext cx="2128910" cy="2752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 descr="C:\Users\EKKИ\Desktop\ФОТО КНИГ\e40ee4fa62639056ddb5ec5c7adba8b2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330777" y="4492443"/>
            <a:ext cx="2253255" cy="22490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1" descr="C:\Users\EKKИ\Desktop\8d8ae1b47d5a11b0ac413aca5aa0535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28423" y="1648325"/>
            <a:ext cx="2308215" cy="24997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660" y="1518911"/>
            <a:ext cx="2652763" cy="292833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7" descr="C:\Users\EKKИ\Desktop\62803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702067" y="1668498"/>
            <a:ext cx="2239290" cy="26291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3" descr="C:\Users\EKKИ\Desktop\1005869487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682692" y="4469844"/>
            <a:ext cx="2017060" cy="22942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3" descr="C:\Users\EKKИ\Desktop\cover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73527" y="4395857"/>
            <a:ext cx="2360153" cy="22942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9435721"/>
      </p:ext>
    </p:extLst>
  </p:cSld>
  <p:clrMapOvr>
    <a:masterClrMapping/>
  </p:clrMapOvr>
  <p:transition advClick="0" advTm="219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E4973B-3373-4B86-88AB-586397AF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450" y="400050"/>
            <a:ext cx="5362575" cy="4371975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13B615F-F1C8-4C3C-83A6-ABB6681E8D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45" y="1124578"/>
            <a:ext cx="1970515" cy="2542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EKKИ\Desktop\24-maja.-sholohov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21355706">
            <a:off x="4275204" y="680631"/>
            <a:ext cx="2985559" cy="343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EKKИ\Desktop\18312981dbc0b543fa271bba82b5335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71696" y="3854969"/>
            <a:ext cx="2285999" cy="23358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7082118" y="142875"/>
            <a:ext cx="4999032" cy="49160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rgbClr val="FFFFFF"/>
                </a:solidFill>
                <a:latin typeface="Arial Black" pitchFamily="34" charset="0"/>
              </a:rPr>
              <a:t> </a:t>
            </a:r>
            <a:r>
              <a:rPr lang="ru-RU" sz="1700" dirty="0" smtClean="0">
                <a:solidFill>
                  <a:srgbClr val="0000CC"/>
                </a:solidFill>
                <a:latin typeface="Arial Black" pitchFamily="34" charset="0"/>
              </a:rPr>
              <a:t>МИХАИЛ АЛЕКСАНДРОВИЧ ШОЛОХОВ </a:t>
            </a:r>
            <a: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  <a:t>НАПИСАЛ ЗА  СВОЮ ЖИЗНЬ МНОГО ПРОИЗВЕДЕНИЙ, КОТОРЫЕ СДЕЛАЛИ ЕГО ИЗВЕСТНЕЙШИМ ПИСАТЕЛЕМ XX ВЕКА.  ЭТО  «СУДЬБА ЧЕЛОВЕКА» «ТИХИЙ ДОН», «ПОДНЯТАЯ ЦЕЛИНА»,  «ОНИ СРАЖАЛИСЬ ЗА РОДИНУ» И ДР.  «ТИХИЙ ДОН» — ОДИН ИЗ САМЫХ ИЗВЕСТНЫХ РОМАНОВ В РУССКОЙ ЛИТЕРАТУРЕ. БЛАГОДАРЯ ЭТОЙ РАБОТЕ АВТОР СТАЛ ОБЛАДАТЕЛЕМ НОБЕЛЕВСКОЙ ПРЕМИИ. </a:t>
            </a:r>
          </a:p>
          <a:p>
            <a:pPr>
              <a:buNone/>
            </a:pPr>
            <a: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  <a:t>           В РОМАНЕ «ОНИ СРАЖАЛИСЬ ЗА РОДИНУ» М.ШОЛОХОВ ОБРАЩАЕТСЯ К САМЫМ ГОРЬКИМ СТРАНИЦАМ ИСТОРИИ ВЕЛИКОЙ ОТЕЧЕСТВЕННОЙ ВОЙНЫ - ОТСТУПЛЕНИЮ АРМИИ. В ПЕРВУЮ ОЧЕРЕДЬ ЭТО РОМАН О ЛЮДЯХ. О ПРОСТЫХ РАБОЧИХ, КОЛХОЗНИКАХ, ВЧЕРАШНИХ ШКОЛЬНИКАХ ОСТАВИВШИХ МИРНУЮ ЖИЗНЬ ДЛЯ ТОГО ЧТОБЫ ЗАЩИТИТЬ СВОЮ СТРАНУ. ЭТО КНИГА О ПЕРЕКОВКЕ ХАРАКТЕРОВ, О ТОМ, КАК ЛЮДИ СТАНОВИЛИСЬ СМЕЛЫМИ И СИЛЬНЫМИ. НЕСМОТРЯ НА ТО, ЧТО БОЛЬШАЯ ЧАСТЬ РОМАНА БЫЛА УТРАЧЕНА, ЭТО ПРОИЗВЕДЕНИЕ ЯВЛЯЕТСЯ ОДНИМ ИЗ ЛУЧШИХ РОМАНОВ ОБ ОТЕЧЕСТВЕННОЙ ВОЙНЕ. ПАТРИОТИЗМ, ПАМЯТЬ И ВЕЛИЧИЕ ПОДВИГА ПРОСТОГО РУССКОГО СОЛДАТА. </a:t>
            </a:r>
            <a:r>
              <a:rPr lang="ru-RU" sz="1400" dirty="0" smtClean="0">
                <a:latin typeface="Arial Black" pitchFamily="34" charset="0"/>
              </a:rPr>
              <a:t/>
            </a:r>
            <a:br>
              <a:rPr lang="ru-RU" sz="1400" dirty="0" smtClean="0">
                <a:latin typeface="Arial Black" pitchFamily="34" charset="0"/>
              </a:rPr>
            </a:br>
            <a:endParaRPr lang="ru-RU" sz="1400" dirty="0">
              <a:solidFill>
                <a:srgbClr val="FFFFFF"/>
              </a:solidFill>
              <a:latin typeface="Arial Black" pitchFamily="34" charset="0"/>
            </a:endParaRPr>
          </a:p>
        </p:txBody>
      </p:sp>
      <p:pic>
        <p:nvPicPr>
          <p:cNvPr id="10" name="Объект 8">
            <a:extLst>
              <a:ext uri="{FF2B5EF4-FFF2-40B4-BE49-F238E27FC236}">
                <a16:creationId xmlns:a16="http://schemas.microsoft.com/office/drawing/2014/main" xmlns="" id="{B1A313D1-295D-4989-813F-2655405760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792" y="5715001"/>
            <a:ext cx="12595275" cy="1380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924675" y="142875"/>
            <a:ext cx="50768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6235" y="4007224"/>
            <a:ext cx="41174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Михаил Александрович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 Шолохов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 (1905 – 1984) 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782" y="164770"/>
            <a:ext cx="2109172" cy="49542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48801563"/>
      </p:ext>
    </p:extLst>
  </p:cSld>
  <p:clrMapOvr>
    <a:masterClrMapping/>
  </p:clrMapOvr>
  <p:transition advTm="425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25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25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3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3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B1A313D1-295D-4989-813F-2655405760E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792" y="5809129"/>
            <a:ext cx="12595275" cy="11811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3" name="Picture 1" descr="C:\Users\EKKИ\Desktop\ФОТО КНИГ\2720643_detai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506" y="212509"/>
            <a:ext cx="2146085" cy="24748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314" name="Picture 2" descr="C:\Users\EKKИ\Desktop\ФОТО КНИГ\600360546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01154" y="196104"/>
            <a:ext cx="1972234" cy="25256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664824" y="286871"/>
            <a:ext cx="4527176" cy="5432611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>
                <a:solidFill>
                  <a:srgbClr val="FFFFFF"/>
                </a:solidFill>
                <a:latin typeface="Arial Black" pitchFamily="34" charset="0"/>
              </a:rPr>
              <a:t> </a:t>
            </a:r>
            <a:r>
              <a:rPr lang="ru-RU" sz="1800" b="1" dirty="0" smtClean="0">
                <a:solidFill>
                  <a:srgbClr val="FFFFFF"/>
                </a:solidFill>
                <a:latin typeface="Arial Black" pitchFamily="34" charset="0"/>
              </a:rPr>
              <a:t>        </a:t>
            </a:r>
            <a:r>
              <a:rPr lang="ru-RU" sz="1800" b="1" dirty="0" smtClean="0">
                <a:solidFill>
                  <a:srgbClr val="0000CC"/>
                </a:solidFill>
                <a:latin typeface="Arial Black" pitchFamily="34" charset="0"/>
              </a:rPr>
              <a:t>Виктор Петрович Астафьев</a:t>
            </a:r>
            <a:r>
              <a:rPr lang="ru-RU" sz="1800" b="1" dirty="0" smtClean="0">
                <a:solidFill>
                  <a:srgbClr val="FFFFFF"/>
                </a:solidFill>
                <a:latin typeface="Arial Black" pitchFamily="34" charset="0"/>
              </a:rPr>
              <a:t> </a:t>
            </a:r>
            <a:r>
              <a:rPr lang="ru-RU" sz="1200" b="1" dirty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b="1" dirty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b="1" dirty="0" smtClean="0">
                <a:solidFill>
                  <a:srgbClr val="FFFFFF"/>
                </a:solidFill>
                <a:latin typeface="Arial Black" pitchFamily="34" charset="0"/>
              </a:rPr>
              <a:t> </a:t>
            </a:r>
            <a:br>
              <a:rPr lang="ru-RU" sz="12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600" b="1" dirty="0">
                <a:solidFill>
                  <a:srgbClr val="FFFFFF"/>
                </a:solidFill>
                <a:latin typeface="Arial Black" pitchFamily="34" charset="0"/>
              </a:rPr>
              <a:t> </a:t>
            </a:r>
            <a: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  <a:t>     выдающийся русский писатель, признанный еще при жизни классиком.  Он известен  произведениями, которые наполнены любовью к огромной и малой Родине. Это книги:  "Звездопад", "Где-то гремит война", "Военные страницы», а также «Моя война», «Прокляты и убиты», «Весёлый солдат» и др.   Произведения В. Астафьева о войне раскрывают всё новые стороны войны. Астафьев не столько героизирует войну, сколько стремится к её объективному изображению, в этом все его  произведения перекликаются между собой. </a:t>
            </a:r>
            <a:r>
              <a:rPr lang="ru-RU" sz="1600" dirty="0" smtClean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  <a:t>      Книги Астафьева, за их живой литературный язык и реалистичное изображение военного быта, были чрезвычайно популярны в СССР и за рубежом,  они были переведены на многие языки мира и издавались многомиллионными тиражам</a:t>
            </a:r>
            <a:r>
              <a:rPr lang="ru-RU" sz="1400" b="1" dirty="0" smtClean="0">
                <a:solidFill>
                  <a:srgbClr val="FFFFFF"/>
                </a:solidFill>
                <a:latin typeface="Arial Black" pitchFamily="34" charset="0"/>
              </a:rPr>
              <a:t>и</a:t>
            </a:r>
            <a:r>
              <a:rPr lang="ru-RU" sz="1200" b="1" dirty="0" smtClean="0"/>
              <a:t>. </a:t>
            </a:r>
            <a:endParaRPr lang="ru-RU" sz="1200" dirty="0"/>
          </a:p>
        </p:txBody>
      </p:sp>
      <p:pic>
        <p:nvPicPr>
          <p:cNvPr id="13315" name="Picture 3" descr="C:\Users\EKKИ\Desktop\ФОТО КНИГ\coverbig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506" y="2906009"/>
            <a:ext cx="2261015" cy="28035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316" name="Picture 4" descr="C:\Users\EKKИ\Desktop\ФОТО КНИГ\e40ee4fa62639056ddb5ec5c7adba8b2.jpg"/>
          <p:cNvPicPr>
            <a:picLocks noChangeAspect="1" noChangeArrowheads="1"/>
          </p:cNvPicPr>
          <p:nvPr/>
        </p:nvPicPr>
        <p:blipFill>
          <a:blip r:embed="rId10" cstate="print">
            <a:lum contrast="1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439611" y="3261103"/>
            <a:ext cx="2265634" cy="26914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317" name="Picture 5" descr="C:\Users\EKKИ\Desktop\Viktor-Astafev-6.jpg"/>
          <p:cNvPicPr>
            <a:picLocks noChangeAspect="1" noChangeArrowheads="1"/>
          </p:cNvPicPr>
          <p:nvPr/>
        </p:nvPicPr>
        <p:blipFill>
          <a:blip r:embed="rId12" cstate="print">
            <a:lum contrast="10000"/>
          </a:blip>
          <a:srcRect/>
          <a:stretch>
            <a:fillRect/>
          </a:stretch>
        </p:blipFill>
        <p:spPr bwMode="auto">
          <a:xfrm>
            <a:off x="4581524" y="647662"/>
            <a:ext cx="3163981" cy="35534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Прямоугольник 9"/>
          <p:cNvSpPr/>
          <p:nvPr/>
        </p:nvSpPr>
        <p:spPr>
          <a:xfrm>
            <a:off x="3128681" y="4285129"/>
            <a:ext cx="60153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Виктор Петрович 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Астафьев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(1924 – 2001) </a:t>
            </a:r>
            <a:endParaRPr lang="ru-RU" sz="2000" b="1" dirty="0">
              <a:solidFill>
                <a:srgbClr val="0000CC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773026"/>
      </p:ext>
    </p:extLst>
  </p:cSld>
  <p:clrMapOvr>
    <a:masterClrMapping/>
  </p:clrMapOvr>
  <p:transition advTm="372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2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75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75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75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75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75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25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275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B749F2-F6C3-43A9-ADF0-E192CA368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5" y="348520"/>
            <a:ext cx="5038165" cy="5765409"/>
          </a:xfrm>
        </p:spPr>
        <p:txBody>
          <a:bodyPr>
            <a:normAutofit fontScale="90000"/>
          </a:bodyPr>
          <a:lstStyle/>
          <a:p>
            <a:pPr algn="l"/>
            <a:r>
              <a:rPr lang="ru-RU" sz="2100" b="1" dirty="0" smtClean="0">
                <a:solidFill>
                  <a:srgbClr val="0000CC"/>
                </a:solidFill>
                <a:latin typeface="Arial Black" pitchFamily="34" charset="0"/>
              </a:rPr>
              <a:t>Василь Владимирович  Быков </a:t>
            </a:r>
            <a:r>
              <a:rPr lang="ru-RU" sz="1600" b="1" dirty="0" smtClean="0">
                <a:solidFill>
                  <a:srgbClr val="0000CC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0000CC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0000CC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0000CC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  <a:t>выдающийся мастер военной прозы ХХ века. Главная тема произведений писателя - человек на войне - всегда высвечивала проблему нравственного выбора в жесточайших условиях войны: между жизнью ценой предательства и смертью с честью. </a:t>
            </a:r>
            <a:b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  <a:t>    Василь Быков прошел всю Великую Отечественную войну, от Украины, где застала его война, до Австралии.</a:t>
            </a:r>
            <a:b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  <a:t>О Великой Отечественной войне он рассказал в книгах:  "Обелиск" "Сотников", «Военные повести», «</a:t>
            </a:r>
            <a:r>
              <a:rPr lang="ru-RU" sz="1600" b="1" dirty="0" err="1" smtClean="0">
                <a:solidFill>
                  <a:srgbClr val="FFFFFF"/>
                </a:solidFill>
                <a:latin typeface="Arial Black" pitchFamily="34" charset="0"/>
              </a:rPr>
              <a:t>Круглянский</a:t>
            </a:r>
            <a: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  <a:t> мост», «Дожить до рассвета» "Альпийская баллада", а также в публицистической статье "Наша сила и воля". </a:t>
            </a:r>
            <a:b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  <a:t>      В своей прозе он  показал  героизм обычного человека,  и это нашло отклик в сердцах миллионов читателей, как тех, кто работал в тылу, так и тех, кто боролся с захватчиками на полях сражений и в оккупации.</a:t>
            </a:r>
            <a:br>
              <a:rPr lang="ru-RU" sz="16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 </a:t>
            </a:r>
            <a:endParaRPr lang="ru-RU" sz="1400" dirty="0"/>
          </a:p>
        </p:txBody>
      </p:sp>
      <p:pic>
        <p:nvPicPr>
          <p:cNvPr id="12289" name="Picture 1" descr="C:\Users\EKKИ\Desktop\8d8ae1b47d5a11b0ac413aca5aa053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573529"/>
            <a:ext cx="2291912" cy="275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Объект 8">
            <a:extLst>
              <a:ext uri="{FF2B5EF4-FFF2-40B4-BE49-F238E27FC236}">
                <a16:creationId xmlns:a16="http://schemas.microsoft.com/office/drawing/2014/main" xmlns="" id="{B1A313D1-295D-4989-813F-2655405760E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76047"/>
            <a:ext cx="12192000" cy="11676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C:\Users\EKKИ\Desktop\101820469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31506" y="3358740"/>
            <a:ext cx="2187035" cy="25101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291" name="Picture 3" descr="C:\Users\EKKИ\Desktop\100586948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74176" y="170329"/>
            <a:ext cx="2131168" cy="26259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292" name="Picture 4" descr="C:\Users\EKKИ\Desktop\i_032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49269" y="412338"/>
            <a:ext cx="3052623" cy="34424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Прямоугольник 8"/>
          <p:cNvSpPr/>
          <p:nvPr/>
        </p:nvSpPr>
        <p:spPr>
          <a:xfrm>
            <a:off x="2707516" y="3918642"/>
            <a:ext cx="4894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latin typeface="Arial Black" pitchFamily="34" charset="0"/>
              </a:rPr>
              <a:t>         </a:t>
            </a:r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Василь Владимирович 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      Быков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    (1924-2003)</a:t>
            </a:r>
            <a:endParaRPr lang="ru-RU" sz="2000" b="1" dirty="0">
              <a:solidFill>
                <a:srgbClr val="0000CC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621866"/>
      </p:ext>
    </p:extLst>
  </p:cSld>
  <p:clrMapOvr>
    <a:masterClrMapping/>
  </p:clrMapOvr>
  <p:transition advTm="347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25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25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25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25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25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25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2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2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5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325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CD50CE-2A59-4360-B5BD-F8D3D4195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694" y="421340"/>
            <a:ext cx="5002305" cy="3899648"/>
          </a:xfrm>
        </p:spPr>
        <p:txBody>
          <a:bodyPr>
            <a:noAutofit/>
          </a:bodyPr>
          <a:lstStyle/>
          <a:p>
            <a:pPr algn="l"/>
            <a: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  <a:t>    </a:t>
            </a:r>
            <a:b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 Black" pitchFamily="34" charset="0"/>
              </a:rPr>
              <a:t>Вячеслав Леонидович Кондратьев</a:t>
            </a:r>
            <a:r>
              <a:rPr lang="ru-RU" sz="1600" dirty="0">
                <a:solidFill>
                  <a:srgbClr val="0000CC"/>
                </a:solidFill>
                <a:latin typeface="Arial Black" pitchFamily="34" charset="0"/>
              </a:rPr>
              <a:t/>
            </a:r>
            <a:br>
              <a:rPr lang="ru-RU" sz="1600" dirty="0">
                <a:solidFill>
                  <a:srgbClr val="0000CC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00CC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rgbClr val="FFFFFF"/>
                </a:solidFill>
                <a:latin typeface="Arial Black" pitchFamily="34" charset="0"/>
              </a:rPr>
              <a:t>      </a:t>
            </a:r>
            <a: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  <a:t>Все произведения Кондратьева в той или иной степени автобиографичные. Его повести «Отпуск по ранению», «Встречи на </a:t>
            </a:r>
            <a:r>
              <a:rPr lang="ru-RU" sz="1400" dirty="0" err="1" smtClean="0">
                <a:solidFill>
                  <a:srgbClr val="FFFFFF"/>
                </a:solidFill>
                <a:latin typeface="Arial Black" pitchFamily="34" charset="0"/>
              </a:rPr>
              <a:t>Сретенке</a:t>
            </a:r>
            <a: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  <a:t>» и роман «Красные ворота» объединены общим героем – лейтенантом Володькой. В первой из них он после короткой передышки в Москве      возвращается воевать под Ржев. Вторая повесть и роман – книги о возвращении героя с войны, о трудностях вхождения в будничную мирную жизнь.</a:t>
            </a:r>
            <a:b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  <a:t>      Свои повести и рассказы Вячеслав Кондратьев писал о главном в жизни своего поколения, о тех, кто воевал и погибал подо Ржевом, пусть и не получившим официального статуса города-героя, но оставшимся в памяти всех, кто там воевал, одной из самых героических и трагических страниц Великой Отечественной войны. Его проза, его «</a:t>
            </a:r>
            <a:r>
              <a:rPr lang="ru-RU" sz="1400" dirty="0" err="1" smtClean="0">
                <a:solidFill>
                  <a:srgbClr val="FFFFFF"/>
                </a:solidFill>
                <a:latin typeface="Arial Black" pitchFamily="34" charset="0"/>
              </a:rPr>
              <a:t>ржевский</a:t>
            </a:r>
            <a: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  <a:t> роман», по определению В.Астафьева, стали погружением в прошлое, переживанием заново «своей войны».</a:t>
            </a:r>
            <a:br>
              <a:rPr lang="ru-RU" sz="1400" dirty="0" smtClean="0">
                <a:solidFill>
                  <a:srgbClr val="FFFFFF"/>
                </a:solidFill>
                <a:latin typeface="Arial Black" pitchFamily="34" charset="0"/>
              </a:rPr>
            </a:br>
            <a:endParaRPr lang="ru-RU" sz="1400" b="1" dirty="0">
              <a:solidFill>
                <a:srgbClr val="FFFFFF"/>
              </a:solidFill>
              <a:latin typeface="Arial Black" pitchFamily="34" charset="0"/>
            </a:endParaRPr>
          </a:p>
        </p:txBody>
      </p:sp>
      <p:pic>
        <p:nvPicPr>
          <p:cNvPr id="7" name="Объект 8">
            <a:extLst>
              <a:ext uri="{FF2B5EF4-FFF2-40B4-BE49-F238E27FC236}">
                <a16:creationId xmlns:a16="http://schemas.microsoft.com/office/drawing/2014/main" xmlns="" id="{B1A313D1-295D-4989-813F-2655405760E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26" y="5531224"/>
            <a:ext cx="12315825" cy="1326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66565" y="3818965"/>
            <a:ext cx="386378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Вячеслав Леонидович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 Кондратьев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(1920-1993)</a:t>
            </a:r>
          </a:p>
          <a:p>
            <a:pPr algn="ctr"/>
            <a:endParaRPr lang="ru-RU" sz="1400" b="1" dirty="0">
              <a:solidFill>
                <a:srgbClr val="0000CC"/>
              </a:solidFill>
            </a:endParaRPr>
          </a:p>
        </p:txBody>
      </p:sp>
      <p:pic>
        <p:nvPicPr>
          <p:cNvPr id="1026" name="Picture 2" descr="C:\Users\EKKИ\Desktop\b8d5b52d8e243dcd66adcb80d1c010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177552" y="416239"/>
            <a:ext cx="2949389" cy="3462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EKKИ\Desktop\cove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98351" y="582707"/>
            <a:ext cx="2186501" cy="261769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0" name="Picture 6" descr="C:\Users\EKKИ\Desktop\100587818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577" y="214685"/>
            <a:ext cx="2109166" cy="25105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1" name="Picture 7" descr="C:\Users\EKKИ\Desktop\62803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9464" y="3307152"/>
            <a:ext cx="2457808" cy="26992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588844494"/>
      </p:ext>
    </p:extLst>
  </p:cSld>
  <p:clrMapOvr>
    <a:masterClrMapping/>
  </p:clrMapOvr>
  <p:transition advTm="377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25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25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3B5B30-2905-4696-9EF8-6FE4FA484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7223" y="484094"/>
            <a:ext cx="4260475" cy="545950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0000CC"/>
                </a:solidFill>
                <a:latin typeface="Arial Black" panose="020B0A04020102020204" pitchFamily="34" charset="0"/>
              </a:rPr>
              <a:t>Валентин Петрович Катаев </a:t>
            </a:r>
            <a:r>
              <a:rPr lang="ru-RU" sz="1800" b="1" dirty="0" smtClean="0">
                <a:solidFill>
                  <a:srgbClr val="0000CC"/>
                </a:solidFill>
                <a:latin typeface="Arial Black" panose="020B0A04020102020204" pitchFamily="34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latin typeface="Arial Black" panose="020B0A04020102020204" pitchFamily="34" charset="0"/>
              </a:rPr>
            </a:br>
            <a:r>
              <a:rPr lang="ru-RU" sz="1800" b="1" dirty="0">
                <a:solidFill>
                  <a:srgbClr val="0000CC"/>
                </a:solidFill>
                <a:latin typeface="Arial Black" panose="020B0A04020102020204" pitchFamily="34" charset="0"/>
              </a:rPr>
              <a:t/>
            </a:r>
            <a:br>
              <a:rPr lang="ru-RU" sz="1800" b="1" dirty="0">
                <a:solidFill>
                  <a:srgbClr val="0000CC"/>
                </a:solidFill>
                <a:latin typeface="Arial Black" panose="020B0A04020102020204" pitchFamily="34" charset="0"/>
              </a:rPr>
            </a:br>
            <a:r>
              <a:rPr lang="ru-RU" sz="1400" b="1" dirty="0" smtClean="0">
                <a:solidFill>
                  <a:srgbClr val="FFFFFF"/>
                </a:solidFill>
              </a:rPr>
              <a:t>      </a:t>
            </a:r>
            <a:r>
              <a:rPr lang="ru-RU" sz="1400" b="1" dirty="0" smtClean="0">
                <a:solidFill>
                  <a:srgbClr val="FFFFFF"/>
                </a:solidFill>
                <a:latin typeface="Arial Black" pitchFamily="34" charset="0"/>
              </a:rPr>
              <a:t>в годы Великой Отечественной войны 1941-1945 годов военный корреспондент Валентин Петрович Катаев писал фельетоны, очерки и рассказы «Третий танк», «Флаг», «Виадук», «Отче наш», повесть «Жена», пьесы «Отчий дом», «Синий платочек».</a:t>
            </a:r>
            <a:br>
              <a:rPr lang="ru-RU" sz="14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FFFF"/>
                </a:solidFill>
                <a:latin typeface="Arial Black" pitchFamily="34" charset="0"/>
              </a:rPr>
              <a:t>    Огромную популярность принесла писателю повесть «Сын полка», которую он написал в 1944 году. Она и по сей  день является одной из любимых книг о войне. Это яркий правдивый рассказ о непростой судьбе двенадцатилетнего мальчика Вани Солнцева, потерявшего во время войны родных, дом, своё детство. Но мальчик не желает отсиживаться в тылу, он хочет служить Родине…</a:t>
            </a:r>
            <a:br>
              <a:rPr lang="ru-RU" sz="14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FFFFFF"/>
                </a:solidFill>
                <a:latin typeface="Arial Black" pitchFamily="34" charset="0"/>
              </a:rPr>
              <a:t>Волею случая Ваня оказался в артиллерийском полку, который и стал его новой семьёй.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FFFF"/>
                </a:solidFill>
                <a:latin typeface="Arial Black" pitchFamily="34" charset="0"/>
              </a:rPr>
              <a:t> </a:t>
            </a:r>
            <a:br>
              <a:rPr lang="ru-RU" sz="1600" dirty="0" smtClean="0">
                <a:solidFill>
                  <a:srgbClr val="FFFFFF"/>
                </a:solidFill>
                <a:latin typeface="Arial Black" pitchFamily="34" charset="0"/>
              </a:rPr>
            </a:br>
            <a:endParaRPr lang="ru-RU" sz="1600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34753" y="4132729"/>
            <a:ext cx="30121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Валентин Петрович 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Катаев 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(1897-1986)</a:t>
            </a:r>
            <a:endParaRPr lang="ru-RU" sz="2000" b="1" dirty="0">
              <a:solidFill>
                <a:srgbClr val="0000CC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EKKИ\Desktop\kataev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769224" y="628755"/>
            <a:ext cx="2895401" cy="3454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EKKИ\Desktop\5cd3cc4dd26f37e985034aea61d5bf20e2703b48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6888" y="314989"/>
            <a:ext cx="2396295" cy="26075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Объект 8">
            <a:extLst>
              <a:ext uri="{FF2B5EF4-FFF2-40B4-BE49-F238E27FC236}">
                <a16:creationId xmlns:a16="http://schemas.microsoft.com/office/drawing/2014/main" xmlns="" id="{B1A313D1-295D-4989-813F-2655405760E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7082"/>
            <a:ext cx="12192000" cy="12909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13" y="2849881"/>
            <a:ext cx="3092782" cy="32371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 descr="C:\Users\EKKИ\Desktop\100329041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45976" y="326756"/>
            <a:ext cx="2146207" cy="25867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962522480"/>
      </p:ext>
    </p:extLst>
  </p:cSld>
  <p:clrMapOvr>
    <a:masterClrMapping/>
  </p:clrMapOvr>
  <p:transition advTm="33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F14E2E-0C56-4171-926F-306542465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61" y="504824"/>
            <a:ext cx="11625943" cy="369904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FFFF"/>
                </a:solidFill>
                <a:latin typeface="Arial Black" pitchFamily="34" charset="0"/>
              </a:rPr>
              <a:t>   Возьмите рекомендованные книги в библиотеке, прочтите их! Вспомните о том, что сделали наши деды и прадеды, чтобы подарить нам счастье ЖИТЬ! </a:t>
            </a:r>
            <a:br>
              <a:rPr lang="ru-RU" sz="2400" b="1" dirty="0" smtClean="0">
                <a:solidFill>
                  <a:srgbClr val="FFFFFF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FFFFFF"/>
                </a:solidFill>
                <a:latin typeface="Arial Black" pitchFamily="34" charset="0"/>
              </a:rPr>
              <a:t>    Память о той страшной войне должна сохраниться, передаваясь от поколения к поколению. Чтение книг помогает не прерваться живой нити, которая объединяет прошлое и будущее.</a:t>
            </a:r>
            <a:br>
              <a:rPr lang="ru-RU" sz="2400" b="1" dirty="0" smtClean="0">
                <a:solidFill>
                  <a:srgbClr val="FFFFFF"/>
                </a:solidFill>
                <a:latin typeface="Arial Black" pitchFamily="34" charset="0"/>
              </a:rPr>
            </a:br>
            <a:endParaRPr lang="ru-RU" sz="2400" b="1" dirty="0">
              <a:solidFill>
                <a:srgbClr val="FFFFFF"/>
              </a:solidFill>
              <a:latin typeface="Arial Black" pitchFamily="34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B1A313D1-295D-4989-813F-265540576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350" y="3170712"/>
            <a:ext cx="12325350" cy="3687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7723947"/>
      </p:ext>
    </p:extLst>
  </p:cSld>
  <p:clrMapOvr>
    <a:masterClrMapping/>
  </p:clrMapOvr>
  <p:transition advTm="313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5|4.5|4.4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|2.5"/>
</p:tagLst>
</file>

<file path=ppt/theme/theme1.xml><?xml version="1.0" encoding="utf-8"?>
<a:theme xmlns:a="http://schemas.openxmlformats.org/drawingml/2006/main" name="След самолета">
  <a:themeElements>
    <a:clrScheme name="Другая 11">
      <a:dk1>
        <a:sysClr val="windowText" lastClr="000000"/>
      </a:dk1>
      <a:lt1>
        <a:srgbClr val="931909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1451</TotalTime>
  <Words>292</Words>
  <Application>Microsoft Office PowerPoint</Application>
  <PresentationFormat>Произвольный</PresentationFormat>
  <Paragraphs>31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След самолета</vt:lpstr>
      <vt:lpstr> ПАМЯТЬ О ВОЙНЕ ВАМ КНИГА ОСТАВЛЯЕТ</vt:lpstr>
      <vt:lpstr>Уважаемые преподаватели и студенты!   2020 год в России  объявлен Годом памяти и славы.  Цель его проведения — сохранение исторической памяти и празднование 75-летия Победы в Великой Отечественной войне.  Великая Отечественная война… Эхо войны, подвиги героев-фронтовиков продолжают жить в памяти народа, в произведениях искусства, и конечно же в книгах, которые выступают хранителями памяти поколений. Более 1000 писателей ушли на фронт в годы войны и с выше 400 не вернулись домой. По горячим следам войны создавали свои произведения писатели и поэты, надевшие военную форму.  Вашему вниманию предлагаем  обзор военной  художественной литературы, которая имеется в фонде библиотеки школы. </vt:lpstr>
      <vt:lpstr>Презентация PowerPoint</vt:lpstr>
      <vt:lpstr>  </vt:lpstr>
      <vt:lpstr>         Виктор Петрович Астафьев          выдающийся русский писатель, признанный еще при жизни классиком.  Он известен  произведениями, которые наполнены любовью к огромной и малой Родине. Это книги:  "Звездопад", "Где-то гремит война", "Военные страницы», а также «Моя война», «Прокляты и убиты», «Весёлый солдат» и др.   Произведения В. Астафьева о войне раскрывают всё новые стороны войны. Астафьев не столько героизирует войну, сколько стремится к её объективному изображению, в этом все его  произведения перекликаются между собой.        Книги Астафьева, за их живой литературный язык и реалистичное изображение военного быта, были чрезвычайно популярны в СССР и за рубежом,  они были переведены на многие языки мира и издавались многомиллионными тиражами. </vt:lpstr>
      <vt:lpstr>Василь Владимирович  Быков   выдающийся мастер военной прозы ХХ века. Главная тема произведений писателя - человек на войне - всегда высвечивала проблему нравственного выбора в жесточайших условиях войны: между жизнью ценой предательства и смертью с честью.      Василь Быков прошел всю Великую Отечественную войну, от Украины, где застала его война, до Австралии. О Великой Отечественной войне он рассказал в книгах:  "Обелиск" "Сотников", «Военные повести», «Круглянский мост», «Дожить до рассвета» "Альпийская баллада", а также в публицистической статье "Наша сила и воля".        В своей прозе он  показал  героизм обычного человека,  и это нашло отклик в сердцах миллионов читателей, как тех, кто работал в тылу, так и тех, кто боролся с захватчиками на полях сражений и в оккупации.   </vt:lpstr>
      <vt:lpstr>             Вячеслав Леонидович Кондратьев        Все произведения Кондратьева в той или иной степени автобиографичные. Его повести «Отпуск по ранению», «Встречи на Сретенке» и роман «Красные ворота» объединены общим героем – лейтенантом Володькой. В первой из них он после короткой передышки в Москве      возвращается воевать под Ржев. Вторая повесть и роман – книги о возвращении героя с войны, о трудностях вхождения в будничную мирную жизнь.       Свои повести и рассказы Вячеслав Кондратьев писал о главном в жизни своего поколения, о тех, кто воевал и погибал подо Ржевом, пусть и не получившим официального статуса города-героя, но оставшимся в памяти всех, кто там воевал, одной из самых героических и трагических страниц Великой Отечественной войны. Его проза, его «ржевский роман», по определению В.Астафьева, стали погружением в прошлое, переживанием заново «своей войны». </vt:lpstr>
      <vt:lpstr>Валентин Петрович Катаев         в годы Великой Отечественной войны 1941-1945 годов военный корреспондент Валентин Петрович Катаев писал фельетоны, очерки и рассказы «Третий танк», «Флаг», «Виадук», «Отче наш», повесть «Жена», пьесы «Отчий дом», «Синий платочек».     Огромную популярность принесла писателю повесть «Сын полка», которую он написал в 1944 году. Она и по сей  день является одной из любимых книг о войне. Это яркий правдивый рассказ о непростой судьбе двенадцатилетнего мальчика Вани Солнцева, потерявшего во время войны родных, дом, своё детство. Но мальчик не желает отсиживаться в тылу, он хочет служить Родине… Волею случая Ваня оказался в артиллерийском полку, который и стал его новой семьёй.     </vt:lpstr>
      <vt:lpstr>   Возьмите рекомендованные книги в библиотеке, прочтите их! Вспомните о том, что сделали наши деды и прадеды, чтобы подарить нам счастье ЖИТЬ!      Память о той страшной войне должна сохраниться, передаваясь от поколения к поколению. Чтение книг помогает не прерваться живой нити, которая объединяет прошлое и будущее.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Ilsaf</dc:creator>
  <cp:lastModifiedBy>ZBook</cp:lastModifiedBy>
  <cp:revision>161</cp:revision>
  <dcterms:created xsi:type="dcterms:W3CDTF">2020-01-12T10:15:07Z</dcterms:created>
  <dcterms:modified xsi:type="dcterms:W3CDTF">2020-08-31T20:43:28Z</dcterms:modified>
</cp:coreProperties>
</file>