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64"/>
  </p:notesMasterIdLst>
  <p:sldIdLst>
    <p:sldId id="256" r:id="rId2"/>
    <p:sldId id="315" r:id="rId3"/>
    <p:sldId id="268" r:id="rId4"/>
    <p:sldId id="270" r:id="rId5"/>
    <p:sldId id="257" r:id="rId6"/>
    <p:sldId id="260" r:id="rId7"/>
    <p:sldId id="289" r:id="rId8"/>
    <p:sldId id="259" r:id="rId9"/>
    <p:sldId id="273" r:id="rId10"/>
    <p:sldId id="269" r:id="rId11"/>
    <p:sldId id="287" r:id="rId12"/>
    <p:sldId id="266" r:id="rId13"/>
    <p:sldId id="284" r:id="rId14"/>
    <p:sldId id="286" r:id="rId15"/>
    <p:sldId id="285" r:id="rId16"/>
    <p:sldId id="293" r:id="rId17"/>
    <p:sldId id="292" r:id="rId18"/>
    <p:sldId id="290" r:id="rId19"/>
    <p:sldId id="263" r:id="rId20"/>
    <p:sldId id="288" r:id="rId21"/>
    <p:sldId id="262" r:id="rId22"/>
    <p:sldId id="281" r:id="rId23"/>
    <p:sldId id="282" r:id="rId24"/>
    <p:sldId id="312" r:id="rId25"/>
    <p:sldId id="283" r:id="rId26"/>
    <p:sldId id="294" r:id="rId27"/>
    <p:sldId id="313" r:id="rId28"/>
    <p:sldId id="296" r:id="rId29"/>
    <p:sldId id="297" r:id="rId30"/>
    <p:sldId id="298" r:id="rId31"/>
    <p:sldId id="299" r:id="rId32"/>
    <p:sldId id="303" r:id="rId33"/>
    <p:sldId id="304" r:id="rId34"/>
    <p:sldId id="305" r:id="rId35"/>
    <p:sldId id="306" r:id="rId36"/>
    <p:sldId id="307" r:id="rId37"/>
    <p:sldId id="308" r:id="rId38"/>
    <p:sldId id="300" r:id="rId39"/>
    <p:sldId id="310" r:id="rId40"/>
    <p:sldId id="301" r:id="rId41"/>
    <p:sldId id="302" r:id="rId42"/>
    <p:sldId id="275" r:id="rId43"/>
    <p:sldId id="276" r:id="rId44"/>
    <p:sldId id="280" r:id="rId45"/>
    <p:sldId id="278" r:id="rId46"/>
    <p:sldId id="267" r:id="rId47"/>
    <p:sldId id="330" r:id="rId48"/>
    <p:sldId id="316" r:id="rId49"/>
    <p:sldId id="317" r:id="rId50"/>
    <p:sldId id="318" r:id="rId51"/>
    <p:sldId id="319" r:id="rId52"/>
    <p:sldId id="328" r:id="rId53"/>
    <p:sldId id="320" r:id="rId54"/>
    <p:sldId id="321" r:id="rId55"/>
    <p:sldId id="326" r:id="rId56"/>
    <p:sldId id="327" r:id="rId57"/>
    <p:sldId id="322" r:id="rId58"/>
    <p:sldId id="329" r:id="rId59"/>
    <p:sldId id="323" r:id="rId60"/>
    <p:sldId id="331" r:id="rId61"/>
    <p:sldId id="324" r:id="rId62"/>
    <p:sldId id="332" r:id="rId6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a:srgbClr val="6600FF"/>
    <a:srgbClr val="CC3399"/>
    <a:srgbClr val="0000FF"/>
    <a:srgbClr val="CC9900"/>
    <a:srgbClr val="FF0066"/>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441" autoAdjust="0"/>
    <p:restoredTop sz="94660"/>
  </p:normalViewPr>
  <p:slideViewPr>
    <p:cSldViewPr>
      <p:cViewPr>
        <p:scale>
          <a:sx n="50" d="100"/>
          <a:sy n="50" d="100"/>
        </p:scale>
        <p:origin x="-2242" y="-79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C351A4-3C98-4FF5-BF44-4D1517FDC3A0}" type="datetimeFigureOut">
              <a:rPr lang="ru-RU" smtClean="0"/>
              <a:pPr/>
              <a:t>31.08.2020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1A0110-FD1E-4819-B146-E2E3036C0B35}" type="slidenum">
              <a:rPr lang="ru-RU" smtClean="0"/>
              <a:pPr/>
              <a:t>‹#›</a:t>
            </a:fld>
            <a:endParaRPr lang="ru-RU"/>
          </a:p>
        </p:txBody>
      </p:sp>
    </p:spTree>
    <p:extLst>
      <p:ext uri="{BB962C8B-B14F-4D97-AF65-F5344CB8AC3E}">
        <p14:creationId xmlns:p14="http://schemas.microsoft.com/office/powerpoint/2010/main" val="1870040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   </a:t>
            </a:r>
            <a:endParaRPr lang="ru-RU" dirty="0"/>
          </a:p>
        </p:txBody>
      </p:sp>
      <p:sp>
        <p:nvSpPr>
          <p:cNvPr id="4" name="Номер слайда 3"/>
          <p:cNvSpPr>
            <a:spLocks noGrp="1"/>
          </p:cNvSpPr>
          <p:nvPr>
            <p:ph type="sldNum" sz="quarter" idx="10"/>
          </p:nvPr>
        </p:nvSpPr>
        <p:spPr/>
        <p:txBody>
          <a:bodyPr/>
          <a:lstStyle/>
          <a:p>
            <a:fld id="{591A0110-FD1E-4819-B146-E2E3036C0B35}" type="slidenum">
              <a:rPr lang="ru-RU" smtClean="0"/>
              <a:pPr/>
              <a:t>58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pPr>
              <a:defRPr/>
            </a:pPr>
            <a:endParaRPr lang="ru-RU"/>
          </a:p>
        </p:txBody>
      </p:sp>
      <p:sp>
        <p:nvSpPr>
          <p:cNvPr id="17" name="Нижний колонтитул 16"/>
          <p:cNvSpPr>
            <a:spLocks noGrp="1"/>
          </p:cNvSpPr>
          <p:nvPr>
            <p:ph type="ftr" sz="quarter" idx="11"/>
          </p:nvPr>
        </p:nvSpPr>
        <p:spPr/>
        <p:txBody>
          <a:bodyPr/>
          <a:lstStyle/>
          <a:p>
            <a:pPr>
              <a:defRPr/>
            </a:pPr>
            <a:endParaRPr lang="ru-RU"/>
          </a:p>
        </p:txBody>
      </p:sp>
      <p:sp>
        <p:nvSpPr>
          <p:cNvPr id="29" name="Номер слайда 28"/>
          <p:cNvSpPr>
            <a:spLocks noGrp="1"/>
          </p:cNvSpPr>
          <p:nvPr>
            <p:ph type="sldNum" sz="quarter" idx="12"/>
          </p:nvPr>
        </p:nvSpPr>
        <p:spPr/>
        <p:txBody>
          <a:bodyPr/>
          <a:lstStyle/>
          <a:p>
            <a:pPr>
              <a:defRPr/>
            </a:pPr>
            <a:fld id="{78F467F5-880D-496B-9949-BF2C6086CEC7}" type="slidenum">
              <a:rPr lang="ru-RU" smtClean="0"/>
              <a:pPr>
                <a:defRPr/>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AB13038B-08DF-4C26-89A1-B9ACBE4096C5}" type="slidenum">
              <a:rPr lang="ru-RU" smtClean="0"/>
              <a:pPr>
                <a:defRPr/>
              </a:pPr>
              <a:t>‹#›</a:t>
            </a:fld>
            <a:endParaRPr lang="ru-RU"/>
          </a:p>
        </p:txBody>
      </p:sp>
    </p:spTree>
  </p:cSld>
  <p:clrMapOvr>
    <a:masterClrMapping/>
  </p:clrMapOvr>
  <p:transition spd="med"/>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4D880861-D8E0-4D93-B117-A907DC4338D7}" type="slidenum">
              <a:rPr lang="ru-RU" smtClean="0"/>
              <a:pPr>
                <a:defRPr/>
              </a:pPr>
              <a:t>‹#›</a:t>
            </a:fld>
            <a:endParaRPr lang="ru-RU"/>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B259F81-BECF-467B-B2D0-D5D19E09DB35}" type="slidenum">
              <a:rPr lang="ru-RU" smtClean="0"/>
              <a:pPr>
                <a:defRPr/>
              </a:pPr>
              <a:t>‹#›</a:t>
            </a:fld>
            <a:endParaRPr lang="ru-RU"/>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a:xfrm>
            <a:off x="7924800" y="6416675"/>
            <a:ext cx="762000" cy="365125"/>
          </a:xfrm>
        </p:spPr>
        <p:txBody>
          <a:bodyPr/>
          <a:lstStyle/>
          <a:p>
            <a:pPr>
              <a:defRPr/>
            </a:pPr>
            <a:fld id="{49C5F738-732E-47A4-9F0F-43954402DAA0}" type="slidenum">
              <a:rPr lang="ru-RU" smtClean="0"/>
              <a:pPr>
                <a:defRPr/>
              </a:pPr>
              <a:t>‹#›</a:t>
            </a:fld>
            <a:endParaRPr lang="ru-RU"/>
          </a:p>
        </p:txBody>
      </p:sp>
    </p:spTree>
  </p:cSld>
  <p:clrMapOvr>
    <a:overrideClrMapping bg1="dk1" tx1="lt1" bg2="dk2" tx2="lt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66CE93D5-8D5B-427F-8E0F-AF58D04F9181}" type="slidenum">
              <a:rPr lang="ru-RU" smtClean="0"/>
              <a:pPr>
                <a:defRPr/>
              </a:pPr>
              <a:t>‹#›</a:t>
            </a:fld>
            <a:endParaRPr lang="ru-RU"/>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a:defRPr/>
            </a:pPr>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10BC0434-BCB0-4F86-A87F-6CFC90B5E615}" type="slidenum">
              <a:rPr lang="ru-RU" smtClean="0"/>
              <a:pPr>
                <a:defRPr/>
              </a:pPr>
              <a:t>‹#›</a:t>
            </a:fld>
            <a:endParaRPr lang="ru-RU"/>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B7ACD5D9-4661-4D91-850F-24F440001811}" type="slidenum">
              <a:rPr lang="ru-RU" smtClean="0"/>
              <a:pPr>
                <a:defRPr/>
              </a:pPr>
              <a:t>‹#›</a:t>
            </a:fld>
            <a:endParaRPr lang="ru-RU"/>
          </a:p>
        </p:txBody>
      </p:sp>
    </p:spTree>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6C89C580-26E0-4187-B80F-A7F8196147E4}"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FECE4CD-0478-4AD7-BEE6-ADF2D5ECDB8E}" type="slidenum">
              <a:rPr lang="ru-RU" smtClean="0"/>
              <a:pPr>
                <a:defRPr/>
              </a:pPr>
              <a:t>‹#›</a:t>
            </a:fld>
            <a:endParaRPr lang="ru-RU"/>
          </a:p>
        </p:txBody>
      </p:sp>
    </p:spTree>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C878106F-64EB-487D-A841-CC640F994CE5}" type="slidenum">
              <a:rPr lang="ru-RU" smtClean="0"/>
              <a:pPr>
                <a:defRPr/>
              </a:pPr>
              <a:t>‹#›</a:t>
            </a:fld>
            <a:endParaRPr lang="ru-RU"/>
          </a:p>
        </p:txBody>
      </p:sp>
    </p:spTree>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312D1CFD-27DE-4871-8362-683492C64D46}" type="slidenum">
              <a:rPr lang="ru-RU" smtClean="0"/>
              <a:pPr>
                <a:defRPr/>
              </a:pPr>
              <a:t>‹#›</a:t>
            </a:fld>
            <a:endParaRPr lang="ru-RU"/>
          </a:p>
        </p:txBody>
      </p:sp>
    </p:spTree>
  </p:cSld>
  <p:clrMap bg1="dk1" tx1="lt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p:bldLst>
  </p:timing>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47.radikal.ru/i116/0808/cb/670b1167e468.jpg" TargetMode="External"/><Relationship Id="rId2" Type="http://schemas.openxmlformats.org/officeDocument/2006/relationships/slide" Target="slide51.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hyperlink" Target="http://www.blik.ua/images/stories/04_01_2009/zori2.jpg" TargetMode="Externa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20.jpeg"/><Relationship Id="rId7" Type="http://schemas.openxmlformats.org/officeDocument/2006/relationships/hyperlink" Target="http://www.world-war.ru/foto/albums/userpics/10003/normal_abandon.JPG" TargetMode="External"/><Relationship Id="rId2" Type="http://schemas.openxmlformats.org/officeDocument/2006/relationships/hyperlink" Target="http://i039.radikal.ru/0805/ed/17368cd16d31.jpg" TargetMode="Externa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hyperlink" Target="http://img-fotki.yandex.ru/get/22/irrka21.0/0_a9ce_53c4efdd_X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46.radikal.ru/i113/0903/9f/3c01d29843a1.jpg" TargetMode="External"/><Relationship Id="rId2" Type="http://schemas.openxmlformats.org/officeDocument/2006/relationships/slide" Target="slide52.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lib.aldebaran.ru/author/vasilev_boris/vasilev_boris_a_zori_zdes_tihie/vasilev_boris_a_zori_zdes_tihie__0.html"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rwarrior.narod.ru/Zori001.jpg"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7.jpeg"/><Relationship Id="rId7" Type="http://schemas.openxmlformats.org/officeDocument/2006/relationships/hyperlink" Target="http://www.kino-teatr.ru/movie/kadr/88/2185.jpg" TargetMode="External"/><Relationship Id="rId2" Type="http://schemas.openxmlformats.org/officeDocument/2006/relationships/hyperlink" Target="http://gym6.narod.ru/3/62/vas1.jpg" TargetMode="Externa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hyperlink" Target="http://drugoekino.org/images/stories/a_zori_tixie.jpg" TargetMode="Externa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kniga.ru/upload/image/1000574953.jpg"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upload.wikimedia.org/wikipedia/ru/6/62/%D0%98%D0%B2%D0%B0%D0%BD%D0%BE%D0%B2%D0%BE_%D0%B4%D0%B5%D1%82%D1%81%D1%82%D0%B2%D0%BE_(%D0%BA%D0%B0%D0%B4%D1%80_%D0%B8%D0%B7_%D1%84%D0%B8%D0%BB%D1%8C%D0%BC%D0%B0).jpg" TargetMode="External"/><Relationship Id="rId2" Type="http://schemas.openxmlformats.org/officeDocument/2006/relationships/slide" Target="slide53.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hyperlink" Target="http://www.encyclopediya.ru/big/img3/encyclopediyaRU-286811332.jpg" TargetMode="External"/><Relationship Id="rId7" Type="http://schemas.openxmlformats.org/officeDocument/2006/relationships/hyperlink" Target="http://tvkino.narod.ru/1000215681.jpg" TargetMode="External"/><Relationship Id="rId2" Type="http://schemas.openxmlformats.org/officeDocument/2006/relationships/slide" Target="slide59.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hyperlink" Target="http://photo.soho.net.ua/albums/userpics/10015/normal_Ivanovo_detstvo_Cover.jpg" TargetMode="External"/><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8" Type="http://schemas.openxmlformats.org/officeDocument/2006/relationships/hyperlink" Target="http://rosariocine.com.ar/images/tarkovsky/tarkov5.jpg" TargetMode="External"/><Relationship Id="rId3" Type="http://schemas.openxmlformats.org/officeDocument/2006/relationships/image" Target="../media/image36.jpeg"/><Relationship Id="rId7" Type="http://schemas.openxmlformats.org/officeDocument/2006/relationships/image" Target="../media/image38.jpeg"/><Relationship Id="rId2" Type="http://schemas.openxmlformats.org/officeDocument/2006/relationships/hyperlink" Target="http://www.russiancinema.ru/img/Image/movies/Ivanovo_detstvo.jpg" TargetMode="External"/><Relationship Id="rId1" Type="http://schemas.openxmlformats.org/officeDocument/2006/relationships/slideLayout" Target="../slideLayouts/slideLayout2.xml"/><Relationship Id="rId6" Type="http://schemas.openxmlformats.org/officeDocument/2006/relationships/hyperlink" Target="http://www.home-media.ru/goodscat/images/goods/582/cover.jpg" TargetMode="External"/><Relationship Id="rId11" Type="http://schemas.openxmlformats.org/officeDocument/2006/relationships/image" Target="../media/image40.jpeg"/><Relationship Id="rId5" Type="http://schemas.openxmlformats.org/officeDocument/2006/relationships/image" Target="../media/image37.jpeg"/><Relationship Id="rId10" Type="http://schemas.openxmlformats.org/officeDocument/2006/relationships/hyperlink" Target="http://www.cinemah.com/reporter/venezia/2003/immagini/ritorno.jpg" TargetMode="External"/><Relationship Id="rId4" Type="http://schemas.openxmlformats.org/officeDocument/2006/relationships/hyperlink" Target="http://img.beta.rian.ru/images/6313/85/63138598.jpg" TargetMode="External"/><Relationship Id="rId9" Type="http://schemas.openxmlformats.org/officeDocument/2006/relationships/image" Target="../media/image39.jpe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books.interros.ru/cinema/images/h255/b_Page_08.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54.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www.infoclass.ru/i/10691.l.jp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ndgazeta.org.ua/img/shep4.jpg" TargetMode="External"/><Relationship Id="rId1" Type="http://schemas.openxmlformats.org/officeDocument/2006/relationships/slideLayout" Target="../slideLayouts/slideLayout2.xml"/><Relationship Id="rId4" Type="http://schemas.openxmlformats.org/officeDocument/2006/relationships/slide" Target="slide61.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www.kino-teatr.ru/history/146/203.jpg" TargetMode="External"/><Relationship Id="rId1" Type="http://schemas.openxmlformats.org/officeDocument/2006/relationships/slideLayout" Target="../slideLayouts/slideLayout2.xml"/><Relationship Id="rId5" Type="http://schemas.openxmlformats.org/officeDocument/2006/relationships/image" Target="../media/image47.jpeg"/><Relationship Id="rId4" Type="http://schemas.openxmlformats.org/officeDocument/2006/relationships/hyperlink" Target="http://www.russiancinema.ru/img/Image/movies/Vosxojdeniye.jp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hyperlink" Target="http://www.kino-teatr.ru/movie/kadr/1150/1435.jpg" TargetMode="External"/><Relationship Id="rId1" Type="http://schemas.openxmlformats.org/officeDocument/2006/relationships/slideLayout" Target="../slideLayouts/slideLayout2.xml"/><Relationship Id="rId5" Type="http://schemas.openxmlformats.org/officeDocument/2006/relationships/image" Target="../media/image49.jpeg"/><Relationship Id="rId4" Type="http://schemas.openxmlformats.org/officeDocument/2006/relationships/hyperlink" Target="http://www.russiancinema.ru/img/Image/movies/Vozxojdeniyee44.jpg" TargetMode="External"/></Relationships>
</file>

<file path=ppt/slides/_rels/slide26.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hyperlink" Target="http://lit.1september.ru/2005/17/9.jpg"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lit.1september.ru/2005/17/9.jpg" TargetMode="External"/><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hyperlink" Target="http://kemclub.ru/best/3500431.jpg" TargetMode="External"/><Relationship Id="rId4" Type="http://schemas.openxmlformats.org/officeDocument/2006/relationships/image" Target="../media/image53.jpeg"/></Relationships>
</file>

<file path=ppt/slides/_rels/slide2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hyperlink" Target="http://allstars.pp.ru/movies/i/in_love_and_war/3.jpg" TargetMode="External"/><Relationship Id="rId1" Type="http://schemas.openxmlformats.org/officeDocument/2006/relationships/slideLayout" Target="../slideLayouts/slideLayout2.xml"/><Relationship Id="rId5" Type="http://schemas.openxmlformats.org/officeDocument/2006/relationships/image" Target="../media/image56.jpeg"/><Relationship Id="rId4" Type="http://schemas.openxmlformats.org/officeDocument/2006/relationships/hyperlink" Target="http://www.ellf.ru/uploads/posts/2008-10/1224012099_4eec7c08ba1a7d7bf2573877aec51fe9.jp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thumb/c/c9/Tomb_of_the_Unknown_Soldier_in_Alexander_Garden-2.JPG/800px-Tomb_of_the_Unknown_Soldier_in_Alexander_Garden-2.JPG" TargetMode="Externa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www.focuspictures.ru/_data/catalog/0014149/FF846003_01.jpg"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news.mail.ru/pic/0a/f4/234739_source.jpg" TargetMode="External"/><Relationship Id="rId1" Type="http://schemas.openxmlformats.org/officeDocument/2006/relationships/slideLayout" Target="../slideLayouts/slideLayout2.xml"/><Relationship Id="rId5" Type="http://schemas.openxmlformats.org/officeDocument/2006/relationships/image" Target="../media/image58.jpeg"/><Relationship Id="rId4" Type="http://schemas.openxmlformats.org/officeDocument/2006/relationships/hyperlink" Target="http://apod.uni-altai.ru/image/0510/MoonVenusMars_espenak.jpg" TargetMode="External"/></Relationships>
</file>

<file path=ppt/slides/_rels/slide31.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image" Target="../media/image59.jpe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hyperlink" Target="http://www.ruskniga.com/picfsite/34032.jp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hyperlink" Target="http://www.afisha.ru/movie/photo/184344/160278/"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afisha.ru/movie/photo/184344/160286/" TargetMode="External"/><Relationship Id="rId2" Type="http://schemas.openxmlformats.org/officeDocument/2006/relationships/image" Target="../media/image63.jpeg"/><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hyperlink" Target="http://www.afisha.ru/movie/photo/184344/160279/" TargetMode="External"/><Relationship Id="rId4" Type="http://schemas.openxmlformats.org/officeDocument/2006/relationships/image" Target="../media/image64.jpeg"/></Relationships>
</file>

<file path=ppt/slides/_rels/slide35.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naviny.by/media/2006.09/f+p-04.jpg" TargetMode="External"/><Relationship Id="rId2" Type="http://schemas.openxmlformats.org/officeDocument/2006/relationships/slide" Target="slide57.xml"/><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3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hyperlink" Target="http://dreamworlds.ru/uploads/posts/2008-11/1227950356_ixh0yr.jpg"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hyperlink" Target="http://allday.ru/uploads/posts/2009-02/1233518376_creation-of-adam-detail.jpg"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4.jpeg"/><Relationship Id="rId7" Type="http://schemas.openxmlformats.org/officeDocument/2006/relationships/image" Target="../media/image76.jpeg"/><Relationship Id="rId2" Type="http://schemas.openxmlformats.org/officeDocument/2006/relationships/hyperlink" Target="http://www.skazswet.ru/picture_library/derev61.jpg" TargetMode="External"/><Relationship Id="rId1" Type="http://schemas.openxmlformats.org/officeDocument/2006/relationships/slideLayout" Target="../slideLayouts/slideLayout2.xml"/><Relationship Id="rId6" Type="http://schemas.openxmlformats.org/officeDocument/2006/relationships/hyperlink" Target="http://keep4u.ru/imgs/b/080228/bb/bbc276ed08bf75f118.jpg" TargetMode="External"/><Relationship Id="rId5" Type="http://schemas.openxmlformats.org/officeDocument/2006/relationships/image" Target="../media/image75.jpeg"/><Relationship Id="rId4" Type="http://schemas.openxmlformats.org/officeDocument/2006/relationships/hyperlink" Target="http://www.israbard.net/photolandia/photos/7756/29203.jpg"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hyperlink" Target="http://img-2008-07.photosight.ru/02/2741495.jpg" TargetMode="External"/><Relationship Id="rId1" Type="http://schemas.openxmlformats.org/officeDocument/2006/relationships/slideLayout" Target="../slideLayouts/slideLayout2.xml"/><Relationship Id="rId4" Type="http://schemas.openxmlformats.org/officeDocument/2006/relationships/image" Target="../media/image78.jpeg"/></Relationships>
</file>

<file path=ppt/slides/_rels/slide44.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slide" Target="slide5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2.xml"/><Relationship Id="rId4" Type="http://schemas.openxmlformats.org/officeDocument/2006/relationships/image" Target="../media/image83.jpeg"/></Relationships>
</file>

<file path=ppt/slides/_rels/slide47.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image" Target="../media/image95.png"/><Relationship Id="rId3" Type="http://schemas.openxmlformats.org/officeDocument/2006/relationships/image" Target="../media/image85.png"/><Relationship Id="rId7" Type="http://schemas.openxmlformats.org/officeDocument/2006/relationships/image" Target="../media/image89.png"/><Relationship Id="rId12" Type="http://schemas.openxmlformats.org/officeDocument/2006/relationships/image" Target="../media/image94.png"/><Relationship Id="rId2" Type="http://schemas.openxmlformats.org/officeDocument/2006/relationships/image" Target="../media/image84.png"/><Relationship Id="rId1" Type="http://schemas.openxmlformats.org/officeDocument/2006/relationships/slideLayout" Target="../slideLayouts/slideLayout2.xml"/><Relationship Id="rId6" Type="http://schemas.openxmlformats.org/officeDocument/2006/relationships/image" Target="../media/image88.png"/><Relationship Id="rId11" Type="http://schemas.openxmlformats.org/officeDocument/2006/relationships/image" Target="../media/image93.png"/><Relationship Id="rId5" Type="http://schemas.openxmlformats.org/officeDocument/2006/relationships/image" Target="../media/image87.png"/><Relationship Id="rId10" Type="http://schemas.openxmlformats.org/officeDocument/2006/relationships/image" Target="../media/image92.png"/><Relationship Id="rId4" Type="http://schemas.openxmlformats.org/officeDocument/2006/relationships/image" Target="../media/image86.png"/><Relationship Id="rId9" Type="http://schemas.openxmlformats.org/officeDocument/2006/relationships/image" Target="../media/image91.png"/><Relationship Id="rId14" Type="http://schemas.openxmlformats.org/officeDocument/2006/relationships/image" Target="../media/image96.png"/></Relationships>
</file>

<file path=ppt/slides/_rels/slide4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slide" Target="slide45.xml"/></Relationships>
</file>

<file path=ppt/slides/_rels/slide5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 Target="slide50.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 name="WordArt 10"/>
          <p:cNvSpPr>
            <a:spLocks noChangeArrowheads="1" noChangeShapeType="1" noTextEdit="1"/>
          </p:cNvSpPr>
          <p:nvPr/>
        </p:nvSpPr>
        <p:spPr bwMode="auto">
          <a:xfrm>
            <a:off x="1219200" y="304800"/>
            <a:ext cx="7620000" cy="2413000"/>
          </a:xfrm>
          <a:prstGeom prst="rect">
            <a:avLst/>
          </a:prstGeom>
        </p:spPr>
        <p:txBody>
          <a:bodyPr wrap="none" fromWordArt="1">
            <a:prstTxWarp prst="textPlain">
              <a:avLst>
                <a:gd name="adj" fmla="val 50000"/>
              </a:avLst>
            </a:prstTxWarp>
          </a:bodyPr>
          <a:lstStyle/>
          <a:p>
            <a:pPr algn="ctr"/>
            <a:r>
              <a:rPr lang="ru-RU" sz="3600" b="1" i="1" kern="10" dirty="0">
                <a:ln w="9525" cap="rnd">
                  <a:solidFill>
                    <a:srgbClr val="800000"/>
                  </a:solidFill>
                  <a:prstDash val="sysDot"/>
                  <a:round/>
                  <a:headEnd/>
                  <a:tailEnd/>
                </a:ln>
                <a:solidFill>
                  <a:schemeClr val="bg1"/>
                </a:solidFill>
                <a:effectLst>
                  <a:outerShdw dist="35921" dir="2700000" algn="ctr" rotWithShape="0">
                    <a:srgbClr val="808080">
                      <a:alpha val="79999"/>
                    </a:srgbClr>
                  </a:outerShdw>
                </a:effectLst>
                <a:latin typeface="Monotype Corsiva"/>
              </a:rPr>
              <a:t>" Просто </a:t>
            </a:r>
            <a:r>
              <a:rPr lang="ru-RU" sz="3600" b="1" i="1" kern="10" dirty="0" smtClean="0">
                <a:ln w="9525" cap="rnd">
                  <a:solidFill>
                    <a:srgbClr val="800000"/>
                  </a:solidFill>
                  <a:prstDash val="sysDot"/>
                  <a:round/>
                  <a:headEnd/>
                  <a:tailEnd/>
                </a:ln>
                <a:solidFill>
                  <a:schemeClr val="bg1"/>
                </a:solidFill>
                <a:effectLst>
                  <a:outerShdw dist="35921" dir="2700000" algn="ctr" rotWithShape="0">
                    <a:srgbClr val="808080">
                      <a:alpha val="79999"/>
                    </a:srgbClr>
                  </a:outerShdw>
                </a:effectLst>
                <a:latin typeface="Monotype Corsiva"/>
              </a:rPr>
              <a:t> был  выбор  у  каждого</a:t>
            </a:r>
            <a:r>
              <a:rPr lang="ru-RU" sz="3600" b="1" i="1" kern="10" dirty="0">
                <a:ln w="9525" cap="rnd">
                  <a:solidFill>
                    <a:srgbClr val="800000"/>
                  </a:solidFill>
                  <a:prstDash val="sysDot"/>
                  <a:round/>
                  <a:headEnd/>
                  <a:tailEnd/>
                </a:ln>
                <a:solidFill>
                  <a:schemeClr val="bg1"/>
                </a:solidFill>
                <a:effectLst>
                  <a:outerShdw dist="35921" dir="2700000" algn="ctr" rotWithShape="0">
                    <a:srgbClr val="808080">
                      <a:alpha val="79999"/>
                    </a:srgbClr>
                  </a:outerShdw>
                </a:effectLst>
                <a:latin typeface="Monotype Corsiva"/>
              </a:rPr>
              <a:t>:  </a:t>
            </a:r>
          </a:p>
          <a:p>
            <a:pPr algn="ctr"/>
            <a:r>
              <a:rPr lang="ru-RU" sz="3600" b="1" i="1" kern="10" dirty="0" smtClean="0">
                <a:ln w="9525" cap="rnd">
                  <a:solidFill>
                    <a:srgbClr val="800000"/>
                  </a:solidFill>
                  <a:prstDash val="sysDot"/>
                  <a:round/>
                  <a:headEnd/>
                  <a:tailEnd/>
                </a:ln>
                <a:solidFill>
                  <a:schemeClr val="bg1"/>
                </a:solidFill>
                <a:effectLst>
                  <a:outerShdw dist="35921" dir="2700000" algn="ctr" rotWithShape="0">
                    <a:srgbClr val="808080">
                      <a:alpha val="79999"/>
                    </a:srgbClr>
                  </a:outerShdw>
                </a:effectLst>
                <a:latin typeface="Monotype Corsiva"/>
              </a:rPr>
              <a:t>я  </a:t>
            </a:r>
            <a:r>
              <a:rPr lang="ru-RU" sz="3600" b="1" i="1" kern="10" dirty="0">
                <a:ln w="9525" cap="rnd">
                  <a:solidFill>
                    <a:srgbClr val="800000"/>
                  </a:solidFill>
                  <a:prstDash val="sysDot"/>
                  <a:round/>
                  <a:headEnd/>
                  <a:tailEnd/>
                </a:ln>
                <a:solidFill>
                  <a:schemeClr val="bg1"/>
                </a:solidFill>
                <a:effectLst>
                  <a:outerShdw dist="35921" dir="2700000" algn="ctr" rotWithShape="0">
                    <a:srgbClr val="808080">
                      <a:alpha val="79999"/>
                    </a:srgbClr>
                  </a:outerShdw>
                </a:effectLst>
                <a:latin typeface="Monotype Corsiva"/>
              </a:rPr>
              <a:t>или </a:t>
            </a:r>
            <a:r>
              <a:rPr lang="ru-RU" sz="3600" b="1" i="1" kern="10" dirty="0" smtClean="0">
                <a:ln w="9525" cap="rnd">
                  <a:solidFill>
                    <a:srgbClr val="800000"/>
                  </a:solidFill>
                  <a:prstDash val="sysDot"/>
                  <a:round/>
                  <a:headEnd/>
                  <a:tailEnd/>
                </a:ln>
                <a:solidFill>
                  <a:schemeClr val="bg1"/>
                </a:solidFill>
                <a:effectLst>
                  <a:outerShdw dist="35921" dir="2700000" algn="ctr" rotWithShape="0">
                    <a:srgbClr val="808080">
                      <a:alpha val="79999"/>
                    </a:srgbClr>
                  </a:outerShdw>
                </a:effectLst>
                <a:latin typeface="Monotype Corsiva"/>
              </a:rPr>
              <a:t> Родина "</a:t>
            </a:r>
            <a:endParaRPr lang="ru-RU" sz="3600" b="1" i="1" kern="10" dirty="0">
              <a:ln w="9525" cap="rnd">
                <a:solidFill>
                  <a:srgbClr val="800000"/>
                </a:solidFill>
                <a:prstDash val="sysDot"/>
                <a:round/>
                <a:headEnd/>
                <a:tailEnd/>
              </a:ln>
              <a:solidFill>
                <a:schemeClr val="bg1"/>
              </a:solidFill>
              <a:effectLst>
                <a:outerShdw dist="35921" dir="2700000" algn="ctr" rotWithShape="0">
                  <a:srgbClr val="808080">
                    <a:alpha val="79999"/>
                  </a:srgbClr>
                </a:outerShdw>
              </a:effectLst>
              <a:latin typeface="Monotype Corsiva"/>
            </a:endParaRPr>
          </a:p>
          <a:p>
            <a:pPr algn="ctr"/>
            <a:endParaRPr lang="ru-RU" sz="3600" b="1" i="1" kern="10" dirty="0">
              <a:ln w="9525" cap="rnd">
                <a:solidFill>
                  <a:srgbClr val="800000"/>
                </a:solidFill>
                <a:prstDash val="sysDot"/>
                <a:round/>
                <a:headEnd/>
                <a:tailEnd/>
              </a:ln>
              <a:solidFill>
                <a:schemeClr val="bg1"/>
              </a:solidFill>
              <a:latin typeface="Monotype Corsiva"/>
            </a:endParaRPr>
          </a:p>
        </p:txBody>
      </p:sp>
      <p:pic>
        <p:nvPicPr>
          <p:cNvPr id="3075" name="Picture 8" descr="image002"/>
          <p:cNvPicPr>
            <a:picLocks noChangeAspect="1" noChangeArrowheads="1"/>
          </p:cNvPicPr>
          <p:nvPr/>
        </p:nvPicPr>
        <p:blipFill>
          <a:blip r:embed="rId2" cstate="email"/>
          <a:srcRect/>
          <a:stretch>
            <a:fillRect/>
          </a:stretch>
        </p:blipFill>
        <p:spPr bwMode="auto">
          <a:xfrm>
            <a:off x="762000" y="2971800"/>
            <a:ext cx="3276599" cy="3449461"/>
          </a:xfrm>
          <a:prstGeom prst="rect">
            <a:avLst/>
          </a:prstGeom>
          <a:noFill/>
          <a:ln w="9525">
            <a:noFill/>
            <a:miter lim="800000"/>
            <a:headEnd/>
            <a:tailEnd/>
          </a:ln>
        </p:spPr>
      </p:pic>
      <p:sp>
        <p:nvSpPr>
          <p:cNvPr id="6" name="Подзаголовок 5"/>
          <p:cNvSpPr>
            <a:spLocks noGrp="1"/>
          </p:cNvSpPr>
          <p:nvPr>
            <p:ph type="subTitle" idx="1"/>
          </p:nvPr>
        </p:nvSpPr>
        <p:spPr>
          <a:xfrm>
            <a:off x="1066800" y="2057400"/>
            <a:ext cx="7772400" cy="1752600"/>
          </a:xfrm>
        </p:spPr>
        <p:txBody>
          <a:bodyPr>
            <a:normAutofit/>
          </a:bodyPr>
          <a:lstStyle/>
          <a:p>
            <a:r>
              <a:rPr lang="ru-RU" sz="4400" b="1" i="1" kern="10" dirty="0" smtClean="0">
                <a:ln w="9525" cap="rnd">
                  <a:solidFill>
                    <a:srgbClr val="800000"/>
                  </a:solidFill>
                  <a:prstDash val="sysDot"/>
                  <a:round/>
                  <a:headEnd/>
                  <a:tailEnd/>
                </a:ln>
                <a:solidFill>
                  <a:schemeClr val="bg1"/>
                </a:solidFill>
                <a:latin typeface="Monotype Corsiva"/>
              </a:rPr>
              <a:t>Книги о войне  и  их  экранизации</a:t>
            </a:r>
            <a:endParaRPr lang="ru-RU" sz="4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06"/>
                                        </p:tgtEl>
                                        <p:attrNameLst>
                                          <p:attrName>style.visibility</p:attrName>
                                        </p:attrNameLst>
                                      </p:cBhvr>
                                      <p:to>
                                        <p:strVal val="visible"/>
                                      </p:to>
                                    </p:set>
                                    <p:animEffect transition="in" filter="fade">
                                      <p:cBhvr>
                                        <p:cTn id="7" dur="1000"/>
                                        <p:tgtEl>
                                          <p:spTgt spid="4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14"/>
          <p:cNvSpPr>
            <a:spLocks noGrp="1" noChangeArrowheads="1"/>
          </p:cNvSpPr>
          <p:nvPr>
            <p:ph type="title"/>
          </p:nvPr>
        </p:nvSpPr>
        <p:spPr>
          <a:xfrm>
            <a:off x="4724400" y="4876800"/>
            <a:ext cx="3962400" cy="1447800"/>
          </a:xfrm>
          <a:noFill/>
        </p:spPr>
        <p:txBody>
          <a:bodyPr>
            <a:noAutofit/>
          </a:bodyPr>
          <a:lstStyle/>
          <a:p>
            <a:pPr eaLnBrk="1" hangingPunct="1"/>
            <a:r>
              <a:rPr lang="ru-RU" sz="5400" b="1" dirty="0" smtClean="0">
                <a:effectLst/>
              </a:rPr>
              <a:t>Женщина </a:t>
            </a:r>
            <a:br>
              <a:rPr lang="ru-RU" sz="5400" b="1" dirty="0" smtClean="0">
                <a:effectLst/>
              </a:rPr>
            </a:br>
            <a:r>
              <a:rPr lang="ru-RU" sz="5400" b="1" dirty="0" smtClean="0">
                <a:effectLst/>
              </a:rPr>
              <a:t>на войне</a:t>
            </a:r>
          </a:p>
        </p:txBody>
      </p:sp>
      <p:sp>
        <p:nvSpPr>
          <p:cNvPr id="45059" name="Rectangle 3"/>
          <p:cNvSpPr>
            <a:spLocks noGrp="1" noChangeArrowheads="1"/>
          </p:cNvSpPr>
          <p:nvPr>
            <p:ph idx="1"/>
          </p:nvPr>
        </p:nvSpPr>
        <p:spPr>
          <a:xfrm>
            <a:off x="457200" y="381000"/>
            <a:ext cx="5105400" cy="3733800"/>
          </a:xfrm>
        </p:spPr>
        <p:txBody>
          <a:bodyPr/>
          <a:lstStyle/>
          <a:p>
            <a:pPr eaLnBrk="1" hangingPunct="1">
              <a:buFont typeface="Wingdings" pitchFamily="2" charset="2"/>
              <a:buNone/>
              <a:defRPr/>
            </a:pPr>
            <a:r>
              <a:rPr lang="ru-RU" dirty="0" smtClean="0"/>
              <a:t>     </a:t>
            </a:r>
            <a:r>
              <a:rPr lang="ru-RU" sz="2400" b="1" dirty="0" smtClean="0">
                <a:solidFill>
                  <a:schemeClr val="bg1"/>
                </a:solidFill>
                <a:effectLst/>
              </a:rPr>
              <a:t>Война – это удел не только сильных мужчин, женщины тоже внесли огромный вклад в нашу победу. И всё же женщина и война – понятия несовместимые. Об этом повесть </a:t>
            </a:r>
            <a:r>
              <a:rPr lang="ru-RU" sz="2400" b="1" u="sng" dirty="0" smtClean="0">
                <a:solidFill>
                  <a:srgbClr val="FF0000"/>
                </a:solidFill>
                <a:effectLst/>
                <a:hlinkClick r:id="rId2" action="ppaction://hlinksldjump"/>
              </a:rPr>
              <a:t>Бориса Васильева</a:t>
            </a:r>
            <a:r>
              <a:rPr lang="ru-RU" sz="2400" b="1" u="sng" dirty="0" smtClean="0">
                <a:solidFill>
                  <a:srgbClr val="FF0000"/>
                </a:solidFill>
                <a:effectLst/>
              </a:rPr>
              <a:t> </a:t>
            </a:r>
          </a:p>
          <a:p>
            <a:pPr eaLnBrk="1" hangingPunct="1">
              <a:buFont typeface="Wingdings" pitchFamily="2" charset="2"/>
              <a:buNone/>
              <a:defRPr/>
            </a:pPr>
            <a:r>
              <a:rPr lang="ru-RU" sz="2400" b="1" dirty="0" smtClean="0">
                <a:solidFill>
                  <a:srgbClr val="990099"/>
                </a:solidFill>
                <a:effectLst/>
              </a:rPr>
              <a:t>    «А зори здесь тихие…»</a:t>
            </a:r>
          </a:p>
        </p:txBody>
      </p:sp>
      <p:pic>
        <p:nvPicPr>
          <p:cNvPr id="11267" name="Picture 8" descr="Картинка 15 из 1122">
            <a:hlinkClick r:id="rId3"/>
          </p:cNvPr>
          <p:cNvPicPr>
            <a:picLocks noChangeAspect="1" noChangeArrowheads="1"/>
          </p:cNvPicPr>
          <p:nvPr/>
        </p:nvPicPr>
        <p:blipFill>
          <a:blip r:embed="rId4" cstate="email"/>
          <a:srcRect/>
          <a:stretch>
            <a:fillRect/>
          </a:stretch>
        </p:blipFill>
        <p:spPr bwMode="auto">
          <a:xfrm>
            <a:off x="5867400" y="304800"/>
            <a:ext cx="2870200" cy="4191000"/>
          </a:xfrm>
          <a:prstGeom prst="rect">
            <a:avLst/>
          </a:prstGeom>
          <a:noFill/>
          <a:ln w="9525">
            <a:noFill/>
            <a:miter lim="800000"/>
            <a:headEnd/>
            <a:tailEnd/>
          </a:ln>
        </p:spPr>
      </p:pic>
      <p:pic>
        <p:nvPicPr>
          <p:cNvPr id="11268" name="Picture 9" descr="Картинка 33 из 1122">
            <a:hlinkClick r:id="rId5"/>
          </p:cNvPr>
          <p:cNvPicPr>
            <a:picLocks noChangeAspect="1" noChangeArrowheads="1"/>
          </p:cNvPicPr>
          <p:nvPr/>
        </p:nvPicPr>
        <p:blipFill>
          <a:blip r:embed="rId6" cstate="email"/>
          <a:srcRect/>
          <a:stretch>
            <a:fillRect/>
          </a:stretch>
        </p:blipFill>
        <p:spPr bwMode="auto">
          <a:xfrm>
            <a:off x="914400" y="3886200"/>
            <a:ext cx="3619500" cy="26860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17368cd16d31">
            <a:hlinkClick r:id="rId2"/>
          </p:cNvPr>
          <p:cNvPicPr>
            <a:picLocks noChangeAspect="1" noChangeArrowheads="1"/>
          </p:cNvPicPr>
          <p:nvPr/>
        </p:nvPicPr>
        <p:blipFill>
          <a:blip r:embed="rId3" cstate="email"/>
          <a:srcRect/>
          <a:stretch>
            <a:fillRect/>
          </a:stretch>
        </p:blipFill>
        <p:spPr bwMode="auto">
          <a:xfrm>
            <a:off x="533400" y="381000"/>
            <a:ext cx="4762500" cy="2895600"/>
          </a:xfrm>
          <a:prstGeom prst="rect">
            <a:avLst/>
          </a:prstGeom>
          <a:noFill/>
          <a:ln w="9525">
            <a:noFill/>
            <a:miter lim="800000"/>
            <a:headEnd/>
            <a:tailEnd/>
          </a:ln>
        </p:spPr>
      </p:pic>
      <p:pic>
        <p:nvPicPr>
          <p:cNvPr id="12291" name="Picture 5" descr="Картинка 1 из 13662">
            <a:hlinkClick r:id="rId4"/>
          </p:cNvPr>
          <p:cNvPicPr>
            <a:picLocks noChangeAspect="1" noChangeArrowheads="1"/>
          </p:cNvPicPr>
          <p:nvPr/>
        </p:nvPicPr>
        <p:blipFill>
          <a:blip r:embed="rId5" cstate="email"/>
          <a:srcRect/>
          <a:stretch>
            <a:fillRect/>
          </a:stretch>
        </p:blipFill>
        <p:spPr bwMode="auto">
          <a:xfrm>
            <a:off x="6629400" y="3505200"/>
            <a:ext cx="2114550" cy="2819400"/>
          </a:xfrm>
          <a:prstGeom prst="rect">
            <a:avLst/>
          </a:prstGeom>
          <a:noFill/>
          <a:ln w="9525">
            <a:noFill/>
            <a:miter lim="800000"/>
            <a:headEnd/>
            <a:tailEnd/>
          </a:ln>
        </p:spPr>
      </p:pic>
      <p:pic>
        <p:nvPicPr>
          <p:cNvPr id="12293" name="Picture 9" descr="7643-5"/>
          <p:cNvPicPr>
            <a:picLocks noChangeAspect="1" noChangeArrowheads="1"/>
          </p:cNvPicPr>
          <p:nvPr/>
        </p:nvPicPr>
        <p:blipFill>
          <a:blip r:embed="rId6" cstate="email"/>
          <a:srcRect/>
          <a:stretch>
            <a:fillRect/>
          </a:stretch>
        </p:blipFill>
        <p:spPr bwMode="auto">
          <a:xfrm>
            <a:off x="6834188" y="381000"/>
            <a:ext cx="1838325" cy="2133600"/>
          </a:xfrm>
          <a:prstGeom prst="rect">
            <a:avLst/>
          </a:prstGeom>
          <a:noFill/>
          <a:ln w="9525">
            <a:noFill/>
            <a:miter lim="800000"/>
            <a:headEnd/>
            <a:tailEnd/>
          </a:ln>
        </p:spPr>
      </p:pic>
      <p:pic>
        <p:nvPicPr>
          <p:cNvPr id="12294" name="Picture 11" descr="Картинка 97 из 13662">
            <a:hlinkClick r:id="rId7"/>
          </p:cNvPr>
          <p:cNvPicPr>
            <a:picLocks noChangeAspect="1" noChangeArrowheads="1"/>
          </p:cNvPicPr>
          <p:nvPr/>
        </p:nvPicPr>
        <p:blipFill>
          <a:blip r:embed="rId8" cstate="email"/>
          <a:srcRect/>
          <a:stretch>
            <a:fillRect/>
          </a:stretch>
        </p:blipFill>
        <p:spPr bwMode="auto">
          <a:xfrm>
            <a:off x="2819400" y="4038600"/>
            <a:ext cx="3529013" cy="23971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4800600" y="1390165"/>
            <a:ext cx="4953000" cy="4893647"/>
          </a:xfrm>
          <a:prstGeom prst="rect">
            <a:avLst/>
          </a:prstGeom>
          <a:noFill/>
          <a:ln w="9525">
            <a:noFill/>
            <a:miter lim="800000"/>
            <a:headEnd/>
            <a:tailEnd/>
          </a:ln>
        </p:spPr>
        <p:txBody>
          <a:bodyPr anchor="ctr">
            <a:spAutoFit/>
          </a:bodyPr>
          <a:lstStyle/>
          <a:p>
            <a:pPr indent="269875"/>
            <a:r>
              <a:rPr lang="ru-RU" sz="2400" b="1" i="1" dirty="0">
                <a:solidFill>
                  <a:schemeClr val="bg1"/>
                </a:solidFill>
              </a:rPr>
              <a:t>Зенитчицы кричали</a:t>
            </a:r>
          </a:p>
          <a:p>
            <a:pPr indent="269875"/>
            <a:r>
              <a:rPr lang="ru-RU" sz="2400" b="1" i="1" dirty="0">
                <a:solidFill>
                  <a:schemeClr val="bg1"/>
                </a:solidFill>
              </a:rPr>
              <a:t>И стреляли...</a:t>
            </a:r>
          </a:p>
          <a:p>
            <a:pPr indent="269875"/>
            <a:r>
              <a:rPr lang="ru-RU" sz="2400" b="1" i="1" dirty="0">
                <a:solidFill>
                  <a:schemeClr val="bg1"/>
                </a:solidFill>
              </a:rPr>
              <a:t>И падали</a:t>
            </a:r>
          </a:p>
          <a:p>
            <a:pPr indent="269875"/>
            <a:r>
              <a:rPr lang="ru-RU" sz="2400" b="1" i="1" dirty="0">
                <a:solidFill>
                  <a:schemeClr val="bg1"/>
                </a:solidFill>
              </a:rPr>
              <a:t>И поднимались снова,</a:t>
            </a:r>
          </a:p>
          <a:p>
            <a:pPr indent="269875"/>
            <a:r>
              <a:rPr lang="ru-RU" sz="2400" b="1" i="1" dirty="0">
                <a:solidFill>
                  <a:schemeClr val="bg1"/>
                </a:solidFill>
              </a:rPr>
              <a:t>Впервые защищая наяву</a:t>
            </a:r>
          </a:p>
          <a:p>
            <a:pPr indent="269875"/>
            <a:r>
              <a:rPr lang="ru-RU" sz="2400" b="1" i="1" dirty="0">
                <a:solidFill>
                  <a:schemeClr val="bg1"/>
                </a:solidFill>
              </a:rPr>
              <a:t>И честь свою</a:t>
            </a:r>
          </a:p>
          <a:p>
            <a:pPr indent="269875"/>
            <a:r>
              <a:rPr lang="ru-RU" sz="2400" b="1" i="1" dirty="0">
                <a:solidFill>
                  <a:schemeClr val="bg1"/>
                </a:solidFill>
              </a:rPr>
              <a:t>(в буквальном смысле</a:t>
            </a:r>
          </a:p>
          <a:p>
            <a:pPr indent="269875"/>
            <a:r>
              <a:rPr lang="ru-RU" sz="2400" b="1" i="1" dirty="0">
                <a:solidFill>
                  <a:schemeClr val="bg1"/>
                </a:solidFill>
              </a:rPr>
              <a:t> слова!)</a:t>
            </a:r>
          </a:p>
          <a:p>
            <a:pPr indent="269875"/>
            <a:r>
              <a:rPr lang="ru-RU" sz="2400" b="1" i="1" dirty="0">
                <a:solidFill>
                  <a:schemeClr val="bg1"/>
                </a:solidFill>
              </a:rPr>
              <a:t>И Родину,</a:t>
            </a:r>
          </a:p>
          <a:p>
            <a:pPr indent="269875"/>
            <a:r>
              <a:rPr lang="ru-RU" sz="2400" b="1" i="1" dirty="0">
                <a:solidFill>
                  <a:schemeClr val="bg1"/>
                </a:solidFill>
              </a:rPr>
              <a:t>И маму,</a:t>
            </a:r>
          </a:p>
          <a:p>
            <a:pPr indent="269875"/>
            <a:r>
              <a:rPr lang="ru-RU" sz="2400" b="1" i="1" dirty="0">
                <a:solidFill>
                  <a:schemeClr val="bg1"/>
                </a:solidFill>
              </a:rPr>
              <a:t>И Москву.</a:t>
            </a:r>
          </a:p>
          <a:p>
            <a:pPr indent="269875"/>
            <a:endParaRPr lang="ru-RU" sz="2400" b="1" i="1" dirty="0">
              <a:solidFill>
                <a:schemeClr val="bg1"/>
              </a:solidFill>
            </a:endParaRPr>
          </a:p>
          <a:p>
            <a:pPr indent="269875"/>
            <a:r>
              <a:rPr lang="ru-RU" sz="2400" b="1" i="1" dirty="0">
                <a:solidFill>
                  <a:schemeClr val="bg1"/>
                </a:solidFill>
              </a:rPr>
              <a:t>      </a:t>
            </a:r>
            <a:r>
              <a:rPr lang="ru-RU" sz="2400" b="1" i="1" dirty="0">
                <a:solidFill>
                  <a:schemeClr val="bg1"/>
                </a:solidFill>
                <a:hlinkClick r:id="rId2" action="ppaction://hlinksldjump"/>
              </a:rPr>
              <a:t>Р.Рождественский</a:t>
            </a:r>
            <a:endParaRPr lang="ru-RU" sz="2400" b="1" i="1" dirty="0">
              <a:solidFill>
                <a:schemeClr val="bg1"/>
              </a:solidFill>
            </a:endParaRPr>
          </a:p>
        </p:txBody>
      </p:sp>
      <p:pic>
        <p:nvPicPr>
          <p:cNvPr id="13315" name="Picture 10" descr="Картинка 16 из 255">
            <a:hlinkClick r:id="rId3"/>
          </p:cNvPr>
          <p:cNvPicPr>
            <a:picLocks noChangeAspect="1" noChangeArrowheads="1"/>
          </p:cNvPicPr>
          <p:nvPr/>
        </p:nvPicPr>
        <p:blipFill>
          <a:blip r:embed="rId4" cstate="email"/>
          <a:srcRect/>
          <a:stretch>
            <a:fillRect/>
          </a:stretch>
        </p:blipFill>
        <p:spPr bwMode="auto">
          <a:xfrm>
            <a:off x="457200" y="755650"/>
            <a:ext cx="4419600" cy="28829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8" name="Rectangle 8"/>
          <p:cNvSpPr>
            <a:spLocks noGrp="1" noChangeArrowheads="1"/>
          </p:cNvSpPr>
          <p:nvPr>
            <p:ph sz="half" idx="1"/>
          </p:nvPr>
        </p:nvSpPr>
        <p:spPr>
          <a:xfrm>
            <a:off x="2286000" y="381000"/>
            <a:ext cx="7924800" cy="5105400"/>
          </a:xfrm>
        </p:spPr>
        <p:txBody>
          <a:bodyPr>
            <a:normAutofit fontScale="40000" lnSpcReduction="20000"/>
          </a:bodyPr>
          <a:lstStyle/>
          <a:p>
            <a:pPr eaLnBrk="1" hangingPunct="1">
              <a:lnSpc>
                <a:spcPct val="80000"/>
              </a:lnSpc>
              <a:buFont typeface="Wingdings" pitchFamily="2" charset="2"/>
              <a:buNone/>
              <a:defRPr/>
            </a:pPr>
            <a:r>
              <a:rPr lang="ru-RU" sz="5000" b="1" dirty="0" smtClean="0">
                <a:solidFill>
                  <a:schemeClr val="bg1"/>
                </a:solidFill>
              </a:rPr>
              <a:t>Васильев Б. А зори здесь тихие.- Азбука</a:t>
            </a:r>
          </a:p>
          <a:p>
            <a:pPr eaLnBrk="1" hangingPunct="1">
              <a:lnSpc>
                <a:spcPct val="80000"/>
              </a:lnSpc>
              <a:buFont typeface="Wingdings" pitchFamily="2" charset="2"/>
              <a:buNone/>
              <a:defRPr/>
            </a:pPr>
            <a:r>
              <a:rPr lang="ru-RU" sz="5000" b="1" dirty="0" smtClean="0">
                <a:solidFill>
                  <a:schemeClr val="bg1"/>
                </a:solidFill>
              </a:rPr>
              <a:t>классика. СПб, 2004.    </a:t>
            </a:r>
            <a:r>
              <a:rPr lang="ru-RU" sz="5000" b="1" u="sng" dirty="0" smtClean="0">
                <a:solidFill>
                  <a:schemeClr val="bg1"/>
                </a:solidFill>
              </a:rPr>
              <a:t>Аннотация</a:t>
            </a:r>
          </a:p>
          <a:p>
            <a:pPr eaLnBrk="1" hangingPunct="1">
              <a:lnSpc>
                <a:spcPct val="80000"/>
              </a:lnSpc>
              <a:buFont typeface="Wingdings" pitchFamily="2" charset="2"/>
              <a:buNone/>
              <a:defRPr/>
            </a:pPr>
            <a:endParaRPr lang="ru-RU" sz="3600" b="1" u="sng" dirty="0" smtClean="0">
              <a:solidFill>
                <a:schemeClr val="bg1"/>
              </a:solidFill>
              <a:effectLst>
                <a:outerShdw blurRad="38100" dist="38100" dir="2700000" algn="tl">
                  <a:srgbClr val="000000">
                    <a:alpha val="43137"/>
                  </a:srgbClr>
                </a:outerShdw>
              </a:effectLst>
              <a:latin typeface="+mj-lt"/>
            </a:endParaRPr>
          </a:p>
          <a:p>
            <a:pPr eaLnBrk="1" hangingPunct="1">
              <a:lnSpc>
                <a:spcPct val="80000"/>
              </a:lnSpc>
              <a:buFont typeface="Wingdings" pitchFamily="2" charset="2"/>
              <a:buNone/>
              <a:defRPr/>
            </a:pPr>
            <a:r>
              <a:rPr lang="ru-RU" sz="3600" b="1" dirty="0" smtClean="0">
                <a:solidFill>
                  <a:schemeClr val="bg1"/>
                </a:solidFill>
                <a:effectLst>
                  <a:outerShdw blurRad="38100" dist="38100" dir="2700000" algn="tl">
                    <a:srgbClr val="000000">
                      <a:alpha val="43137"/>
                    </a:srgbClr>
                  </a:outerShdw>
                </a:effectLst>
                <a:latin typeface="+mj-lt"/>
              </a:rPr>
              <a:t>	</a:t>
            </a:r>
            <a:r>
              <a:rPr lang="ru-RU" sz="5000" b="1" dirty="0" smtClean="0">
                <a:solidFill>
                  <a:schemeClr val="bg1"/>
                </a:solidFill>
                <a:latin typeface="+mj-lt"/>
              </a:rPr>
              <a:t>Писательское имя Бориса Васильева не </a:t>
            </a:r>
          </a:p>
          <a:p>
            <a:pPr eaLnBrk="1" hangingPunct="1">
              <a:lnSpc>
                <a:spcPct val="80000"/>
              </a:lnSpc>
              <a:buFont typeface="Wingdings" pitchFamily="2" charset="2"/>
              <a:buNone/>
              <a:defRPr/>
            </a:pPr>
            <a:r>
              <a:rPr lang="ru-RU" sz="5000" b="1" dirty="0" smtClean="0">
                <a:solidFill>
                  <a:schemeClr val="bg1"/>
                </a:solidFill>
                <a:latin typeface="+mj-lt"/>
              </a:rPr>
              <a:t>нуждается в представлении – оно известно  </a:t>
            </a:r>
          </a:p>
          <a:p>
            <a:pPr eaLnBrk="1" hangingPunct="1">
              <a:lnSpc>
                <a:spcPct val="80000"/>
              </a:lnSpc>
              <a:buFont typeface="Wingdings" pitchFamily="2" charset="2"/>
              <a:buNone/>
              <a:defRPr/>
            </a:pPr>
            <a:r>
              <a:rPr lang="ru-RU" sz="5000" b="1" dirty="0" smtClean="0">
                <a:solidFill>
                  <a:schemeClr val="bg1"/>
                </a:solidFill>
                <a:latin typeface="+mj-lt"/>
              </a:rPr>
              <a:t>самому широкому кругу читателей. В книгу  вошли </a:t>
            </a:r>
          </a:p>
          <a:p>
            <a:pPr eaLnBrk="1" hangingPunct="1">
              <a:lnSpc>
                <a:spcPct val="80000"/>
              </a:lnSpc>
              <a:buFont typeface="Wingdings" pitchFamily="2" charset="2"/>
              <a:buNone/>
              <a:defRPr/>
            </a:pPr>
            <a:r>
              <a:rPr lang="ru-RU" sz="5000" b="1" dirty="0" smtClean="0">
                <a:solidFill>
                  <a:schemeClr val="bg1"/>
                </a:solidFill>
                <a:latin typeface="+mj-lt"/>
              </a:rPr>
              <a:t>хорошо  известные повести,  рассказывающие о </a:t>
            </a:r>
          </a:p>
          <a:p>
            <a:pPr eaLnBrk="1" hangingPunct="1">
              <a:lnSpc>
                <a:spcPct val="80000"/>
              </a:lnSpc>
              <a:buFont typeface="Wingdings" pitchFamily="2" charset="2"/>
              <a:buNone/>
              <a:defRPr/>
            </a:pPr>
            <a:r>
              <a:rPr lang="ru-RU" sz="5000" b="1" dirty="0" smtClean="0">
                <a:solidFill>
                  <a:schemeClr val="bg1"/>
                </a:solidFill>
                <a:latin typeface="+mj-lt"/>
              </a:rPr>
              <a:t>Великой  Отечественной  войне, участником и </a:t>
            </a:r>
          </a:p>
          <a:p>
            <a:pPr eaLnBrk="1" hangingPunct="1">
              <a:lnSpc>
                <a:spcPct val="80000"/>
              </a:lnSpc>
              <a:buFont typeface="Wingdings" pitchFamily="2" charset="2"/>
              <a:buNone/>
              <a:defRPr/>
            </a:pPr>
            <a:r>
              <a:rPr lang="ru-RU" sz="5000" b="1" dirty="0" smtClean="0">
                <a:solidFill>
                  <a:schemeClr val="bg1"/>
                </a:solidFill>
                <a:latin typeface="+mj-lt"/>
              </a:rPr>
              <a:t>свидетелем  которой был  автор. </a:t>
            </a:r>
          </a:p>
          <a:p>
            <a:pPr eaLnBrk="1" hangingPunct="1">
              <a:lnSpc>
                <a:spcPct val="80000"/>
              </a:lnSpc>
              <a:buFont typeface="Wingdings" pitchFamily="2" charset="2"/>
              <a:buNone/>
              <a:defRPr/>
            </a:pPr>
            <a:r>
              <a:rPr lang="ru-RU" sz="5000" b="1" dirty="0" smtClean="0">
                <a:solidFill>
                  <a:schemeClr val="bg1"/>
                </a:solidFill>
                <a:latin typeface="+mj-lt"/>
              </a:rPr>
              <a:t>	 Повесть  </a:t>
            </a:r>
            <a:r>
              <a:rPr lang="ru-RU" sz="5000" b="1" dirty="0" smtClean="0">
                <a:solidFill>
                  <a:srgbClr val="990099"/>
                </a:solidFill>
                <a:latin typeface="+mj-lt"/>
              </a:rPr>
              <a:t>«А  зори здесь тихие» </a:t>
            </a:r>
            <a:r>
              <a:rPr lang="ru-RU" sz="5000" b="1" dirty="0" smtClean="0">
                <a:solidFill>
                  <a:schemeClr val="bg1"/>
                </a:solidFill>
                <a:latin typeface="+mj-lt"/>
              </a:rPr>
              <a:t>- одно из самых </a:t>
            </a:r>
          </a:p>
          <a:p>
            <a:pPr eaLnBrk="1" hangingPunct="1">
              <a:lnSpc>
                <a:spcPct val="80000"/>
              </a:lnSpc>
              <a:buFont typeface="Wingdings" pitchFamily="2" charset="2"/>
              <a:buNone/>
              <a:defRPr/>
            </a:pPr>
            <a:r>
              <a:rPr lang="ru-RU" sz="5000" b="1" dirty="0" smtClean="0">
                <a:solidFill>
                  <a:schemeClr val="bg1"/>
                </a:solidFill>
                <a:latin typeface="+mj-lt"/>
              </a:rPr>
              <a:t>пронзительных по  своей  лиричности  и                           </a:t>
            </a:r>
          </a:p>
          <a:p>
            <a:pPr eaLnBrk="1" hangingPunct="1">
              <a:lnSpc>
                <a:spcPct val="80000"/>
              </a:lnSpc>
              <a:buFont typeface="Wingdings" pitchFamily="2" charset="2"/>
              <a:buNone/>
              <a:defRPr/>
            </a:pPr>
            <a:r>
              <a:rPr lang="ru-RU" sz="5000" b="1" dirty="0" smtClean="0">
                <a:solidFill>
                  <a:schemeClr val="bg1"/>
                </a:solidFill>
                <a:latin typeface="+mj-lt"/>
              </a:rPr>
              <a:t>трагедийности произведений  о войне. Пять </a:t>
            </a:r>
          </a:p>
          <a:p>
            <a:pPr eaLnBrk="1" hangingPunct="1">
              <a:lnSpc>
                <a:spcPct val="80000"/>
              </a:lnSpc>
              <a:buFont typeface="Wingdings" pitchFamily="2" charset="2"/>
              <a:buNone/>
              <a:defRPr/>
            </a:pPr>
            <a:r>
              <a:rPr lang="ru-RU" sz="5000" b="1" dirty="0" smtClean="0">
                <a:solidFill>
                  <a:schemeClr val="bg1"/>
                </a:solidFill>
                <a:latin typeface="+mj-lt"/>
              </a:rPr>
              <a:t>девушек- зенитчиц во главе со старшиной </a:t>
            </a:r>
          </a:p>
          <a:p>
            <a:pPr>
              <a:lnSpc>
                <a:spcPct val="80000"/>
              </a:lnSpc>
              <a:buNone/>
              <a:defRPr/>
            </a:pPr>
            <a:r>
              <a:rPr lang="ru-RU" sz="5000" b="1" dirty="0" smtClean="0">
                <a:solidFill>
                  <a:schemeClr val="bg1"/>
                </a:solidFill>
                <a:latin typeface="+mj-lt"/>
              </a:rPr>
              <a:t>Васковым в мае 1942 на далёком  разъезде </a:t>
            </a:r>
          </a:p>
          <a:p>
            <a:pPr>
              <a:lnSpc>
                <a:spcPct val="80000"/>
              </a:lnSpc>
              <a:buNone/>
              <a:defRPr/>
            </a:pPr>
            <a:r>
              <a:rPr lang="ru-RU" sz="5000" b="1" dirty="0" smtClean="0">
                <a:solidFill>
                  <a:schemeClr val="bg1"/>
                </a:solidFill>
                <a:latin typeface="+mj-lt"/>
              </a:rPr>
              <a:t>противостоят  отряду отборных немецких  </a:t>
            </a:r>
          </a:p>
          <a:p>
            <a:pPr>
              <a:lnSpc>
                <a:spcPct val="80000"/>
              </a:lnSpc>
              <a:defRPr/>
            </a:pPr>
            <a:endParaRPr lang="ru-RU" sz="5000" b="1" dirty="0" smtClean="0">
              <a:solidFill>
                <a:schemeClr val="bg1"/>
              </a:solidFill>
              <a:latin typeface="+mj-lt"/>
            </a:endParaRPr>
          </a:p>
          <a:p>
            <a:pPr>
              <a:lnSpc>
                <a:spcPct val="80000"/>
              </a:lnSpc>
              <a:buNone/>
              <a:defRPr/>
            </a:pPr>
            <a:endParaRPr lang="ru-RU" sz="4200" b="1" dirty="0" smtClean="0">
              <a:solidFill>
                <a:schemeClr val="bg1"/>
              </a:solidFill>
              <a:latin typeface="+mj-lt"/>
            </a:endParaRPr>
          </a:p>
          <a:p>
            <a:pPr eaLnBrk="1" hangingPunct="1">
              <a:lnSpc>
                <a:spcPct val="80000"/>
              </a:lnSpc>
              <a:buFont typeface="Wingdings" pitchFamily="2" charset="2"/>
              <a:buNone/>
              <a:defRPr/>
            </a:pPr>
            <a:endParaRPr lang="ru-RU" sz="3600" dirty="0" smtClean="0"/>
          </a:p>
          <a:p>
            <a:pPr eaLnBrk="1" hangingPunct="1">
              <a:lnSpc>
                <a:spcPct val="80000"/>
              </a:lnSpc>
              <a:buFont typeface="Wingdings" pitchFamily="2" charset="2"/>
              <a:buNone/>
              <a:defRPr/>
            </a:pPr>
            <a:r>
              <a:rPr lang="ru-RU" sz="3600" b="1" dirty="0" smtClean="0"/>
              <a:t/>
            </a:r>
            <a:br>
              <a:rPr lang="ru-RU" sz="3600" b="1" dirty="0" smtClean="0"/>
            </a:br>
            <a:endParaRPr lang="ru-RU" sz="3600" b="1" dirty="0" smtClean="0"/>
          </a:p>
        </p:txBody>
      </p:sp>
      <p:pic>
        <p:nvPicPr>
          <p:cNvPr id="14339" name="Picture 4" descr="Читать книгу А зори здесь тихие...">
            <a:hlinkClick r:id="rId2"/>
          </p:cNvPr>
          <p:cNvPicPr>
            <a:picLocks noChangeAspect="1" noChangeArrowheads="1"/>
          </p:cNvPicPr>
          <p:nvPr/>
        </p:nvPicPr>
        <p:blipFill>
          <a:blip r:embed="rId3" cstate="email"/>
          <a:srcRect/>
          <a:stretch>
            <a:fillRect/>
          </a:stretch>
        </p:blipFill>
        <p:spPr bwMode="auto">
          <a:xfrm>
            <a:off x="304800" y="838200"/>
            <a:ext cx="1996940" cy="3124200"/>
          </a:xfrm>
          <a:prstGeom prst="rect">
            <a:avLst/>
          </a:prstGeom>
          <a:noFill/>
          <a:ln w="9525">
            <a:noFill/>
            <a:miter lim="800000"/>
            <a:headEnd/>
            <a:tailEnd/>
          </a:ln>
        </p:spPr>
      </p:pic>
      <p:sp>
        <p:nvSpPr>
          <p:cNvPr id="5" name="Rectangle 8"/>
          <p:cNvSpPr txBox="1">
            <a:spLocks noChangeArrowheads="1"/>
          </p:cNvSpPr>
          <p:nvPr/>
        </p:nvSpPr>
        <p:spPr bwMode="auto">
          <a:xfrm>
            <a:off x="0" y="4572000"/>
            <a:ext cx="9144000" cy="1828800"/>
          </a:xfrm>
          <a:prstGeom prst="rect">
            <a:avLst/>
          </a:prstGeom>
          <a:noFill/>
          <a:ln w="9525">
            <a:noFill/>
            <a:miter lim="800000"/>
            <a:headEnd/>
            <a:tailEnd/>
          </a:ln>
          <a:effectLst/>
        </p:spPr>
        <p:txBody>
          <a:bodyPr/>
          <a:lstStyle/>
          <a:p>
            <a:pPr>
              <a:lnSpc>
                <a:spcPct val="80000"/>
              </a:lnSpc>
              <a:defRPr/>
            </a:pPr>
            <a:endParaRPr lang="ru-RU" sz="2000" dirty="0">
              <a:solidFill>
                <a:schemeClr val="bg1"/>
              </a:solidFill>
              <a:latin typeface="+mn-lt"/>
            </a:endParaRPr>
          </a:p>
          <a:p>
            <a:pPr>
              <a:lnSpc>
                <a:spcPct val="80000"/>
              </a:lnSpc>
              <a:defRPr/>
            </a:pPr>
            <a:r>
              <a:rPr lang="ru-RU" sz="2000" dirty="0">
                <a:solidFill>
                  <a:schemeClr val="bg1"/>
                </a:solidFill>
                <a:latin typeface="+mn-lt"/>
              </a:rPr>
              <a:t>	</a:t>
            </a:r>
            <a:r>
              <a:rPr lang="ru-RU" sz="1400" b="1" kern="0" dirty="0">
                <a:effectLst>
                  <a:outerShdw blurRad="38100" dist="38100" dir="2700000" algn="tl">
                    <a:srgbClr val="000000"/>
                  </a:outerShdw>
                </a:effectLst>
                <a:latin typeface="+mn-lt"/>
              </a:rPr>
              <a:t/>
            </a:r>
            <a:br>
              <a:rPr lang="ru-RU" sz="1400" b="1" kern="0" dirty="0">
                <a:effectLst>
                  <a:outerShdw blurRad="38100" dist="38100" dir="2700000" algn="tl">
                    <a:srgbClr val="000000"/>
                  </a:outerShdw>
                </a:effectLst>
                <a:latin typeface="+mn-lt"/>
              </a:rPr>
            </a:br>
            <a:r>
              <a:rPr lang="ru-RU" sz="1400" b="1" kern="0" dirty="0">
                <a:effectLst>
                  <a:outerShdw blurRad="38100" dist="38100" dir="2700000" algn="tl">
                    <a:srgbClr val="000000"/>
                  </a:outerShdw>
                </a:effectLst>
                <a:latin typeface="+mn-lt"/>
              </a:rPr>
              <a:t/>
            </a:r>
            <a:br>
              <a:rPr lang="ru-RU" sz="1400" b="1" kern="0" dirty="0">
                <a:effectLst>
                  <a:outerShdw blurRad="38100" dist="38100" dir="2700000" algn="tl">
                    <a:srgbClr val="000000"/>
                  </a:outerShdw>
                </a:effectLst>
                <a:latin typeface="+mn-lt"/>
              </a:rPr>
            </a:br>
            <a:endParaRPr lang="ru-RU" sz="1400" b="1" kern="0" dirty="0">
              <a:effectLst>
                <a:outerShdw blurRad="38100" dist="38100" dir="2700000" algn="tl">
                  <a:srgbClr val="000000"/>
                </a:outerShdw>
              </a:effectLst>
              <a:latin typeface="+mn-lt"/>
            </a:endParaRPr>
          </a:p>
        </p:txBody>
      </p:sp>
      <p:sp>
        <p:nvSpPr>
          <p:cNvPr id="6" name="Rectangle 8"/>
          <p:cNvSpPr>
            <a:spLocks noGrp="1" noChangeArrowheads="1"/>
          </p:cNvSpPr>
          <p:nvPr>
            <p:ph sz="half" idx="1"/>
          </p:nvPr>
        </p:nvSpPr>
        <p:spPr>
          <a:xfrm>
            <a:off x="0" y="3810000"/>
            <a:ext cx="9982200" cy="3048000"/>
          </a:xfrm>
        </p:spPr>
        <p:txBody>
          <a:bodyPr>
            <a:normAutofit fontScale="40000" lnSpcReduction="20000"/>
          </a:bodyPr>
          <a:lstStyle/>
          <a:p>
            <a:pPr eaLnBrk="1" hangingPunct="1">
              <a:lnSpc>
                <a:spcPct val="80000"/>
              </a:lnSpc>
              <a:buFont typeface="Wingdings" pitchFamily="2" charset="2"/>
              <a:buNone/>
              <a:defRPr/>
            </a:pPr>
            <a:endParaRPr lang="ru-RU" sz="5000" b="1" dirty="0" smtClean="0">
              <a:solidFill>
                <a:schemeClr val="bg1"/>
              </a:solidFill>
              <a:latin typeface="+mj-lt"/>
            </a:endParaRPr>
          </a:p>
          <a:p>
            <a:pPr>
              <a:lnSpc>
                <a:spcPct val="80000"/>
              </a:lnSpc>
              <a:buNone/>
              <a:defRPr/>
            </a:pPr>
            <a:endParaRPr lang="ru-RU" sz="5000" b="1" dirty="0" smtClean="0">
              <a:solidFill>
                <a:schemeClr val="bg1"/>
              </a:solidFill>
              <a:latin typeface="+mj-lt"/>
            </a:endParaRPr>
          </a:p>
          <a:p>
            <a:pPr>
              <a:lnSpc>
                <a:spcPct val="80000"/>
              </a:lnSpc>
              <a:buNone/>
              <a:defRPr/>
            </a:pPr>
            <a:r>
              <a:rPr lang="ru-RU" sz="5000" b="1" dirty="0" smtClean="0">
                <a:solidFill>
                  <a:schemeClr val="bg1"/>
                </a:solidFill>
                <a:latin typeface="+mj-lt"/>
              </a:rPr>
              <a:t>диверсантов- десантников. </a:t>
            </a:r>
            <a:r>
              <a:rPr lang="ru-RU" sz="5000" b="1" kern="0" dirty="0" smtClean="0">
                <a:solidFill>
                  <a:schemeClr val="bg1"/>
                </a:solidFill>
                <a:latin typeface="+mj-lt"/>
              </a:rPr>
              <a:t>Хрупкие девушки вступают в </a:t>
            </a:r>
            <a:r>
              <a:rPr lang="ru-RU" sz="5000" b="1" kern="0" dirty="0" err="1" smtClean="0">
                <a:solidFill>
                  <a:schemeClr val="bg1"/>
                </a:solidFill>
                <a:latin typeface="+mj-lt"/>
              </a:rPr>
              <a:t>смер</a:t>
            </a:r>
            <a:r>
              <a:rPr lang="ru-RU" sz="5000" b="1" kern="0" dirty="0" smtClean="0">
                <a:solidFill>
                  <a:schemeClr val="bg1"/>
                </a:solidFill>
                <a:latin typeface="+mj-lt"/>
              </a:rPr>
              <a:t>-</a:t>
            </a:r>
          </a:p>
          <a:p>
            <a:pPr>
              <a:lnSpc>
                <a:spcPct val="80000"/>
              </a:lnSpc>
              <a:buNone/>
              <a:defRPr/>
            </a:pPr>
            <a:r>
              <a:rPr lang="ru-RU" sz="5000" b="1" kern="0" dirty="0" smtClean="0">
                <a:solidFill>
                  <a:schemeClr val="bg1"/>
                </a:solidFill>
                <a:latin typeface="+mj-lt"/>
              </a:rPr>
              <a:t>тельную схватку с   крепкими, обученными убивать мужчинами. </a:t>
            </a:r>
          </a:p>
          <a:p>
            <a:pPr>
              <a:lnSpc>
                <a:spcPct val="80000"/>
              </a:lnSpc>
              <a:buNone/>
              <a:defRPr/>
            </a:pPr>
            <a:r>
              <a:rPr lang="ru-RU" sz="5000" b="1" kern="0" dirty="0" smtClean="0">
                <a:solidFill>
                  <a:schemeClr val="bg1"/>
                </a:solidFill>
                <a:latin typeface="+mj-lt"/>
              </a:rPr>
              <a:t>Светлые образы девушек, их  мечты и воспоминания о любимых </a:t>
            </a:r>
          </a:p>
          <a:p>
            <a:pPr>
              <a:lnSpc>
                <a:spcPct val="80000"/>
              </a:lnSpc>
              <a:buNone/>
              <a:defRPr/>
            </a:pPr>
            <a:r>
              <a:rPr lang="ru-RU" sz="5000" b="1" kern="0" dirty="0" smtClean="0">
                <a:solidFill>
                  <a:schemeClr val="bg1"/>
                </a:solidFill>
                <a:latin typeface="+mj-lt"/>
              </a:rPr>
              <a:t>создают разительный контраст с  нечеловеческим лицом войны,</a:t>
            </a:r>
          </a:p>
          <a:p>
            <a:pPr>
              <a:lnSpc>
                <a:spcPct val="80000"/>
              </a:lnSpc>
              <a:buNone/>
              <a:defRPr/>
            </a:pPr>
            <a:r>
              <a:rPr lang="ru-RU" sz="5000" b="1" kern="0" dirty="0" smtClean="0">
                <a:solidFill>
                  <a:schemeClr val="bg1"/>
                </a:solidFill>
                <a:latin typeface="+mj-lt"/>
              </a:rPr>
              <a:t>которая не пощадила их, юных, любящих, нежных, но и через </a:t>
            </a:r>
          </a:p>
          <a:p>
            <a:pPr>
              <a:lnSpc>
                <a:spcPct val="80000"/>
              </a:lnSpc>
              <a:buNone/>
              <a:defRPr/>
            </a:pPr>
            <a:r>
              <a:rPr lang="ru-RU" sz="5000" b="1" kern="0" dirty="0" smtClean="0">
                <a:solidFill>
                  <a:schemeClr val="bg1"/>
                </a:solidFill>
                <a:latin typeface="+mj-lt"/>
              </a:rPr>
              <a:t>смерть они продолжают утверждать жизнь.</a:t>
            </a:r>
          </a:p>
          <a:p>
            <a:pPr marL="342900" indent="-342900">
              <a:lnSpc>
                <a:spcPct val="80000"/>
              </a:lnSpc>
              <a:buClr>
                <a:schemeClr val="tx2"/>
              </a:buClr>
              <a:buSzPct val="115000"/>
              <a:buNone/>
              <a:defRPr/>
            </a:pPr>
            <a:r>
              <a:rPr lang="ru-RU" sz="4200" b="1" kern="0" dirty="0" smtClean="0">
                <a:latin typeface="+mj-lt"/>
              </a:rPr>
              <a:t>		</a:t>
            </a:r>
            <a:endParaRPr lang="ru-RU" sz="4200" b="1" dirty="0" smtClean="0">
              <a:solidFill>
                <a:schemeClr val="bg1"/>
              </a:solidFill>
              <a:latin typeface="+mj-lt"/>
            </a:endParaRPr>
          </a:p>
          <a:p>
            <a:pPr eaLnBrk="1" hangingPunct="1">
              <a:lnSpc>
                <a:spcPct val="80000"/>
              </a:lnSpc>
              <a:buFont typeface="Wingdings" pitchFamily="2" charset="2"/>
              <a:buNone/>
              <a:defRPr/>
            </a:pPr>
            <a:endParaRPr lang="ru-RU" sz="3600" dirty="0" smtClean="0"/>
          </a:p>
          <a:p>
            <a:pPr eaLnBrk="1" hangingPunct="1">
              <a:lnSpc>
                <a:spcPct val="80000"/>
              </a:lnSpc>
              <a:buFont typeface="Wingdings" pitchFamily="2" charset="2"/>
              <a:buNone/>
              <a:defRPr/>
            </a:pPr>
            <a:r>
              <a:rPr lang="ru-RU" sz="3600" b="1" dirty="0" smtClean="0"/>
              <a:t/>
            </a:r>
            <a:br>
              <a:rPr lang="ru-RU" sz="3600" b="1" dirty="0" smtClean="0"/>
            </a:br>
            <a:endParaRPr lang="ru-RU" sz="3600" b="1" dirty="0" smtClean="0"/>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Картинка 50 из 1122">
            <a:hlinkClick r:id="rId2"/>
          </p:cNvPr>
          <p:cNvPicPr>
            <a:picLocks noChangeAspect="1" noChangeArrowheads="1"/>
          </p:cNvPicPr>
          <p:nvPr/>
        </p:nvPicPr>
        <p:blipFill>
          <a:blip r:embed="rId3" cstate="email"/>
          <a:srcRect/>
          <a:stretch>
            <a:fillRect/>
          </a:stretch>
        </p:blipFill>
        <p:spPr bwMode="auto">
          <a:xfrm>
            <a:off x="-533400" y="-228600"/>
            <a:ext cx="10820400" cy="72072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Картинка 13 из 1122">
            <a:hlinkClick r:id="rId2"/>
          </p:cNvPr>
          <p:cNvPicPr>
            <a:picLocks noChangeAspect="1" noChangeArrowheads="1"/>
          </p:cNvPicPr>
          <p:nvPr/>
        </p:nvPicPr>
        <p:blipFill>
          <a:blip r:embed="rId3" cstate="email"/>
          <a:srcRect/>
          <a:stretch>
            <a:fillRect/>
          </a:stretch>
        </p:blipFill>
        <p:spPr bwMode="auto">
          <a:xfrm>
            <a:off x="228600" y="228600"/>
            <a:ext cx="3648075" cy="3046413"/>
          </a:xfrm>
          <a:prstGeom prst="rect">
            <a:avLst/>
          </a:prstGeom>
          <a:noFill/>
          <a:ln w="9525">
            <a:noFill/>
            <a:miter lim="800000"/>
            <a:headEnd/>
            <a:tailEnd/>
          </a:ln>
        </p:spPr>
      </p:pic>
      <p:pic>
        <p:nvPicPr>
          <p:cNvPr id="16387" name="Picture 7"/>
          <p:cNvPicPr>
            <a:picLocks noChangeAspect="1" noChangeArrowheads="1"/>
          </p:cNvPicPr>
          <p:nvPr/>
        </p:nvPicPr>
        <p:blipFill>
          <a:blip r:embed="rId4" cstate="email"/>
          <a:srcRect/>
          <a:stretch>
            <a:fillRect/>
          </a:stretch>
        </p:blipFill>
        <p:spPr bwMode="auto">
          <a:xfrm>
            <a:off x="6096000" y="304800"/>
            <a:ext cx="2727325" cy="2971800"/>
          </a:xfrm>
          <a:prstGeom prst="rect">
            <a:avLst/>
          </a:prstGeom>
          <a:noFill/>
          <a:ln w="9525">
            <a:noFill/>
            <a:miter lim="800000"/>
            <a:headEnd/>
            <a:tailEnd/>
          </a:ln>
        </p:spPr>
      </p:pic>
      <p:pic>
        <p:nvPicPr>
          <p:cNvPr id="16388" name="Picture 15" descr="Картинка 69 из 1122">
            <a:hlinkClick r:id="rId5"/>
          </p:cNvPr>
          <p:cNvPicPr>
            <a:picLocks noChangeAspect="1" noChangeArrowheads="1"/>
          </p:cNvPicPr>
          <p:nvPr/>
        </p:nvPicPr>
        <p:blipFill>
          <a:blip r:embed="rId6" cstate="email"/>
          <a:srcRect/>
          <a:stretch>
            <a:fillRect/>
          </a:stretch>
        </p:blipFill>
        <p:spPr bwMode="auto">
          <a:xfrm>
            <a:off x="304800" y="3657600"/>
            <a:ext cx="4229100" cy="2819400"/>
          </a:xfrm>
          <a:prstGeom prst="rect">
            <a:avLst/>
          </a:prstGeom>
          <a:noFill/>
          <a:ln w="9525">
            <a:noFill/>
            <a:miter lim="800000"/>
            <a:headEnd/>
            <a:tailEnd/>
          </a:ln>
        </p:spPr>
      </p:pic>
      <p:pic>
        <p:nvPicPr>
          <p:cNvPr id="16389" name="Picture 13" descr="Картинка 56 из 1122">
            <a:hlinkClick r:id="rId7"/>
          </p:cNvPr>
          <p:cNvPicPr>
            <a:picLocks noChangeAspect="1" noChangeArrowheads="1"/>
          </p:cNvPicPr>
          <p:nvPr/>
        </p:nvPicPr>
        <p:blipFill>
          <a:blip r:embed="rId8" cstate="email"/>
          <a:srcRect/>
          <a:stretch>
            <a:fillRect/>
          </a:stretch>
        </p:blipFill>
        <p:spPr bwMode="auto">
          <a:xfrm>
            <a:off x="4800600" y="3657600"/>
            <a:ext cx="3962400" cy="277336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sz="half" idx="1"/>
          </p:nvPr>
        </p:nvSpPr>
        <p:spPr>
          <a:xfrm>
            <a:off x="381000" y="4876800"/>
            <a:ext cx="4037013" cy="4497388"/>
          </a:xfrm>
        </p:spPr>
        <p:txBody>
          <a:bodyPr>
            <a:normAutofit/>
          </a:bodyPr>
          <a:lstStyle/>
          <a:p>
            <a:pPr eaLnBrk="1" hangingPunct="1">
              <a:buFont typeface="Wingdings" pitchFamily="2" charset="2"/>
              <a:buNone/>
            </a:pPr>
            <a:r>
              <a:rPr lang="ru-RU" dirty="0" smtClean="0">
                <a:effectLst/>
              </a:rPr>
              <a:t>    </a:t>
            </a:r>
            <a:r>
              <a:rPr lang="ru-RU" b="1" dirty="0" smtClean="0">
                <a:effectLst/>
              </a:rPr>
              <a:t>  </a:t>
            </a:r>
            <a:endParaRPr lang="en-US" sz="2400" dirty="0" smtClean="0">
              <a:effectLst/>
            </a:endParaRPr>
          </a:p>
        </p:txBody>
      </p:sp>
      <p:sp>
        <p:nvSpPr>
          <p:cNvPr id="17411" name="Rectangle 5"/>
          <p:cNvSpPr>
            <a:spLocks noGrp="1" noChangeArrowheads="1"/>
          </p:cNvSpPr>
          <p:nvPr>
            <p:ph sz="half" idx="2"/>
          </p:nvPr>
        </p:nvSpPr>
        <p:spPr>
          <a:xfrm>
            <a:off x="2133600" y="304800"/>
            <a:ext cx="7010400" cy="3581400"/>
          </a:xfrm>
          <a:noFill/>
        </p:spPr>
        <p:txBody>
          <a:bodyPr>
            <a:normAutofit/>
          </a:bodyPr>
          <a:lstStyle/>
          <a:p>
            <a:pPr eaLnBrk="1" hangingPunct="1">
              <a:lnSpc>
                <a:spcPct val="80000"/>
              </a:lnSpc>
            </a:pPr>
            <a:r>
              <a:rPr lang="ru-RU" sz="2000" b="1" dirty="0" smtClean="0">
                <a:solidFill>
                  <a:schemeClr val="bg1"/>
                </a:solidFill>
                <a:effectLst/>
              </a:rPr>
              <a:t>Васильев Борис Львович.                                                </a:t>
            </a:r>
            <a:br>
              <a:rPr lang="ru-RU" sz="2000" b="1" dirty="0" smtClean="0">
                <a:solidFill>
                  <a:schemeClr val="bg1"/>
                </a:solidFill>
                <a:effectLst/>
              </a:rPr>
            </a:br>
            <a:r>
              <a:rPr lang="ru-RU" sz="2000" b="1" dirty="0" smtClean="0">
                <a:solidFill>
                  <a:schemeClr val="bg1"/>
                </a:solidFill>
                <a:effectLst/>
              </a:rPr>
              <a:t>А зори здесь </a:t>
            </a:r>
            <a:r>
              <a:rPr lang="ru-RU" sz="2000" b="1" dirty="0" err="1" smtClean="0">
                <a:solidFill>
                  <a:schemeClr val="bg1"/>
                </a:solidFill>
                <a:effectLst/>
              </a:rPr>
              <a:t>тихие...;В</a:t>
            </a:r>
            <a:r>
              <a:rPr lang="ru-RU" sz="2000" b="1" dirty="0" smtClean="0">
                <a:solidFill>
                  <a:schemeClr val="bg1"/>
                </a:solidFill>
                <a:effectLst/>
              </a:rPr>
              <a:t> списках не значился : </a:t>
            </a:r>
            <a:r>
              <a:rPr lang="ru-RU" sz="2000" b="1" dirty="0" err="1" smtClean="0">
                <a:solidFill>
                  <a:schemeClr val="bg1"/>
                </a:solidFill>
                <a:effectLst/>
              </a:rPr>
              <a:t>Повесть.Роман</a:t>
            </a:r>
            <a:r>
              <a:rPr lang="ru-RU" sz="2000" b="1" dirty="0" smtClean="0">
                <a:solidFill>
                  <a:schemeClr val="bg1"/>
                </a:solidFill>
                <a:effectLst/>
              </a:rPr>
              <a:t> . - М. : Дет.лит., 2004. </a:t>
            </a:r>
          </a:p>
          <a:p>
            <a:pPr eaLnBrk="1" hangingPunct="1">
              <a:lnSpc>
                <a:spcPct val="80000"/>
              </a:lnSpc>
              <a:buFont typeface="Wingdings" pitchFamily="2" charset="2"/>
              <a:buNone/>
            </a:pPr>
            <a:endParaRPr lang="ru-RU" sz="1800" b="1" dirty="0" smtClean="0">
              <a:solidFill>
                <a:schemeClr val="bg1"/>
              </a:solidFill>
              <a:effectLst/>
            </a:endParaRPr>
          </a:p>
          <a:p>
            <a:pPr eaLnBrk="1" hangingPunct="1">
              <a:lnSpc>
                <a:spcPct val="80000"/>
              </a:lnSpc>
              <a:buFont typeface="Wingdings" pitchFamily="2" charset="2"/>
              <a:buNone/>
            </a:pPr>
            <a:r>
              <a:rPr lang="ru-RU" sz="2000" b="1" dirty="0" smtClean="0">
                <a:solidFill>
                  <a:schemeClr val="bg1"/>
                </a:solidFill>
                <a:effectLst/>
                <a:latin typeface="+mj-lt"/>
              </a:rPr>
              <a:t>Уже были созданы сотни книг о грандиозных </a:t>
            </a:r>
          </a:p>
          <a:p>
            <a:pPr eaLnBrk="1" hangingPunct="1">
              <a:lnSpc>
                <a:spcPct val="80000"/>
              </a:lnSpc>
              <a:buFont typeface="Wingdings" pitchFamily="2" charset="2"/>
              <a:buNone/>
            </a:pPr>
            <a:r>
              <a:rPr lang="ru-RU" sz="2000" b="1" dirty="0" smtClean="0">
                <a:solidFill>
                  <a:schemeClr val="bg1"/>
                </a:solidFill>
                <a:effectLst/>
                <a:latin typeface="+mj-lt"/>
              </a:rPr>
              <a:t>битвах - под Сталинградом, на Курской дуге, о </a:t>
            </a:r>
          </a:p>
          <a:p>
            <a:pPr eaLnBrk="1" hangingPunct="1">
              <a:lnSpc>
                <a:spcPct val="80000"/>
              </a:lnSpc>
              <a:buFont typeface="Wingdings" pitchFamily="2" charset="2"/>
              <a:buNone/>
            </a:pPr>
            <a:r>
              <a:rPr lang="ru-RU" sz="2000" b="1" dirty="0" smtClean="0">
                <a:solidFill>
                  <a:schemeClr val="bg1"/>
                </a:solidFill>
                <a:effectLst/>
                <a:latin typeface="+mj-lt"/>
              </a:rPr>
              <a:t>взятии Праги  и Берлина.  Заканчивалась первая </a:t>
            </a:r>
          </a:p>
          <a:p>
            <a:pPr eaLnBrk="1" hangingPunct="1">
              <a:lnSpc>
                <a:spcPct val="80000"/>
              </a:lnSpc>
              <a:buFont typeface="Wingdings" pitchFamily="2" charset="2"/>
              <a:buNone/>
            </a:pPr>
            <a:r>
              <a:rPr lang="ru-RU" sz="2000" b="1" dirty="0" smtClean="0">
                <a:solidFill>
                  <a:schemeClr val="bg1"/>
                </a:solidFill>
                <a:effectLst/>
                <a:latin typeface="+mj-lt"/>
              </a:rPr>
              <a:t>четверть века после войны. И тогда прозвучал </a:t>
            </a:r>
          </a:p>
          <a:p>
            <a:pPr eaLnBrk="1" hangingPunct="1">
              <a:lnSpc>
                <a:spcPct val="80000"/>
              </a:lnSpc>
              <a:buFont typeface="Wingdings" pitchFamily="2" charset="2"/>
              <a:buNone/>
            </a:pPr>
            <a:r>
              <a:rPr lang="ru-RU" sz="2000" b="1" dirty="0" smtClean="0">
                <a:solidFill>
                  <a:schemeClr val="bg1"/>
                </a:solidFill>
                <a:effectLst/>
                <a:latin typeface="+mj-lt"/>
              </a:rPr>
              <a:t>негромкий голос  Бориса Васильева о безвестных </a:t>
            </a:r>
          </a:p>
          <a:p>
            <a:pPr eaLnBrk="1" hangingPunct="1">
              <a:lnSpc>
                <a:spcPct val="80000"/>
              </a:lnSpc>
              <a:buFont typeface="Wingdings" pitchFamily="2" charset="2"/>
              <a:buNone/>
            </a:pPr>
            <a:r>
              <a:rPr lang="ru-RU" sz="2000" b="1" dirty="0" smtClean="0">
                <a:solidFill>
                  <a:schemeClr val="bg1"/>
                </a:solidFill>
                <a:effectLst/>
                <a:latin typeface="+mj-lt"/>
              </a:rPr>
              <a:t>девчонках, погибших в карельских болотах. </a:t>
            </a:r>
          </a:p>
        </p:txBody>
      </p:sp>
      <p:pic>
        <p:nvPicPr>
          <p:cNvPr id="17412" name="Picture 9" descr="Картинка 12 из 1093">
            <a:hlinkClick r:id="rId2"/>
          </p:cNvPr>
          <p:cNvPicPr>
            <a:picLocks noChangeAspect="1" noChangeArrowheads="1"/>
          </p:cNvPicPr>
          <p:nvPr/>
        </p:nvPicPr>
        <p:blipFill>
          <a:blip r:embed="rId3" cstate="email"/>
          <a:srcRect/>
          <a:stretch>
            <a:fillRect/>
          </a:stretch>
        </p:blipFill>
        <p:spPr bwMode="auto">
          <a:xfrm>
            <a:off x="228600" y="381000"/>
            <a:ext cx="1828800" cy="2860675"/>
          </a:xfrm>
          <a:prstGeom prst="rect">
            <a:avLst/>
          </a:prstGeom>
          <a:noFill/>
          <a:ln w="9525">
            <a:noFill/>
            <a:miter lim="800000"/>
            <a:headEnd/>
            <a:tailEnd/>
          </a:ln>
        </p:spPr>
      </p:pic>
      <p:sp>
        <p:nvSpPr>
          <p:cNvPr id="5" name="Rectangle 5"/>
          <p:cNvSpPr txBox="1">
            <a:spLocks noChangeArrowheads="1"/>
          </p:cNvSpPr>
          <p:nvPr/>
        </p:nvSpPr>
        <p:spPr bwMode="auto">
          <a:xfrm>
            <a:off x="533400" y="5562600"/>
            <a:ext cx="8305800" cy="1295400"/>
          </a:xfrm>
          <a:prstGeom prst="rect">
            <a:avLst/>
          </a:prstGeom>
          <a:noFill/>
          <a:ln w="9525">
            <a:noFill/>
            <a:miter lim="800000"/>
            <a:headEnd/>
            <a:tailEnd/>
          </a:ln>
          <a:effectLst/>
        </p:spPr>
        <p:txBody>
          <a:bodyPr/>
          <a:lstStyle/>
          <a:p>
            <a:pPr marL="342900" indent="-342900">
              <a:lnSpc>
                <a:spcPct val="80000"/>
              </a:lnSpc>
              <a:spcBef>
                <a:spcPct val="20000"/>
              </a:spcBef>
              <a:buClr>
                <a:schemeClr val="tx2"/>
              </a:buClr>
              <a:buSzPct val="115000"/>
              <a:buFont typeface="Wingdings" pitchFamily="2" charset="2"/>
              <a:buNone/>
              <a:defRPr/>
            </a:pPr>
            <a:endParaRPr lang="ru-RU" b="1" kern="0" dirty="0">
              <a:latin typeface="+mn-lt"/>
            </a:endParaRPr>
          </a:p>
          <a:p>
            <a:pPr marL="342900" indent="-342900">
              <a:lnSpc>
                <a:spcPct val="80000"/>
              </a:lnSpc>
              <a:spcBef>
                <a:spcPct val="20000"/>
              </a:spcBef>
              <a:buClr>
                <a:schemeClr val="tx2"/>
              </a:buClr>
              <a:buSzPct val="115000"/>
              <a:buFont typeface="Wingdings" pitchFamily="2" charset="2"/>
              <a:buNone/>
              <a:defRPr/>
            </a:pPr>
            <a:r>
              <a:rPr lang="ru-RU" b="1" kern="0" dirty="0">
                <a:latin typeface="+mn-lt"/>
              </a:rPr>
              <a:t>. </a:t>
            </a:r>
          </a:p>
        </p:txBody>
      </p:sp>
      <p:sp>
        <p:nvSpPr>
          <p:cNvPr id="6" name="Rectangle 5"/>
          <p:cNvSpPr txBox="1">
            <a:spLocks noChangeArrowheads="1"/>
          </p:cNvSpPr>
          <p:nvPr/>
        </p:nvSpPr>
        <p:spPr bwMode="auto">
          <a:xfrm>
            <a:off x="228600" y="3657600"/>
            <a:ext cx="8686800" cy="2895600"/>
          </a:xfrm>
          <a:prstGeom prst="rect">
            <a:avLst/>
          </a:prstGeom>
          <a:noFill/>
          <a:ln w="9525">
            <a:noFill/>
            <a:miter lim="800000"/>
            <a:headEnd/>
            <a:tailEnd/>
          </a:ln>
          <a:effectLst/>
        </p:spPr>
        <p:txBody>
          <a:bodyPr/>
          <a:lstStyle/>
          <a:p>
            <a:pPr marL="342900" indent="-342900">
              <a:lnSpc>
                <a:spcPct val="80000"/>
              </a:lnSpc>
              <a:spcBef>
                <a:spcPct val="20000"/>
              </a:spcBef>
              <a:buClr>
                <a:schemeClr val="tx2"/>
              </a:buClr>
              <a:buSzPct val="115000"/>
              <a:buFont typeface="Wingdings" pitchFamily="2" charset="2"/>
              <a:buNone/>
              <a:defRPr/>
            </a:pPr>
            <a:r>
              <a:rPr lang="ru-RU" sz="2000" b="1" kern="0" dirty="0">
                <a:solidFill>
                  <a:schemeClr val="bg1"/>
                </a:solidFill>
                <a:latin typeface="+mj-lt"/>
              </a:rPr>
              <a:t>Повесть  изумила своей пронзительной человеческой  правдой о </a:t>
            </a:r>
          </a:p>
          <a:p>
            <a:pPr marL="342900" indent="-342900">
              <a:lnSpc>
                <a:spcPct val="80000"/>
              </a:lnSpc>
              <a:spcBef>
                <a:spcPct val="20000"/>
              </a:spcBef>
              <a:buClr>
                <a:schemeClr val="tx2"/>
              </a:buClr>
              <a:buSzPct val="115000"/>
              <a:buFont typeface="Wingdings" pitchFamily="2" charset="2"/>
              <a:buNone/>
              <a:defRPr/>
            </a:pPr>
            <a:r>
              <a:rPr lang="ru-RU" sz="2000" b="1" kern="0" dirty="0">
                <a:solidFill>
                  <a:schemeClr val="bg1"/>
                </a:solidFill>
                <a:latin typeface="+mj-lt"/>
              </a:rPr>
              <a:t>войне, о юных девчонках, которые  погибли весной 1942-го,без </a:t>
            </a:r>
          </a:p>
          <a:p>
            <a:pPr marL="342900" indent="-342900">
              <a:lnSpc>
                <a:spcPct val="80000"/>
              </a:lnSpc>
              <a:spcBef>
                <a:spcPct val="20000"/>
              </a:spcBef>
              <a:buClr>
                <a:schemeClr val="tx2"/>
              </a:buClr>
              <a:buSzPct val="115000"/>
              <a:buFont typeface="Wingdings" pitchFamily="2" charset="2"/>
              <a:buNone/>
              <a:defRPr/>
            </a:pPr>
            <a:r>
              <a:rPr lang="ru-RU" sz="2000" b="1" kern="0" dirty="0">
                <a:solidFill>
                  <a:schemeClr val="bg1"/>
                </a:solidFill>
                <a:latin typeface="+mj-lt"/>
              </a:rPr>
              <a:t>высоких слов, даже  не поняв, что они приняли смерть </a:t>
            </a:r>
          </a:p>
          <a:p>
            <a:pPr marL="342900" indent="-342900">
              <a:lnSpc>
                <a:spcPct val="80000"/>
              </a:lnSpc>
              <a:spcBef>
                <a:spcPct val="20000"/>
              </a:spcBef>
              <a:buClr>
                <a:schemeClr val="tx2"/>
              </a:buClr>
              <a:buSzPct val="115000"/>
              <a:buFont typeface="Wingdings" pitchFamily="2" charset="2"/>
              <a:buNone/>
              <a:defRPr/>
            </a:pPr>
            <a:r>
              <a:rPr lang="ru-RU" sz="2000" b="1" kern="0" dirty="0">
                <a:solidFill>
                  <a:schemeClr val="bg1"/>
                </a:solidFill>
                <a:latin typeface="+mj-lt"/>
              </a:rPr>
              <a:t>героически. Васильев </a:t>
            </a:r>
            <a:r>
              <a:rPr lang="ru-RU" sz="2000" b="1" kern="0" dirty="0">
                <a:solidFill>
                  <a:schemeClr val="bg1"/>
                </a:solidFill>
              </a:rPr>
              <a:t>скуп на слова; в самые трагические </a:t>
            </a:r>
          </a:p>
          <a:p>
            <a:pPr marL="342900" indent="-342900">
              <a:lnSpc>
                <a:spcPct val="80000"/>
              </a:lnSpc>
              <a:spcBef>
                <a:spcPct val="20000"/>
              </a:spcBef>
              <a:buClr>
                <a:schemeClr val="tx2"/>
              </a:buClr>
              <a:buSzPct val="115000"/>
              <a:buFont typeface="Wingdings" pitchFamily="2" charset="2"/>
              <a:buNone/>
              <a:defRPr/>
            </a:pPr>
            <a:r>
              <a:rPr lang="ru-RU" sz="2000" b="1" kern="0" dirty="0">
                <a:solidFill>
                  <a:schemeClr val="bg1"/>
                </a:solidFill>
              </a:rPr>
              <a:t>последние минуты он пишет стиснув зубы, а мы читаем, чувствуя </a:t>
            </a:r>
          </a:p>
          <a:p>
            <a:pPr marL="342900" indent="-342900">
              <a:lnSpc>
                <a:spcPct val="80000"/>
              </a:lnSpc>
              <a:spcBef>
                <a:spcPct val="20000"/>
              </a:spcBef>
              <a:buClr>
                <a:schemeClr val="tx2"/>
              </a:buClr>
              <a:buSzPct val="115000"/>
              <a:buFont typeface="Wingdings" pitchFamily="2" charset="2"/>
              <a:buNone/>
              <a:defRPr/>
            </a:pPr>
            <a:r>
              <a:rPr lang="ru-RU" sz="2000" b="1" kern="0" dirty="0">
                <a:solidFill>
                  <a:schemeClr val="bg1"/>
                </a:solidFill>
              </a:rPr>
              <a:t>комок в горле... </a:t>
            </a:r>
            <a:r>
              <a:rPr lang="ru-RU" sz="2000" b="1" kern="0" dirty="0">
                <a:solidFill>
                  <a:srgbClr val="990099"/>
                </a:solidFill>
              </a:rPr>
              <a:t>"В списках не значился" </a:t>
            </a:r>
            <a:r>
              <a:rPr lang="ru-RU" sz="2000" b="1" kern="0" dirty="0">
                <a:solidFill>
                  <a:schemeClr val="bg1"/>
                </a:solidFill>
              </a:rPr>
              <a:t>писатель создает </a:t>
            </a:r>
          </a:p>
          <a:p>
            <a:pPr marL="342900" indent="-342900">
              <a:lnSpc>
                <a:spcPct val="80000"/>
              </a:lnSpc>
              <a:spcBef>
                <a:spcPct val="20000"/>
              </a:spcBef>
              <a:buClr>
                <a:schemeClr val="tx2"/>
              </a:buClr>
              <a:buSzPct val="115000"/>
              <a:buFont typeface="Wingdings" pitchFamily="2" charset="2"/>
              <a:buNone/>
              <a:defRPr/>
            </a:pPr>
            <a:r>
              <a:rPr lang="ru-RU" sz="2000" b="1" kern="0" dirty="0">
                <a:solidFill>
                  <a:schemeClr val="bg1"/>
                </a:solidFill>
              </a:rPr>
              <a:t>потрясающую сцену смерти юной девушки Мирры, испытавшей </a:t>
            </a:r>
          </a:p>
          <a:p>
            <a:pPr marL="342900" indent="-342900">
              <a:lnSpc>
                <a:spcPct val="80000"/>
              </a:lnSpc>
              <a:spcBef>
                <a:spcPct val="20000"/>
              </a:spcBef>
              <a:buClr>
                <a:schemeClr val="tx2"/>
              </a:buClr>
              <a:buSzPct val="115000"/>
              <a:buFont typeface="Wingdings" pitchFamily="2" charset="2"/>
              <a:buNone/>
              <a:defRPr/>
            </a:pPr>
            <a:r>
              <a:rPr lang="ru-RU" sz="2000" b="1" kern="0" dirty="0">
                <a:solidFill>
                  <a:schemeClr val="bg1"/>
                </a:solidFill>
              </a:rPr>
              <a:t>первую любовь с Николаем </a:t>
            </a:r>
            <a:r>
              <a:rPr lang="ru-RU" sz="2000" b="1" kern="0" dirty="0" err="1">
                <a:solidFill>
                  <a:schemeClr val="bg1"/>
                </a:solidFill>
              </a:rPr>
              <a:t>Плужниковым</a:t>
            </a:r>
            <a:r>
              <a:rPr lang="ru-RU" sz="2000" b="1" kern="0" dirty="0">
                <a:solidFill>
                  <a:schemeClr val="bg1"/>
                </a:solidFill>
              </a:rPr>
              <a:t>  в смрадных казематах </a:t>
            </a:r>
          </a:p>
          <a:p>
            <a:pPr marL="342900" indent="-342900">
              <a:lnSpc>
                <a:spcPct val="80000"/>
              </a:lnSpc>
              <a:spcBef>
                <a:spcPct val="20000"/>
              </a:spcBef>
              <a:buClr>
                <a:schemeClr val="tx2"/>
              </a:buClr>
              <a:buSzPct val="115000"/>
              <a:buFont typeface="Wingdings" pitchFamily="2" charset="2"/>
              <a:buNone/>
              <a:defRPr/>
            </a:pPr>
            <a:r>
              <a:rPr lang="ru-RU" sz="2000" b="1" kern="0" dirty="0">
                <a:solidFill>
                  <a:schemeClr val="bg1"/>
                </a:solidFill>
              </a:rPr>
              <a:t>Брестской </a:t>
            </a:r>
            <a:r>
              <a:rPr lang="ru-RU" sz="2000" b="1" kern="0" dirty="0" smtClean="0">
                <a:solidFill>
                  <a:schemeClr val="bg1"/>
                </a:solidFill>
              </a:rPr>
              <a:t>крепости.</a:t>
            </a:r>
            <a:endParaRPr lang="ru-RU" sz="2000" b="1" kern="0" dirty="0">
              <a:solidFill>
                <a:schemeClr val="bg1"/>
              </a:solidFill>
            </a:endParaRPr>
          </a:p>
          <a:p>
            <a:pPr marL="342900" indent="-342900">
              <a:lnSpc>
                <a:spcPct val="80000"/>
              </a:lnSpc>
              <a:spcBef>
                <a:spcPct val="20000"/>
              </a:spcBef>
              <a:buClr>
                <a:schemeClr val="tx2"/>
              </a:buClr>
              <a:buSzPct val="115000"/>
              <a:buFont typeface="Wingdings" pitchFamily="2" charset="2"/>
              <a:buNone/>
              <a:defRPr/>
            </a:pPr>
            <a:endParaRPr lang="ru-RU" b="1" kern="0" dirty="0">
              <a:latin typeface="+mn-l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idx="1"/>
          </p:nvPr>
        </p:nvSpPr>
        <p:spPr>
          <a:xfrm>
            <a:off x="304800" y="2360613"/>
            <a:ext cx="8229600" cy="4268787"/>
          </a:xfrm>
        </p:spPr>
        <p:txBody>
          <a:bodyPr/>
          <a:lstStyle/>
          <a:p>
            <a:pPr eaLnBrk="1" hangingPunct="1">
              <a:lnSpc>
                <a:spcPct val="80000"/>
              </a:lnSpc>
              <a:buFont typeface="Wingdings" pitchFamily="2" charset="2"/>
              <a:buNone/>
              <a:defRPr/>
            </a:pPr>
            <a:r>
              <a:rPr lang="ru-RU" sz="2800" b="1" u="sng" dirty="0" smtClean="0">
                <a:solidFill>
                  <a:srgbClr val="FF0000"/>
                </a:solidFill>
                <a:hlinkClick r:id="rId2" action="ppaction://hlinksldjump"/>
              </a:rPr>
              <a:t>Богомолов Владимир Осипович</a:t>
            </a:r>
            <a:r>
              <a:rPr lang="ru-RU" sz="2800" b="1" dirty="0" smtClean="0">
                <a:solidFill>
                  <a:schemeClr val="bg1"/>
                </a:solidFill>
              </a:rPr>
              <a:t>.</a:t>
            </a:r>
          </a:p>
          <a:p>
            <a:pPr eaLnBrk="1" hangingPunct="1">
              <a:lnSpc>
                <a:spcPct val="80000"/>
              </a:lnSpc>
              <a:buFont typeface="Wingdings" pitchFamily="2" charset="2"/>
              <a:buNone/>
              <a:defRPr/>
            </a:pPr>
            <a:r>
              <a:rPr lang="ru-RU" sz="2800" b="1" dirty="0" smtClean="0">
                <a:solidFill>
                  <a:schemeClr val="bg1"/>
                </a:solidFill>
              </a:rPr>
              <a:t>Иван. Зося : Повести. - М. : Дет.лит., 2004. </a:t>
            </a:r>
          </a:p>
          <a:p>
            <a:pPr eaLnBrk="1" hangingPunct="1">
              <a:lnSpc>
                <a:spcPct val="80000"/>
              </a:lnSpc>
              <a:buFont typeface="Wingdings" pitchFamily="2" charset="2"/>
              <a:buNone/>
              <a:defRPr/>
            </a:pPr>
            <a:endParaRPr lang="ru-RU" sz="2800" b="1" dirty="0" smtClean="0">
              <a:solidFill>
                <a:schemeClr val="bg1"/>
              </a:solidFill>
            </a:endParaRPr>
          </a:p>
          <a:p>
            <a:pPr eaLnBrk="1" hangingPunct="1">
              <a:lnSpc>
                <a:spcPct val="80000"/>
              </a:lnSpc>
              <a:buFont typeface="Wingdings" pitchFamily="2" charset="2"/>
              <a:buNone/>
              <a:defRPr/>
            </a:pPr>
            <a:r>
              <a:rPr lang="ru-RU" sz="2800" b="1" u="sng" dirty="0" smtClean="0">
                <a:solidFill>
                  <a:schemeClr val="bg1"/>
                </a:solidFill>
              </a:rPr>
              <a:t>Аннотация</a:t>
            </a:r>
          </a:p>
          <a:p>
            <a:pPr eaLnBrk="1" hangingPunct="1">
              <a:lnSpc>
                <a:spcPct val="80000"/>
              </a:lnSpc>
              <a:buFont typeface="Wingdings" pitchFamily="2" charset="2"/>
              <a:buNone/>
              <a:defRPr/>
            </a:pPr>
            <a:r>
              <a:rPr lang="ru-RU" sz="2800" b="1" dirty="0" smtClean="0">
                <a:solidFill>
                  <a:schemeClr val="bg1"/>
                </a:solidFill>
              </a:rPr>
              <a:t>   В книгу вошли широко известные повести В.Богомолова о Великой Отечественной войне </a:t>
            </a:r>
            <a:r>
              <a:rPr lang="ru-RU" sz="2800" b="1" dirty="0" smtClean="0">
                <a:solidFill>
                  <a:srgbClr val="990099"/>
                </a:solidFill>
              </a:rPr>
              <a:t>«Иван» </a:t>
            </a:r>
            <a:r>
              <a:rPr lang="ru-RU" sz="2800" b="1" dirty="0" smtClean="0">
                <a:solidFill>
                  <a:schemeClr val="bg1"/>
                </a:solidFill>
              </a:rPr>
              <a:t>и «Зося». Автор говорит о войне с чувством ответственности и боли:  "Я вижу мысленно свою Россию, где в каждой второй или третьей семье кто-нибудь не вернулся..."</a:t>
            </a:r>
          </a:p>
        </p:txBody>
      </p:sp>
      <p:pic>
        <p:nvPicPr>
          <p:cNvPr id="18435" name="Picture 4" descr="Файл:Иваново детство (кадр из фильма).jpg">
            <a:hlinkClick r:id="rId3"/>
          </p:cNvPr>
          <p:cNvPicPr>
            <a:picLocks noChangeAspect="1" noChangeArrowheads="1"/>
          </p:cNvPicPr>
          <p:nvPr/>
        </p:nvPicPr>
        <p:blipFill>
          <a:blip r:embed="rId4" cstate="email"/>
          <a:srcRect/>
          <a:stretch>
            <a:fillRect/>
          </a:stretch>
        </p:blipFill>
        <p:spPr bwMode="auto">
          <a:xfrm>
            <a:off x="5791200" y="381000"/>
            <a:ext cx="3048000" cy="2011363"/>
          </a:xfrm>
          <a:prstGeom prst="rect">
            <a:avLst/>
          </a:prstGeom>
          <a:noFill/>
          <a:ln w="9525">
            <a:noFill/>
            <a:miter lim="800000"/>
            <a:headEnd/>
            <a:tailEnd/>
          </a:ln>
        </p:spPr>
      </p:pic>
      <p:sp>
        <p:nvSpPr>
          <p:cNvPr id="18436" name="Прямоугольник 5"/>
          <p:cNvSpPr>
            <a:spLocks noChangeArrowheads="1"/>
          </p:cNvSpPr>
          <p:nvPr/>
        </p:nvSpPr>
        <p:spPr bwMode="auto">
          <a:xfrm>
            <a:off x="685800" y="457200"/>
            <a:ext cx="4648200" cy="830997"/>
          </a:xfrm>
          <a:prstGeom prst="rect">
            <a:avLst/>
          </a:prstGeom>
          <a:noFill/>
          <a:ln w="9525">
            <a:noFill/>
            <a:miter lim="800000"/>
            <a:headEnd/>
            <a:tailEnd/>
          </a:ln>
        </p:spPr>
        <p:txBody>
          <a:bodyPr wrap="square">
            <a:spAutoFit/>
          </a:bodyPr>
          <a:lstStyle/>
          <a:p>
            <a:r>
              <a:rPr lang="ru-RU" sz="4800" b="1" dirty="0">
                <a:solidFill>
                  <a:schemeClr val="accent1">
                    <a:lumMod val="60000"/>
                    <a:lumOff val="40000"/>
                  </a:schemeClr>
                </a:solidFill>
                <a:latin typeface="+mj-lt"/>
              </a:rPr>
              <a:t>Дети и война</a:t>
            </a:r>
            <a:endParaRPr lang="ru-RU" sz="4800" dirty="0">
              <a:solidFill>
                <a:schemeClr val="accent1">
                  <a:lumMod val="60000"/>
                  <a:lumOff val="40000"/>
                </a:schemeClr>
              </a:solidFill>
              <a:latin typeface="+mj-lt"/>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idx="1"/>
          </p:nvPr>
        </p:nvSpPr>
        <p:spPr>
          <a:xfrm>
            <a:off x="1981200" y="228600"/>
            <a:ext cx="7162800" cy="3352800"/>
          </a:xfrm>
        </p:spPr>
        <p:txBody>
          <a:bodyPr/>
          <a:lstStyle/>
          <a:p>
            <a:pPr eaLnBrk="1" hangingPunct="1">
              <a:buFont typeface="Wingdings" pitchFamily="2" charset="2"/>
              <a:buNone/>
              <a:defRPr/>
            </a:pPr>
            <a:r>
              <a:rPr lang="ru-RU" sz="2400" b="1" dirty="0" smtClean="0">
                <a:solidFill>
                  <a:schemeClr val="bg1"/>
                </a:solidFill>
              </a:rPr>
              <a:t>«</a:t>
            </a:r>
            <a:r>
              <a:rPr lang="ru-RU" sz="2400" b="1" dirty="0" err="1" smtClean="0">
                <a:solidFill>
                  <a:schemeClr val="bg1"/>
                </a:solidFill>
              </a:rPr>
              <a:t>Ива́ново</a:t>
            </a:r>
            <a:r>
              <a:rPr lang="ru-RU" sz="2400" b="1" dirty="0" smtClean="0">
                <a:solidFill>
                  <a:schemeClr val="bg1"/>
                </a:solidFill>
              </a:rPr>
              <a:t> </a:t>
            </a:r>
            <a:r>
              <a:rPr lang="ru-RU" sz="2400" b="1" dirty="0" err="1" smtClean="0">
                <a:solidFill>
                  <a:schemeClr val="bg1"/>
                </a:solidFill>
              </a:rPr>
              <a:t>де́тство</a:t>
            </a:r>
            <a:r>
              <a:rPr lang="ru-RU" sz="2400" b="1" dirty="0" smtClean="0">
                <a:solidFill>
                  <a:schemeClr val="bg1"/>
                </a:solidFill>
              </a:rPr>
              <a:t>» (1962) — фильм </a:t>
            </a:r>
          </a:p>
          <a:p>
            <a:pPr eaLnBrk="1" hangingPunct="1">
              <a:buFont typeface="Wingdings" pitchFamily="2" charset="2"/>
              <a:buNone/>
              <a:defRPr/>
            </a:pPr>
            <a:r>
              <a:rPr lang="ru-RU" sz="2400" b="1" u="sng" dirty="0" smtClean="0">
                <a:solidFill>
                  <a:srgbClr val="FF0000"/>
                </a:solidFill>
                <a:hlinkClick r:id="rId2" action="ppaction://hlinksldjump"/>
              </a:rPr>
              <a:t>Андрея Тарковского</a:t>
            </a:r>
            <a:r>
              <a:rPr lang="ru-RU" sz="2400" b="1" dirty="0" smtClean="0">
                <a:solidFill>
                  <a:srgbClr val="FF0000"/>
                </a:solidFill>
              </a:rPr>
              <a:t> </a:t>
            </a:r>
            <a:r>
              <a:rPr lang="ru-RU" sz="2400" b="1" dirty="0" smtClean="0">
                <a:solidFill>
                  <a:schemeClr val="bg1"/>
                </a:solidFill>
              </a:rPr>
              <a:t>по  мотивам повести </a:t>
            </a:r>
          </a:p>
          <a:p>
            <a:pPr eaLnBrk="1" hangingPunct="1">
              <a:buFont typeface="Wingdings" pitchFamily="2" charset="2"/>
              <a:buNone/>
              <a:defRPr/>
            </a:pPr>
            <a:r>
              <a:rPr lang="ru-RU" sz="2400" b="1" dirty="0" smtClean="0">
                <a:solidFill>
                  <a:schemeClr val="bg1"/>
                </a:solidFill>
              </a:rPr>
              <a:t>Владимира Богомолова «Иван». Это </a:t>
            </a:r>
          </a:p>
          <a:p>
            <a:pPr eaLnBrk="1" hangingPunct="1">
              <a:buFont typeface="Wingdings" pitchFamily="2" charset="2"/>
              <a:buNone/>
              <a:defRPr/>
            </a:pPr>
            <a:r>
              <a:rPr lang="ru-RU" sz="2400" b="1" dirty="0" smtClean="0">
                <a:solidFill>
                  <a:schemeClr val="bg1"/>
                </a:solidFill>
              </a:rPr>
              <a:t>первый  полнометражный фильм режиссёра, </a:t>
            </a:r>
          </a:p>
          <a:p>
            <a:pPr eaLnBrk="1" hangingPunct="1">
              <a:buFont typeface="Wingdings" pitchFamily="2" charset="2"/>
              <a:buNone/>
              <a:defRPr/>
            </a:pPr>
            <a:r>
              <a:rPr lang="ru-RU" sz="2400" b="1" dirty="0" smtClean="0">
                <a:solidFill>
                  <a:schemeClr val="bg1"/>
                </a:solidFill>
              </a:rPr>
              <a:t>который принёс ему всемирную известность </a:t>
            </a:r>
          </a:p>
          <a:p>
            <a:pPr eaLnBrk="1" hangingPunct="1">
              <a:buFont typeface="Wingdings" pitchFamily="2" charset="2"/>
              <a:buNone/>
              <a:defRPr/>
            </a:pPr>
            <a:r>
              <a:rPr lang="ru-RU" sz="2400" b="1" dirty="0" smtClean="0">
                <a:solidFill>
                  <a:schemeClr val="bg1"/>
                </a:solidFill>
              </a:rPr>
              <a:t>и  завоевал высокие призы на международных </a:t>
            </a:r>
          </a:p>
          <a:p>
            <a:pPr eaLnBrk="1" hangingPunct="1">
              <a:buFont typeface="Wingdings" pitchFamily="2" charset="2"/>
              <a:buNone/>
              <a:defRPr/>
            </a:pPr>
            <a:r>
              <a:rPr lang="ru-RU" sz="2400" b="1" dirty="0" smtClean="0">
                <a:solidFill>
                  <a:schemeClr val="bg1"/>
                </a:solidFill>
              </a:rPr>
              <a:t>кинофестивалях.</a:t>
            </a:r>
          </a:p>
        </p:txBody>
      </p:sp>
      <p:pic>
        <p:nvPicPr>
          <p:cNvPr id="19459" name="Picture 5" descr="Картинка 5 из 197">
            <a:hlinkClick r:id="rId3"/>
          </p:cNvPr>
          <p:cNvPicPr>
            <a:picLocks noChangeAspect="1" noChangeArrowheads="1"/>
          </p:cNvPicPr>
          <p:nvPr/>
        </p:nvPicPr>
        <p:blipFill>
          <a:blip r:embed="rId4" cstate="email"/>
          <a:srcRect/>
          <a:stretch>
            <a:fillRect/>
          </a:stretch>
        </p:blipFill>
        <p:spPr bwMode="auto">
          <a:xfrm>
            <a:off x="228600" y="3657600"/>
            <a:ext cx="3609975" cy="2836863"/>
          </a:xfrm>
          <a:prstGeom prst="rect">
            <a:avLst/>
          </a:prstGeom>
          <a:noFill/>
          <a:ln w="9525">
            <a:noFill/>
            <a:miter lim="800000"/>
            <a:headEnd/>
            <a:tailEnd/>
          </a:ln>
        </p:spPr>
      </p:pic>
      <p:pic>
        <p:nvPicPr>
          <p:cNvPr id="19460" name="Picture 6" descr="Картинка 12 из 197">
            <a:hlinkClick r:id="rId5"/>
          </p:cNvPr>
          <p:cNvPicPr>
            <a:picLocks noChangeAspect="1" noChangeArrowheads="1"/>
          </p:cNvPicPr>
          <p:nvPr/>
        </p:nvPicPr>
        <p:blipFill>
          <a:blip r:embed="rId6" cstate="email"/>
          <a:srcRect/>
          <a:stretch>
            <a:fillRect/>
          </a:stretch>
        </p:blipFill>
        <p:spPr bwMode="auto">
          <a:xfrm>
            <a:off x="152400" y="228600"/>
            <a:ext cx="1787525" cy="2590800"/>
          </a:xfrm>
          <a:prstGeom prst="rect">
            <a:avLst/>
          </a:prstGeom>
          <a:noFill/>
          <a:ln w="9525">
            <a:noFill/>
            <a:miter lim="800000"/>
            <a:headEnd/>
            <a:tailEnd/>
          </a:ln>
        </p:spPr>
      </p:pic>
      <p:pic>
        <p:nvPicPr>
          <p:cNvPr id="19461" name="Picture 8" descr="Картинка 46 из 197">
            <a:hlinkClick r:id="rId7"/>
          </p:cNvPr>
          <p:cNvPicPr>
            <a:picLocks noChangeAspect="1" noChangeArrowheads="1"/>
          </p:cNvPicPr>
          <p:nvPr/>
        </p:nvPicPr>
        <p:blipFill>
          <a:blip r:embed="rId8" cstate="email"/>
          <a:srcRect/>
          <a:stretch>
            <a:fillRect/>
          </a:stretch>
        </p:blipFill>
        <p:spPr bwMode="auto">
          <a:xfrm>
            <a:off x="5105400" y="3657600"/>
            <a:ext cx="3825875" cy="27432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7"/>
          <p:cNvSpPr>
            <a:spLocks noGrp="1" noChangeArrowheads="1"/>
          </p:cNvSpPr>
          <p:nvPr>
            <p:ph idx="1"/>
          </p:nvPr>
        </p:nvSpPr>
        <p:spPr>
          <a:xfrm>
            <a:off x="3429000" y="2438400"/>
            <a:ext cx="5486400" cy="2819400"/>
          </a:xfrm>
        </p:spPr>
        <p:txBody>
          <a:bodyPr/>
          <a:lstStyle/>
          <a:p>
            <a:pPr eaLnBrk="1" hangingPunct="1">
              <a:lnSpc>
                <a:spcPct val="80000"/>
              </a:lnSpc>
              <a:buFont typeface="Wingdings" pitchFamily="2" charset="2"/>
              <a:buNone/>
              <a:defRPr/>
            </a:pPr>
            <a:r>
              <a:rPr lang="ru-RU" sz="2000" b="1" dirty="0" smtClean="0">
                <a:solidFill>
                  <a:schemeClr val="bg1"/>
                </a:solidFill>
              </a:rPr>
              <a:t>Режиссёр Андрей Тарковский </a:t>
            </a:r>
          </a:p>
          <a:p>
            <a:pPr eaLnBrk="1" hangingPunct="1">
              <a:lnSpc>
                <a:spcPct val="80000"/>
              </a:lnSpc>
              <a:buFont typeface="Wingdings" pitchFamily="2" charset="2"/>
              <a:buNone/>
              <a:defRPr/>
            </a:pPr>
            <a:r>
              <a:rPr lang="ru-RU" sz="2000" b="1" dirty="0" smtClean="0">
                <a:solidFill>
                  <a:schemeClr val="bg1"/>
                </a:solidFill>
              </a:rPr>
              <a:t>«Иваново детство» </a:t>
            </a:r>
          </a:p>
          <a:p>
            <a:pPr eaLnBrk="1" hangingPunct="1">
              <a:lnSpc>
                <a:spcPct val="80000"/>
              </a:lnSpc>
              <a:defRPr/>
            </a:pPr>
            <a:r>
              <a:rPr lang="ru-RU" sz="2000" b="1" dirty="0" smtClean="0">
                <a:solidFill>
                  <a:schemeClr val="bg1"/>
                </a:solidFill>
              </a:rPr>
              <a:t>Николай </a:t>
            </a:r>
            <a:r>
              <a:rPr lang="ru-RU" sz="2000" b="1" dirty="0" err="1" smtClean="0">
                <a:solidFill>
                  <a:schemeClr val="bg1"/>
                </a:solidFill>
              </a:rPr>
              <a:t>Бурляев</a:t>
            </a:r>
            <a:r>
              <a:rPr lang="ru-RU" sz="2000" b="1" dirty="0" smtClean="0">
                <a:solidFill>
                  <a:schemeClr val="bg1"/>
                </a:solidFill>
              </a:rPr>
              <a:t> — </a:t>
            </a:r>
            <a:r>
              <a:rPr lang="ru-RU" sz="2000" b="1" i="1" dirty="0" smtClean="0">
                <a:solidFill>
                  <a:schemeClr val="bg1"/>
                </a:solidFill>
              </a:rPr>
              <a:t>Иван</a:t>
            </a:r>
            <a:r>
              <a:rPr lang="ru-RU" sz="2000" b="1" dirty="0" smtClean="0">
                <a:solidFill>
                  <a:schemeClr val="bg1"/>
                </a:solidFill>
              </a:rPr>
              <a:t> </a:t>
            </a:r>
          </a:p>
          <a:p>
            <a:pPr eaLnBrk="1" hangingPunct="1">
              <a:lnSpc>
                <a:spcPct val="80000"/>
              </a:lnSpc>
              <a:defRPr/>
            </a:pPr>
            <a:r>
              <a:rPr lang="ru-RU" sz="2000" b="1" dirty="0" smtClean="0">
                <a:solidFill>
                  <a:schemeClr val="bg1"/>
                </a:solidFill>
              </a:rPr>
              <a:t>Николай </a:t>
            </a:r>
            <a:r>
              <a:rPr lang="ru-RU" sz="2000" b="1" dirty="0" err="1" smtClean="0">
                <a:solidFill>
                  <a:schemeClr val="bg1"/>
                </a:solidFill>
              </a:rPr>
              <a:t>Гринько</a:t>
            </a:r>
            <a:r>
              <a:rPr lang="ru-RU" sz="2000" b="1" dirty="0" smtClean="0">
                <a:solidFill>
                  <a:schemeClr val="bg1"/>
                </a:solidFill>
              </a:rPr>
              <a:t> — </a:t>
            </a:r>
            <a:r>
              <a:rPr lang="ru-RU" sz="2000" b="1" i="1" dirty="0" smtClean="0">
                <a:solidFill>
                  <a:schemeClr val="bg1"/>
                </a:solidFill>
              </a:rPr>
              <a:t>Грязнов</a:t>
            </a:r>
            <a:r>
              <a:rPr lang="ru-RU" sz="2000" b="1" dirty="0" smtClean="0">
                <a:solidFill>
                  <a:schemeClr val="bg1"/>
                </a:solidFill>
              </a:rPr>
              <a:t> </a:t>
            </a:r>
          </a:p>
          <a:p>
            <a:pPr eaLnBrk="1" hangingPunct="1">
              <a:lnSpc>
                <a:spcPct val="80000"/>
              </a:lnSpc>
              <a:defRPr/>
            </a:pPr>
            <a:r>
              <a:rPr lang="ru-RU" sz="2000" b="1" dirty="0" smtClean="0">
                <a:solidFill>
                  <a:schemeClr val="bg1"/>
                </a:solidFill>
              </a:rPr>
              <a:t>Валентин Зубков — </a:t>
            </a:r>
            <a:r>
              <a:rPr lang="ru-RU" sz="2000" b="1" i="1" dirty="0" smtClean="0">
                <a:solidFill>
                  <a:schemeClr val="bg1"/>
                </a:solidFill>
              </a:rPr>
              <a:t>Холин</a:t>
            </a:r>
            <a:r>
              <a:rPr lang="ru-RU" sz="2000" b="1" dirty="0" smtClean="0">
                <a:solidFill>
                  <a:schemeClr val="bg1"/>
                </a:solidFill>
              </a:rPr>
              <a:t> </a:t>
            </a:r>
          </a:p>
          <a:p>
            <a:pPr eaLnBrk="1" hangingPunct="1">
              <a:lnSpc>
                <a:spcPct val="80000"/>
              </a:lnSpc>
              <a:defRPr/>
            </a:pPr>
            <a:r>
              <a:rPr lang="ru-RU" sz="2000" b="1" dirty="0" smtClean="0">
                <a:solidFill>
                  <a:schemeClr val="bg1"/>
                </a:solidFill>
              </a:rPr>
              <a:t>Евгений </a:t>
            </a:r>
            <a:r>
              <a:rPr lang="ru-RU" sz="2000" b="1" dirty="0" err="1" smtClean="0">
                <a:solidFill>
                  <a:schemeClr val="bg1"/>
                </a:solidFill>
              </a:rPr>
              <a:t>Жариков</a:t>
            </a:r>
            <a:r>
              <a:rPr lang="ru-RU" sz="2000" b="1" dirty="0" smtClean="0">
                <a:solidFill>
                  <a:schemeClr val="bg1"/>
                </a:solidFill>
              </a:rPr>
              <a:t> — </a:t>
            </a:r>
            <a:r>
              <a:rPr lang="ru-RU" sz="2000" b="1" i="1" dirty="0" err="1" smtClean="0">
                <a:solidFill>
                  <a:schemeClr val="bg1"/>
                </a:solidFill>
              </a:rPr>
              <a:t>Гальцев</a:t>
            </a:r>
            <a:r>
              <a:rPr lang="ru-RU" sz="2000" b="1" dirty="0" smtClean="0">
                <a:solidFill>
                  <a:schemeClr val="bg1"/>
                </a:solidFill>
              </a:rPr>
              <a:t> </a:t>
            </a:r>
          </a:p>
          <a:p>
            <a:pPr eaLnBrk="1" hangingPunct="1">
              <a:lnSpc>
                <a:spcPct val="80000"/>
              </a:lnSpc>
              <a:defRPr/>
            </a:pPr>
            <a:r>
              <a:rPr lang="ru-RU" sz="2000" b="1" dirty="0" smtClean="0">
                <a:solidFill>
                  <a:schemeClr val="bg1"/>
                </a:solidFill>
              </a:rPr>
              <a:t>Степан Крылов — </a:t>
            </a:r>
            <a:r>
              <a:rPr lang="ru-RU" sz="2000" b="1" i="1" dirty="0" err="1" smtClean="0">
                <a:solidFill>
                  <a:schemeClr val="bg1"/>
                </a:solidFill>
              </a:rPr>
              <a:t>Катасонов</a:t>
            </a:r>
            <a:r>
              <a:rPr lang="ru-RU" sz="2000" b="1" dirty="0" smtClean="0">
                <a:solidFill>
                  <a:schemeClr val="bg1"/>
                </a:solidFill>
              </a:rPr>
              <a:t> </a:t>
            </a:r>
          </a:p>
          <a:p>
            <a:pPr eaLnBrk="1" hangingPunct="1">
              <a:lnSpc>
                <a:spcPct val="80000"/>
              </a:lnSpc>
              <a:defRPr/>
            </a:pPr>
            <a:r>
              <a:rPr lang="ru-RU" sz="2000" b="1" dirty="0" smtClean="0">
                <a:solidFill>
                  <a:schemeClr val="bg1"/>
                </a:solidFill>
              </a:rPr>
              <a:t>Ирина Тарковская (</a:t>
            </a:r>
            <a:r>
              <a:rPr lang="ru-RU" sz="2000" b="1" dirty="0" err="1" smtClean="0">
                <a:solidFill>
                  <a:schemeClr val="bg1"/>
                </a:solidFill>
              </a:rPr>
              <a:t>Ирма</a:t>
            </a:r>
            <a:r>
              <a:rPr lang="ru-RU" sz="2000" b="1" dirty="0" smtClean="0">
                <a:solidFill>
                  <a:schemeClr val="bg1"/>
                </a:solidFill>
              </a:rPr>
              <a:t> </a:t>
            </a:r>
            <a:r>
              <a:rPr lang="ru-RU" sz="2000" b="1" dirty="0" err="1" smtClean="0">
                <a:solidFill>
                  <a:schemeClr val="bg1"/>
                </a:solidFill>
              </a:rPr>
              <a:t>Рауш</a:t>
            </a:r>
            <a:r>
              <a:rPr lang="ru-RU" sz="2000" b="1" dirty="0" smtClean="0">
                <a:solidFill>
                  <a:schemeClr val="bg1"/>
                </a:solidFill>
              </a:rPr>
              <a:t>)</a:t>
            </a:r>
          </a:p>
          <a:p>
            <a:pPr eaLnBrk="1" hangingPunct="1">
              <a:lnSpc>
                <a:spcPct val="80000"/>
              </a:lnSpc>
              <a:buNone/>
              <a:defRPr/>
            </a:pPr>
            <a:r>
              <a:rPr lang="ru-RU" sz="2000" b="1" dirty="0" smtClean="0">
                <a:solidFill>
                  <a:schemeClr val="bg1"/>
                </a:solidFill>
              </a:rPr>
              <a:t>       — </a:t>
            </a:r>
            <a:r>
              <a:rPr lang="ru-RU" sz="2000" b="1" i="1" dirty="0" smtClean="0">
                <a:solidFill>
                  <a:schemeClr val="bg1"/>
                </a:solidFill>
              </a:rPr>
              <a:t>мать Ивана</a:t>
            </a:r>
            <a:r>
              <a:rPr lang="ru-RU" sz="2000" b="1" dirty="0" smtClean="0">
                <a:solidFill>
                  <a:schemeClr val="bg1"/>
                </a:solidFill>
              </a:rPr>
              <a:t> </a:t>
            </a:r>
          </a:p>
        </p:txBody>
      </p:sp>
      <p:pic>
        <p:nvPicPr>
          <p:cNvPr id="20483" name="Picture 9" descr="Картинка 4 из 197">
            <a:hlinkClick r:id="rId2"/>
          </p:cNvPr>
          <p:cNvPicPr>
            <a:picLocks noChangeAspect="1" noChangeArrowheads="1"/>
          </p:cNvPicPr>
          <p:nvPr/>
        </p:nvPicPr>
        <p:blipFill>
          <a:blip r:embed="rId3" cstate="email"/>
          <a:srcRect/>
          <a:stretch>
            <a:fillRect/>
          </a:stretch>
        </p:blipFill>
        <p:spPr bwMode="auto">
          <a:xfrm>
            <a:off x="304800" y="152400"/>
            <a:ext cx="3071813" cy="3276600"/>
          </a:xfrm>
          <a:prstGeom prst="rect">
            <a:avLst/>
          </a:prstGeom>
          <a:noFill/>
          <a:ln w="9525">
            <a:noFill/>
            <a:miter lim="800000"/>
            <a:headEnd/>
            <a:tailEnd/>
          </a:ln>
        </p:spPr>
      </p:pic>
      <p:pic>
        <p:nvPicPr>
          <p:cNvPr id="20484" name="Picture 13" descr="Картинка 11 из 197">
            <a:hlinkClick r:id="rId4"/>
          </p:cNvPr>
          <p:cNvPicPr>
            <a:picLocks noChangeAspect="1" noChangeArrowheads="1"/>
          </p:cNvPicPr>
          <p:nvPr/>
        </p:nvPicPr>
        <p:blipFill>
          <a:blip r:embed="rId5" cstate="email"/>
          <a:srcRect/>
          <a:stretch>
            <a:fillRect/>
          </a:stretch>
        </p:blipFill>
        <p:spPr bwMode="auto">
          <a:xfrm>
            <a:off x="304800" y="3886200"/>
            <a:ext cx="2454275" cy="2743200"/>
          </a:xfrm>
          <a:prstGeom prst="rect">
            <a:avLst/>
          </a:prstGeom>
          <a:noFill/>
          <a:ln w="9525">
            <a:noFill/>
            <a:miter lim="800000"/>
            <a:headEnd/>
            <a:tailEnd/>
          </a:ln>
        </p:spPr>
      </p:pic>
      <p:pic>
        <p:nvPicPr>
          <p:cNvPr id="20485" name="Picture 17" descr="Картинка 8 из 197">
            <a:hlinkClick r:id="rId6"/>
          </p:cNvPr>
          <p:cNvPicPr>
            <a:picLocks noChangeAspect="1" noChangeArrowheads="1"/>
          </p:cNvPicPr>
          <p:nvPr/>
        </p:nvPicPr>
        <p:blipFill>
          <a:blip r:embed="rId7" cstate="email"/>
          <a:srcRect/>
          <a:stretch>
            <a:fillRect/>
          </a:stretch>
        </p:blipFill>
        <p:spPr bwMode="auto">
          <a:xfrm>
            <a:off x="7399338" y="228600"/>
            <a:ext cx="1439862" cy="2057400"/>
          </a:xfrm>
          <a:prstGeom prst="rect">
            <a:avLst/>
          </a:prstGeom>
          <a:noFill/>
          <a:ln w="9525">
            <a:noFill/>
            <a:miter lim="800000"/>
            <a:headEnd/>
            <a:tailEnd/>
          </a:ln>
        </p:spPr>
      </p:pic>
      <p:pic>
        <p:nvPicPr>
          <p:cNvPr id="20486" name="Picture 19" descr="Картинка 89 из 195">
            <a:hlinkClick r:id="rId8"/>
          </p:cNvPr>
          <p:cNvPicPr>
            <a:picLocks noChangeAspect="1" noChangeArrowheads="1"/>
          </p:cNvPicPr>
          <p:nvPr/>
        </p:nvPicPr>
        <p:blipFill>
          <a:blip r:embed="rId9" cstate="email"/>
          <a:srcRect/>
          <a:stretch>
            <a:fillRect/>
          </a:stretch>
        </p:blipFill>
        <p:spPr bwMode="auto">
          <a:xfrm>
            <a:off x="4267200" y="304800"/>
            <a:ext cx="2324100" cy="1870075"/>
          </a:xfrm>
          <a:prstGeom prst="rect">
            <a:avLst/>
          </a:prstGeom>
          <a:noFill/>
          <a:ln w="9525">
            <a:noFill/>
            <a:miter lim="800000"/>
            <a:headEnd/>
            <a:tailEnd/>
          </a:ln>
        </p:spPr>
      </p:pic>
      <p:pic>
        <p:nvPicPr>
          <p:cNvPr id="20487" name="Picture 21" descr="Картинка 110 из 197">
            <a:hlinkClick r:id="rId10"/>
          </p:cNvPr>
          <p:cNvPicPr>
            <a:picLocks noChangeAspect="1" noChangeArrowheads="1"/>
          </p:cNvPicPr>
          <p:nvPr/>
        </p:nvPicPr>
        <p:blipFill>
          <a:blip r:embed="rId11" cstate="email"/>
          <a:srcRect/>
          <a:stretch>
            <a:fillRect/>
          </a:stretch>
        </p:blipFill>
        <p:spPr bwMode="auto">
          <a:xfrm>
            <a:off x="6019800" y="5005388"/>
            <a:ext cx="2895600" cy="16970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subTitle" idx="1"/>
          </p:nvPr>
        </p:nvSpPr>
        <p:spPr>
          <a:xfrm>
            <a:off x="2743200" y="381000"/>
            <a:ext cx="6248400" cy="5943600"/>
          </a:xfrm>
        </p:spPr>
        <p:txBody>
          <a:bodyPr/>
          <a:lstStyle/>
          <a:p>
            <a:pPr marL="609600" indent="-609600" algn="r" eaLnBrk="1" hangingPunct="1">
              <a:defRPr/>
            </a:pPr>
            <a:r>
              <a:rPr lang="ru-RU" sz="4000" smtClean="0">
                <a:effectLst/>
              </a:rPr>
              <a:t> </a:t>
            </a:r>
            <a:endParaRPr lang="ru-RU" b="1" i="1" smtClean="0">
              <a:solidFill>
                <a:srgbClr val="CC6600"/>
              </a:solidFill>
            </a:endParaRPr>
          </a:p>
        </p:txBody>
      </p:sp>
      <p:pic>
        <p:nvPicPr>
          <p:cNvPr id="3075" name="Picture 8" descr="image002"/>
          <p:cNvPicPr>
            <a:picLocks noChangeAspect="1" noChangeArrowheads="1"/>
          </p:cNvPicPr>
          <p:nvPr/>
        </p:nvPicPr>
        <p:blipFill>
          <a:blip r:embed="rId2" cstate="email"/>
          <a:srcRect/>
          <a:stretch>
            <a:fillRect/>
          </a:stretch>
        </p:blipFill>
        <p:spPr bwMode="auto">
          <a:xfrm>
            <a:off x="3352800" y="2362200"/>
            <a:ext cx="1905000" cy="2005501"/>
          </a:xfrm>
          <a:prstGeom prst="rect">
            <a:avLst/>
          </a:prstGeom>
          <a:noFill/>
          <a:ln w="9525">
            <a:noFill/>
            <a:miter lim="800000"/>
            <a:headEnd/>
            <a:tailEnd/>
          </a:ln>
        </p:spPr>
      </p:pic>
      <p:pic>
        <p:nvPicPr>
          <p:cNvPr id="1026" name="Picture 2" descr="C:\Users\Наташа\Desktop\для МЮ\переделка\КНИГИ О ВОЙНЕ\1.jpg"/>
          <p:cNvPicPr>
            <a:picLocks noChangeAspect="1" noChangeArrowheads="1"/>
          </p:cNvPicPr>
          <p:nvPr/>
        </p:nvPicPr>
        <p:blipFill>
          <a:blip r:embed="rId3" cstate="email"/>
          <a:srcRect/>
          <a:stretch>
            <a:fillRect/>
          </a:stretch>
        </p:blipFill>
        <p:spPr bwMode="auto">
          <a:xfrm>
            <a:off x="2971800" y="2286000"/>
            <a:ext cx="2846223" cy="2133600"/>
          </a:xfrm>
          <a:prstGeom prst="rect">
            <a:avLst/>
          </a:prstGeom>
          <a:noFill/>
        </p:spPr>
      </p:pic>
      <p:pic>
        <p:nvPicPr>
          <p:cNvPr id="1031" name="Picture 7" descr="C:\Users\Наташа\Desktop\для МЮ\переделка\КНИГИ О ВОЙНЕ\3.jpg"/>
          <p:cNvPicPr>
            <a:picLocks noChangeAspect="1" noChangeArrowheads="1"/>
          </p:cNvPicPr>
          <p:nvPr/>
        </p:nvPicPr>
        <p:blipFill>
          <a:blip r:embed="rId4" cstate="email"/>
          <a:srcRect/>
          <a:stretch>
            <a:fillRect/>
          </a:stretch>
        </p:blipFill>
        <p:spPr bwMode="auto">
          <a:xfrm>
            <a:off x="2895600" y="2209800"/>
            <a:ext cx="3135412" cy="2514600"/>
          </a:xfrm>
          <a:prstGeom prst="rect">
            <a:avLst/>
          </a:prstGeom>
          <a:noFill/>
        </p:spPr>
      </p:pic>
      <p:pic>
        <p:nvPicPr>
          <p:cNvPr id="1030" name="Picture 6" descr="C:\Users\Наташа\Desktop\для МЮ\переделка\КНИГИ О ВОЙНЕ\17.jpg"/>
          <p:cNvPicPr>
            <a:picLocks noChangeAspect="1" noChangeArrowheads="1"/>
          </p:cNvPicPr>
          <p:nvPr/>
        </p:nvPicPr>
        <p:blipFill>
          <a:blip r:embed="rId5" cstate="email"/>
          <a:srcRect/>
          <a:stretch>
            <a:fillRect/>
          </a:stretch>
        </p:blipFill>
        <p:spPr bwMode="auto">
          <a:xfrm>
            <a:off x="1892610" y="1981200"/>
            <a:ext cx="4584390" cy="2819400"/>
          </a:xfrm>
          <a:prstGeom prst="rect">
            <a:avLst/>
          </a:prstGeom>
          <a:noFill/>
        </p:spPr>
      </p:pic>
      <p:pic>
        <p:nvPicPr>
          <p:cNvPr id="1028" name="Picture 4" descr="C:\Users\Наташа\Desktop\для МЮ\переделка\КНИГИ О ВОЙНЕ\18.jpg"/>
          <p:cNvPicPr>
            <a:picLocks noChangeAspect="1" noChangeArrowheads="1"/>
          </p:cNvPicPr>
          <p:nvPr/>
        </p:nvPicPr>
        <p:blipFill>
          <a:blip r:embed="rId6" cstate="email"/>
          <a:srcRect/>
          <a:stretch>
            <a:fillRect/>
          </a:stretch>
        </p:blipFill>
        <p:spPr bwMode="auto">
          <a:xfrm>
            <a:off x="2743200" y="869731"/>
            <a:ext cx="3581400" cy="4692869"/>
          </a:xfrm>
          <a:prstGeom prst="rect">
            <a:avLst/>
          </a:prstGeom>
          <a:noFill/>
        </p:spPr>
      </p:pic>
      <p:pic>
        <p:nvPicPr>
          <p:cNvPr id="1029" name="Picture 5" descr="C:\Users\Наташа\Desktop\для МЮ\переделка\КНИГИ О ВОЙНЕ\14.jpg"/>
          <p:cNvPicPr>
            <a:picLocks noChangeAspect="1" noChangeArrowheads="1"/>
          </p:cNvPicPr>
          <p:nvPr/>
        </p:nvPicPr>
        <p:blipFill>
          <a:blip r:embed="rId7" cstate="email"/>
          <a:srcRect/>
          <a:stretch>
            <a:fillRect/>
          </a:stretch>
        </p:blipFill>
        <p:spPr bwMode="auto">
          <a:xfrm>
            <a:off x="685800" y="685800"/>
            <a:ext cx="7803617" cy="5181600"/>
          </a:xfrm>
          <a:prstGeom prst="rect">
            <a:avLst/>
          </a:prstGeom>
          <a:noFill/>
        </p:spPr>
      </p:pic>
      <p:pic>
        <p:nvPicPr>
          <p:cNvPr id="1027" name="Picture 3" descr="C:\Users\Наташа\Desktop\для МЮ\переделка\КНИГИ О ВОЙНЕ\2.jpg"/>
          <p:cNvPicPr>
            <a:picLocks noChangeAspect="1" noChangeArrowheads="1"/>
          </p:cNvPicPr>
          <p:nvPr/>
        </p:nvPicPr>
        <p:blipFill>
          <a:blip r:embed="rId8" cstate="email"/>
          <a:srcRect/>
          <a:stretch>
            <a:fillRect/>
          </a:stretch>
        </p:blipFill>
        <p:spPr bwMode="auto">
          <a:xfrm>
            <a:off x="1295400" y="381000"/>
            <a:ext cx="6477000" cy="6169616"/>
          </a:xfrm>
          <a:prstGeom prst="rect">
            <a:avLst/>
          </a:prstGeom>
          <a:noFill/>
        </p:spPr>
      </p:pic>
      <p:pic>
        <p:nvPicPr>
          <p:cNvPr id="1032" name="Picture 8" descr="C:\Users\Наташа\Desktop\для МЮ\переделка\КНИГИ О ВОЙНЕ\4.jpg"/>
          <p:cNvPicPr>
            <a:picLocks noChangeAspect="1" noChangeArrowheads="1"/>
          </p:cNvPicPr>
          <p:nvPr/>
        </p:nvPicPr>
        <p:blipFill>
          <a:blip r:embed="rId9" cstate="email"/>
          <a:srcRect/>
          <a:stretch>
            <a:fillRect/>
          </a:stretch>
        </p:blipFill>
        <p:spPr bwMode="auto">
          <a:xfrm>
            <a:off x="0" y="0"/>
            <a:ext cx="10303095" cy="685800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3000"/>
                                        <p:tgtEl>
                                          <p:spTgt spid="1026"/>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1031"/>
                                        </p:tgtEl>
                                        <p:attrNameLst>
                                          <p:attrName>style.visibility</p:attrName>
                                        </p:attrNameLst>
                                      </p:cBhvr>
                                      <p:to>
                                        <p:strVal val="visible"/>
                                      </p:to>
                                    </p:set>
                                    <p:animEffect transition="in" filter="fade">
                                      <p:cBhvr>
                                        <p:cTn id="11" dur="3000"/>
                                        <p:tgtEl>
                                          <p:spTgt spid="1031"/>
                                        </p:tgtEl>
                                      </p:cBhvr>
                                    </p:animEffect>
                                  </p:childTnLst>
                                </p:cTn>
                              </p:par>
                            </p:childTnLst>
                          </p:cTn>
                        </p:par>
                        <p:par>
                          <p:cTn id="12" fill="hold">
                            <p:stCondLst>
                              <p:cond delay="6000"/>
                            </p:stCondLst>
                            <p:childTnLst>
                              <p:par>
                                <p:cTn id="13" presetID="10" presetClass="entr" presetSubtype="0" fill="hold" nodeType="after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3000"/>
                                        <p:tgtEl>
                                          <p:spTgt spid="1030"/>
                                        </p:tgtEl>
                                      </p:cBhvr>
                                    </p:animEffect>
                                  </p:childTnLst>
                                </p:cTn>
                              </p:par>
                            </p:childTnLst>
                          </p:cTn>
                        </p:par>
                        <p:par>
                          <p:cTn id="16" fill="hold">
                            <p:stCondLst>
                              <p:cond delay="9000"/>
                            </p:stCondLst>
                            <p:childTnLst>
                              <p:par>
                                <p:cTn id="17" presetID="10" presetClass="entr" presetSubtype="0" fill="hold" nodeType="afterEffect">
                                  <p:stCondLst>
                                    <p:cond delay="0"/>
                                  </p:stCondLst>
                                  <p:childTnLst>
                                    <p:set>
                                      <p:cBhvr>
                                        <p:cTn id="18" dur="1" fill="hold">
                                          <p:stCondLst>
                                            <p:cond delay="0"/>
                                          </p:stCondLst>
                                        </p:cTn>
                                        <p:tgtEl>
                                          <p:spTgt spid="1028"/>
                                        </p:tgtEl>
                                        <p:attrNameLst>
                                          <p:attrName>style.visibility</p:attrName>
                                        </p:attrNameLst>
                                      </p:cBhvr>
                                      <p:to>
                                        <p:strVal val="visible"/>
                                      </p:to>
                                    </p:set>
                                    <p:animEffect transition="in" filter="fade">
                                      <p:cBhvr>
                                        <p:cTn id="19" dur="3000"/>
                                        <p:tgtEl>
                                          <p:spTgt spid="1028"/>
                                        </p:tgtEl>
                                      </p:cBhvr>
                                    </p:animEffect>
                                  </p:childTnLst>
                                </p:cTn>
                              </p:par>
                            </p:childTnLst>
                          </p:cTn>
                        </p:par>
                        <p:par>
                          <p:cTn id="20" fill="hold">
                            <p:stCondLst>
                              <p:cond delay="12000"/>
                            </p:stCondLst>
                            <p:childTnLst>
                              <p:par>
                                <p:cTn id="21" presetID="10" presetClass="entr" presetSubtype="0" fill="hold" nodeType="afterEffect">
                                  <p:stCondLst>
                                    <p:cond delay="0"/>
                                  </p:stCondLst>
                                  <p:childTnLst>
                                    <p:set>
                                      <p:cBhvr>
                                        <p:cTn id="22" dur="1" fill="hold">
                                          <p:stCondLst>
                                            <p:cond delay="0"/>
                                          </p:stCondLst>
                                        </p:cTn>
                                        <p:tgtEl>
                                          <p:spTgt spid="1029"/>
                                        </p:tgtEl>
                                        <p:attrNameLst>
                                          <p:attrName>style.visibility</p:attrName>
                                        </p:attrNameLst>
                                      </p:cBhvr>
                                      <p:to>
                                        <p:strVal val="visible"/>
                                      </p:to>
                                    </p:set>
                                    <p:animEffect transition="in" filter="fade">
                                      <p:cBhvr>
                                        <p:cTn id="23" dur="3000"/>
                                        <p:tgtEl>
                                          <p:spTgt spid="1029"/>
                                        </p:tgtEl>
                                      </p:cBhvr>
                                    </p:animEffect>
                                  </p:childTnLst>
                                </p:cTn>
                              </p:par>
                            </p:childTnLst>
                          </p:cTn>
                        </p:par>
                        <p:par>
                          <p:cTn id="24" fill="hold">
                            <p:stCondLst>
                              <p:cond delay="15000"/>
                            </p:stCondLst>
                            <p:childTnLst>
                              <p:par>
                                <p:cTn id="25" presetID="10" presetClass="entr" presetSubtype="0" fill="hold" nodeType="afterEffect">
                                  <p:stCondLst>
                                    <p:cond delay="0"/>
                                  </p:stCondLst>
                                  <p:childTnLst>
                                    <p:set>
                                      <p:cBhvr>
                                        <p:cTn id="26" dur="1" fill="hold">
                                          <p:stCondLst>
                                            <p:cond delay="0"/>
                                          </p:stCondLst>
                                        </p:cTn>
                                        <p:tgtEl>
                                          <p:spTgt spid="1027"/>
                                        </p:tgtEl>
                                        <p:attrNameLst>
                                          <p:attrName>style.visibility</p:attrName>
                                        </p:attrNameLst>
                                      </p:cBhvr>
                                      <p:to>
                                        <p:strVal val="visible"/>
                                      </p:to>
                                    </p:set>
                                    <p:animEffect transition="in" filter="fade">
                                      <p:cBhvr>
                                        <p:cTn id="27" dur="3000"/>
                                        <p:tgtEl>
                                          <p:spTgt spid="1027"/>
                                        </p:tgtEl>
                                      </p:cBhvr>
                                    </p:animEffect>
                                  </p:childTnLst>
                                </p:cTn>
                              </p:par>
                            </p:childTnLst>
                          </p:cTn>
                        </p:par>
                        <p:par>
                          <p:cTn id="28" fill="hold">
                            <p:stCondLst>
                              <p:cond delay="18000"/>
                            </p:stCondLst>
                            <p:childTnLst>
                              <p:par>
                                <p:cTn id="29" presetID="10" presetClass="entr" presetSubtype="0" fill="hold" nodeType="afterEffect">
                                  <p:stCondLst>
                                    <p:cond delay="0"/>
                                  </p:stCondLst>
                                  <p:childTnLst>
                                    <p:set>
                                      <p:cBhvr>
                                        <p:cTn id="30" dur="1" fill="hold">
                                          <p:stCondLst>
                                            <p:cond delay="0"/>
                                          </p:stCondLst>
                                        </p:cTn>
                                        <p:tgtEl>
                                          <p:spTgt spid="1032"/>
                                        </p:tgtEl>
                                        <p:attrNameLst>
                                          <p:attrName>style.visibility</p:attrName>
                                        </p:attrNameLst>
                                      </p:cBhvr>
                                      <p:to>
                                        <p:strVal val="visible"/>
                                      </p:to>
                                    </p:set>
                                    <p:animEffect transition="in" filter="fade">
                                      <p:cBhvr>
                                        <p:cTn id="31" dur="30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Grp="1" noChangeArrowheads="1"/>
          </p:cNvSpPr>
          <p:nvPr>
            <p:ph idx="1"/>
          </p:nvPr>
        </p:nvSpPr>
        <p:spPr>
          <a:xfrm>
            <a:off x="6096000" y="1598613"/>
            <a:ext cx="2586038" cy="2363787"/>
          </a:xfrm>
        </p:spPr>
        <p:txBody>
          <a:bodyPr/>
          <a:lstStyle/>
          <a:p>
            <a:pPr eaLnBrk="1" hangingPunct="1">
              <a:defRPr/>
            </a:pPr>
            <a:endParaRPr lang="ru-RU" smtClean="0"/>
          </a:p>
        </p:txBody>
      </p:sp>
      <p:pic>
        <p:nvPicPr>
          <p:cNvPr id="21507" name="Picture 12" descr="Картинка 103 из 197">
            <a:hlinkClick r:id="rId2"/>
          </p:cNvPr>
          <p:cNvPicPr>
            <a:picLocks noChangeAspect="1" noChangeArrowheads="1"/>
          </p:cNvPicPr>
          <p:nvPr/>
        </p:nvPicPr>
        <p:blipFill>
          <a:blip r:embed="rId3" cstate="email"/>
          <a:srcRect/>
          <a:stretch>
            <a:fillRect/>
          </a:stretch>
        </p:blipFill>
        <p:spPr bwMode="auto">
          <a:xfrm>
            <a:off x="-838200" y="0"/>
            <a:ext cx="11887200" cy="703262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circle(out)">
                                      <p:cBhvr>
                                        <p:cTn id="7" dur="2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14"/>
          <p:cNvSpPr>
            <a:spLocks noGrp="1" noChangeArrowheads="1"/>
          </p:cNvSpPr>
          <p:nvPr>
            <p:ph type="title"/>
          </p:nvPr>
        </p:nvSpPr>
        <p:spPr>
          <a:xfrm>
            <a:off x="3048000" y="152400"/>
            <a:ext cx="4953000" cy="609600"/>
          </a:xfrm>
          <a:noFill/>
        </p:spPr>
        <p:txBody>
          <a:bodyPr/>
          <a:lstStyle/>
          <a:p>
            <a:pPr eaLnBrk="1" hangingPunct="1"/>
            <a:r>
              <a:rPr lang="ru-RU" sz="3200" b="1" dirty="0" smtClean="0">
                <a:effectLst/>
              </a:rPr>
              <a:t>Просто был выбор…</a:t>
            </a:r>
          </a:p>
        </p:txBody>
      </p:sp>
      <p:sp>
        <p:nvSpPr>
          <p:cNvPr id="22530" name="Rectangle 3"/>
          <p:cNvSpPr>
            <a:spLocks noGrp="1" noChangeArrowheads="1"/>
          </p:cNvSpPr>
          <p:nvPr>
            <p:ph idx="1"/>
          </p:nvPr>
        </p:nvSpPr>
        <p:spPr>
          <a:xfrm>
            <a:off x="3276600" y="685800"/>
            <a:ext cx="5867400" cy="2667000"/>
          </a:xfrm>
        </p:spPr>
        <p:txBody>
          <a:bodyPr/>
          <a:lstStyle/>
          <a:p>
            <a:pPr>
              <a:buNone/>
            </a:pPr>
            <a:r>
              <a:rPr lang="ru-RU" sz="2000" b="1" u="sng" dirty="0" smtClean="0">
                <a:solidFill>
                  <a:srgbClr val="CC3399"/>
                </a:solidFill>
                <a:effectLst/>
                <a:hlinkClick r:id="rId2" action="ppaction://hlinksldjump"/>
              </a:rPr>
              <a:t>Быков </a:t>
            </a:r>
            <a:r>
              <a:rPr lang="ru-RU" sz="2000" b="1" u="sng" dirty="0" smtClean="0">
                <a:solidFill>
                  <a:srgbClr val="CC3399"/>
                </a:solidFill>
                <a:hlinkClick r:id="rId2" action="ppaction://hlinksldjump"/>
              </a:rPr>
              <a:t>В.</a:t>
            </a:r>
            <a:r>
              <a:rPr lang="ru-RU" sz="2000" b="1" dirty="0" smtClean="0">
                <a:solidFill>
                  <a:srgbClr val="CC3399"/>
                </a:solidFill>
                <a:effectLst/>
              </a:rPr>
              <a:t> </a:t>
            </a:r>
            <a:r>
              <a:rPr lang="ru-RU" sz="2000" b="1" dirty="0" smtClean="0">
                <a:solidFill>
                  <a:schemeClr val="bg1"/>
                </a:solidFill>
                <a:effectLst/>
              </a:rPr>
              <a:t>Сотников. Издательство: </a:t>
            </a:r>
          </a:p>
          <a:p>
            <a:pPr eaLnBrk="1" hangingPunct="1">
              <a:buFont typeface="Wingdings" pitchFamily="2" charset="2"/>
              <a:buNone/>
            </a:pPr>
            <a:r>
              <a:rPr lang="ru-RU" sz="2000" b="1" dirty="0" err="1" smtClean="0">
                <a:solidFill>
                  <a:schemeClr val="bg1"/>
                </a:solidFill>
                <a:effectLst/>
              </a:rPr>
              <a:t>Эксмо</a:t>
            </a:r>
            <a:r>
              <a:rPr lang="ru-RU" sz="2000" b="1" dirty="0" smtClean="0">
                <a:solidFill>
                  <a:schemeClr val="bg1"/>
                </a:solidFill>
                <a:effectLst/>
              </a:rPr>
              <a:t>. 2009.     </a:t>
            </a:r>
            <a:r>
              <a:rPr lang="ru-RU" sz="2000" b="1" i="1" u="sng" dirty="0" smtClean="0">
                <a:solidFill>
                  <a:schemeClr val="bg1"/>
                </a:solidFill>
                <a:effectLst/>
              </a:rPr>
              <a:t>Аннотация:</a:t>
            </a:r>
            <a:r>
              <a:rPr lang="ru-RU" sz="2000" b="1" i="1" dirty="0" smtClean="0">
                <a:solidFill>
                  <a:schemeClr val="bg1"/>
                </a:solidFill>
                <a:effectLst/>
              </a:rPr>
              <a:t> </a:t>
            </a:r>
            <a:endParaRPr lang="ru-RU" sz="2000" b="1" dirty="0" smtClean="0">
              <a:solidFill>
                <a:schemeClr val="bg1"/>
              </a:solidFill>
              <a:effectLst/>
            </a:endParaRPr>
          </a:p>
          <a:p>
            <a:pPr eaLnBrk="1" hangingPunct="1">
              <a:buFont typeface="Wingdings" pitchFamily="2" charset="2"/>
              <a:buNone/>
            </a:pPr>
            <a:r>
              <a:rPr lang="ru-RU" sz="2400" b="1" dirty="0" smtClean="0">
                <a:solidFill>
                  <a:schemeClr val="bg1"/>
                </a:solidFill>
                <a:effectLst/>
              </a:rPr>
              <a:t>Писатель Василь Быков — участник</a:t>
            </a:r>
          </a:p>
          <a:p>
            <a:pPr eaLnBrk="1" hangingPunct="1">
              <a:buFont typeface="Wingdings" pitchFamily="2" charset="2"/>
              <a:buNone/>
            </a:pPr>
            <a:r>
              <a:rPr lang="ru-RU" sz="2400" b="1" dirty="0" smtClean="0">
                <a:solidFill>
                  <a:schemeClr val="bg1"/>
                </a:solidFill>
                <a:effectLst/>
              </a:rPr>
              <a:t>Великой Отечественной войны, </a:t>
            </a:r>
          </a:p>
          <a:p>
            <a:pPr eaLnBrk="1" hangingPunct="1">
              <a:buFont typeface="Wingdings" pitchFamily="2" charset="2"/>
              <a:buNone/>
            </a:pPr>
            <a:r>
              <a:rPr lang="ru-RU" sz="2400" b="1" dirty="0" smtClean="0">
                <a:solidFill>
                  <a:schemeClr val="bg1"/>
                </a:solidFill>
                <a:effectLst/>
              </a:rPr>
              <a:t>которая определила темы, сюжеты </a:t>
            </a:r>
          </a:p>
          <a:p>
            <a:pPr eaLnBrk="1" hangingPunct="1">
              <a:buFont typeface="Wingdings" pitchFamily="2" charset="2"/>
              <a:buNone/>
            </a:pPr>
            <a:r>
              <a:rPr lang="ru-RU" sz="2400" b="1" dirty="0" smtClean="0">
                <a:solidFill>
                  <a:schemeClr val="bg1"/>
                </a:solidFill>
                <a:effectLst/>
              </a:rPr>
              <a:t>и выбор  героев его произведений. </a:t>
            </a:r>
          </a:p>
        </p:txBody>
      </p:sp>
      <p:pic>
        <p:nvPicPr>
          <p:cNvPr id="22531" name="Picture 7"/>
          <p:cNvPicPr>
            <a:picLocks noChangeAspect="1" noChangeArrowheads="1"/>
          </p:cNvPicPr>
          <p:nvPr/>
        </p:nvPicPr>
        <p:blipFill>
          <a:blip r:embed="rId3" cstate="email"/>
          <a:srcRect/>
          <a:stretch>
            <a:fillRect/>
          </a:stretch>
        </p:blipFill>
        <p:spPr bwMode="auto">
          <a:xfrm>
            <a:off x="228600" y="304800"/>
            <a:ext cx="2706688" cy="2209800"/>
          </a:xfrm>
          <a:prstGeom prst="rect">
            <a:avLst/>
          </a:prstGeom>
          <a:noFill/>
          <a:ln w="9525">
            <a:noFill/>
            <a:miter lim="800000"/>
            <a:headEnd/>
            <a:tailEnd/>
          </a:ln>
        </p:spPr>
      </p:pic>
      <p:pic>
        <p:nvPicPr>
          <p:cNvPr id="22532" name="Picture 11" descr="279202"/>
          <p:cNvPicPr>
            <a:picLocks noChangeAspect="1" noChangeArrowheads="1"/>
          </p:cNvPicPr>
          <p:nvPr/>
        </p:nvPicPr>
        <p:blipFill>
          <a:blip r:embed="rId4" cstate="email"/>
          <a:srcRect/>
          <a:stretch>
            <a:fillRect/>
          </a:stretch>
        </p:blipFill>
        <p:spPr bwMode="auto">
          <a:xfrm>
            <a:off x="304800" y="4267200"/>
            <a:ext cx="1371600" cy="2000250"/>
          </a:xfrm>
          <a:prstGeom prst="rect">
            <a:avLst/>
          </a:prstGeom>
          <a:noFill/>
          <a:ln w="9525">
            <a:noFill/>
            <a:miter lim="800000"/>
            <a:headEnd/>
            <a:tailEnd/>
          </a:ln>
        </p:spPr>
      </p:pic>
      <p:sp>
        <p:nvSpPr>
          <p:cNvPr id="7" name="Rectangle 3"/>
          <p:cNvSpPr txBox="1">
            <a:spLocks noChangeArrowheads="1"/>
          </p:cNvSpPr>
          <p:nvPr/>
        </p:nvSpPr>
        <p:spPr bwMode="auto">
          <a:xfrm>
            <a:off x="1676400" y="3200400"/>
            <a:ext cx="7467600" cy="3886200"/>
          </a:xfrm>
          <a:prstGeom prst="rect">
            <a:avLst/>
          </a:prstGeom>
          <a:noFill/>
          <a:ln w="9525">
            <a:noFill/>
            <a:miter lim="800000"/>
            <a:headEnd/>
            <a:tailEnd/>
          </a:ln>
          <a:effectLst/>
        </p:spPr>
        <p:txBody>
          <a:bodyPr/>
          <a:lstStyle/>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Повесть </a:t>
            </a:r>
            <a:r>
              <a:rPr lang="ru-RU" sz="2400" b="1" kern="0" dirty="0">
                <a:solidFill>
                  <a:srgbClr val="6600FF"/>
                </a:solidFill>
                <a:latin typeface="+mn-lt"/>
              </a:rPr>
              <a:t>«Сотников» </a:t>
            </a:r>
            <a:r>
              <a:rPr lang="ru-RU" sz="2400" b="1" kern="0" dirty="0">
                <a:solidFill>
                  <a:schemeClr val="bg1"/>
                </a:solidFill>
                <a:latin typeface="+mn-lt"/>
              </a:rPr>
              <a:t>—это рассуждение о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вечных  философских вопросах: цене жизни и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смерти, трусости и героизме, верности долгу и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предательстве. В книгу вошли также повести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«Дожить  до  рассвета», «В тумане», «Стужа»,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герои  которых стоят перед сложным  нрав-</a:t>
            </a:r>
          </a:p>
          <a:p>
            <a:pPr marL="342900" indent="-342900">
              <a:spcBef>
                <a:spcPct val="20000"/>
              </a:spcBef>
              <a:buClr>
                <a:schemeClr val="tx2"/>
              </a:buClr>
              <a:buSzPct val="115000"/>
              <a:buFont typeface="Wingdings" pitchFamily="2" charset="2"/>
              <a:buNone/>
              <a:defRPr/>
            </a:pPr>
            <a:r>
              <a:rPr lang="ru-RU" sz="2400" b="1" kern="0" dirty="0" err="1">
                <a:solidFill>
                  <a:schemeClr val="bg1"/>
                </a:solidFill>
                <a:latin typeface="+mn-lt"/>
              </a:rPr>
              <a:t>ственным</a:t>
            </a:r>
            <a:r>
              <a:rPr lang="ru-RU" sz="2400" b="1" kern="0" dirty="0">
                <a:solidFill>
                  <a:schemeClr val="bg1"/>
                </a:solidFill>
                <a:latin typeface="+mn-lt"/>
              </a:rPr>
              <a:t> выбором, когда остаться человеком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можно лишь ценой собственной  жизни.</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86" name="Rectangle 22"/>
          <p:cNvSpPr>
            <a:spLocks noGrp="1" noChangeArrowheads="1"/>
          </p:cNvSpPr>
          <p:nvPr>
            <p:ph idx="1"/>
          </p:nvPr>
        </p:nvSpPr>
        <p:spPr>
          <a:xfrm>
            <a:off x="228600" y="381000"/>
            <a:ext cx="5791200" cy="5562600"/>
          </a:xfrm>
        </p:spPr>
        <p:txBody>
          <a:bodyPr/>
          <a:lstStyle/>
          <a:p>
            <a:pPr eaLnBrk="1" hangingPunct="1">
              <a:lnSpc>
                <a:spcPct val="80000"/>
              </a:lnSpc>
              <a:buFont typeface="Wingdings" pitchFamily="2" charset="2"/>
              <a:buNone/>
              <a:defRPr/>
            </a:pPr>
            <a:r>
              <a:rPr lang="ru-RU" b="1" u="sng" dirty="0" smtClean="0">
                <a:solidFill>
                  <a:schemeClr val="bg1"/>
                </a:solidFill>
              </a:rPr>
              <a:t>Сюжет повести</a:t>
            </a:r>
          </a:p>
          <a:p>
            <a:pPr eaLnBrk="1" hangingPunct="1">
              <a:lnSpc>
                <a:spcPct val="80000"/>
              </a:lnSpc>
              <a:buFont typeface="Wingdings" pitchFamily="2" charset="2"/>
              <a:buNone/>
              <a:defRPr/>
            </a:pPr>
            <a:endParaRPr lang="ru-RU" sz="2400" b="1" dirty="0" smtClean="0">
              <a:solidFill>
                <a:schemeClr val="bg1"/>
              </a:solidFill>
            </a:endParaRPr>
          </a:p>
          <a:p>
            <a:pPr eaLnBrk="1" hangingPunct="1">
              <a:lnSpc>
                <a:spcPct val="80000"/>
              </a:lnSpc>
              <a:buFont typeface="Wingdings" pitchFamily="2" charset="2"/>
              <a:buNone/>
              <a:defRPr/>
            </a:pPr>
            <a:r>
              <a:rPr lang="ru-RU" sz="2400" b="1" dirty="0" smtClean="0">
                <a:solidFill>
                  <a:schemeClr val="bg1"/>
                </a:solidFill>
              </a:rPr>
              <a:t>Белоруссия. Зима 1942 года. </a:t>
            </a:r>
          </a:p>
          <a:p>
            <a:pPr eaLnBrk="1" hangingPunct="1">
              <a:lnSpc>
                <a:spcPct val="80000"/>
              </a:lnSpc>
              <a:buFont typeface="Wingdings" pitchFamily="2" charset="2"/>
              <a:buNone/>
              <a:defRPr/>
            </a:pPr>
            <a:r>
              <a:rPr lang="ru-RU" sz="2400" b="1" dirty="0" smtClean="0">
                <a:solidFill>
                  <a:schemeClr val="bg1"/>
                </a:solidFill>
              </a:rPr>
              <a:t>Бывалый партизан  Рыбак и офицер </a:t>
            </a:r>
          </a:p>
          <a:p>
            <a:pPr eaLnBrk="1" hangingPunct="1">
              <a:lnSpc>
                <a:spcPct val="80000"/>
              </a:lnSpc>
              <a:buFont typeface="Wingdings" pitchFamily="2" charset="2"/>
              <a:buNone/>
              <a:defRPr/>
            </a:pPr>
            <a:r>
              <a:rPr lang="ru-RU" sz="2400" b="1" dirty="0" smtClean="0">
                <a:solidFill>
                  <a:schemeClr val="bg1"/>
                </a:solidFill>
              </a:rPr>
              <a:t>Сотников  отправляются на </a:t>
            </a:r>
          </a:p>
          <a:p>
            <a:pPr eaLnBrk="1" hangingPunct="1">
              <a:lnSpc>
                <a:spcPct val="80000"/>
              </a:lnSpc>
              <a:buFont typeface="Wingdings" pitchFamily="2" charset="2"/>
              <a:buNone/>
              <a:defRPr/>
            </a:pPr>
            <a:r>
              <a:rPr lang="ru-RU" sz="2400" b="1" dirty="0" smtClean="0">
                <a:solidFill>
                  <a:schemeClr val="bg1"/>
                </a:solidFill>
              </a:rPr>
              <a:t>поиски продовольствия для </a:t>
            </a:r>
          </a:p>
          <a:p>
            <a:pPr eaLnBrk="1" hangingPunct="1">
              <a:lnSpc>
                <a:spcPct val="80000"/>
              </a:lnSpc>
              <a:buFont typeface="Wingdings" pitchFamily="2" charset="2"/>
              <a:buNone/>
              <a:defRPr/>
            </a:pPr>
            <a:r>
              <a:rPr lang="ru-RU" sz="2400" b="1" dirty="0" smtClean="0">
                <a:solidFill>
                  <a:schemeClr val="bg1"/>
                </a:solidFill>
              </a:rPr>
              <a:t>партизанского отряда.  После стычки с </a:t>
            </a:r>
          </a:p>
          <a:p>
            <a:pPr eaLnBrk="1" hangingPunct="1">
              <a:lnSpc>
                <a:spcPct val="80000"/>
              </a:lnSpc>
              <a:buFont typeface="Wingdings" pitchFamily="2" charset="2"/>
              <a:buNone/>
              <a:defRPr/>
            </a:pPr>
            <a:r>
              <a:rPr lang="ru-RU" sz="2400" b="1" dirty="0" smtClean="0">
                <a:solidFill>
                  <a:schemeClr val="bg1"/>
                </a:solidFill>
              </a:rPr>
              <a:t>полицаями они скрываются в деревне, </a:t>
            </a:r>
          </a:p>
          <a:p>
            <a:pPr eaLnBrk="1" hangingPunct="1">
              <a:lnSpc>
                <a:spcPct val="80000"/>
              </a:lnSpc>
              <a:buFont typeface="Wingdings" pitchFamily="2" charset="2"/>
              <a:buNone/>
              <a:defRPr/>
            </a:pPr>
            <a:r>
              <a:rPr lang="ru-RU" sz="2400" b="1" dirty="0" smtClean="0">
                <a:solidFill>
                  <a:schemeClr val="bg1"/>
                </a:solidFill>
              </a:rPr>
              <a:t>но спустя некоторое время их </a:t>
            </a:r>
          </a:p>
          <a:p>
            <a:pPr eaLnBrk="1" hangingPunct="1">
              <a:lnSpc>
                <a:spcPct val="80000"/>
              </a:lnSpc>
              <a:buFont typeface="Wingdings" pitchFamily="2" charset="2"/>
              <a:buNone/>
              <a:defRPr/>
            </a:pPr>
            <a:r>
              <a:rPr lang="ru-RU" sz="2400" b="1" dirty="0" smtClean="0">
                <a:solidFill>
                  <a:schemeClr val="bg1"/>
                </a:solidFill>
              </a:rPr>
              <a:t>настигают  каратели. Допросы, пытки, </a:t>
            </a:r>
          </a:p>
          <a:p>
            <a:pPr eaLnBrk="1" hangingPunct="1">
              <a:lnSpc>
                <a:spcPct val="80000"/>
              </a:lnSpc>
              <a:buFont typeface="Wingdings" pitchFamily="2" charset="2"/>
              <a:buNone/>
              <a:defRPr/>
            </a:pPr>
            <a:r>
              <a:rPr lang="ru-RU" sz="2400" b="1" dirty="0" smtClean="0">
                <a:solidFill>
                  <a:schemeClr val="bg1"/>
                </a:solidFill>
              </a:rPr>
              <a:t>страх... Поиски  выхода, компромисса. </a:t>
            </a:r>
          </a:p>
          <a:p>
            <a:pPr eaLnBrk="1" hangingPunct="1">
              <a:lnSpc>
                <a:spcPct val="80000"/>
              </a:lnSpc>
              <a:buFont typeface="Wingdings" pitchFamily="2" charset="2"/>
              <a:buNone/>
              <a:defRPr/>
            </a:pPr>
            <a:r>
              <a:rPr lang="ru-RU" sz="2400" b="1" dirty="0" smtClean="0">
                <a:solidFill>
                  <a:schemeClr val="bg1"/>
                </a:solidFill>
              </a:rPr>
              <a:t>Сделки с совестью приводят одного </a:t>
            </a:r>
          </a:p>
          <a:p>
            <a:pPr eaLnBrk="1" hangingPunct="1">
              <a:lnSpc>
                <a:spcPct val="80000"/>
              </a:lnSpc>
              <a:buFont typeface="Wingdings" pitchFamily="2" charset="2"/>
              <a:buNone/>
              <a:defRPr/>
            </a:pPr>
            <a:r>
              <a:rPr lang="ru-RU" sz="2400" b="1" dirty="0" smtClean="0">
                <a:solidFill>
                  <a:schemeClr val="bg1"/>
                </a:solidFill>
              </a:rPr>
              <a:t>из героев фильма к предательству, </a:t>
            </a:r>
          </a:p>
          <a:p>
            <a:pPr eaLnBrk="1" hangingPunct="1">
              <a:lnSpc>
                <a:spcPct val="80000"/>
              </a:lnSpc>
              <a:buFont typeface="Wingdings" pitchFamily="2" charset="2"/>
              <a:buNone/>
              <a:defRPr/>
            </a:pPr>
            <a:r>
              <a:rPr lang="ru-RU" sz="2400" b="1" dirty="0" smtClean="0">
                <a:solidFill>
                  <a:schemeClr val="bg1"/>
                </a:solidFill>
              </a:rPr>
              <a:t>тогда как другой  мужественно идёт на </a:t>
            </a:r>
          </a:p>
          <a:p>
            <a:pPr eaLnBrk="1" hangingPunct="1">
              <a:lnSpc>
                <a:spcPct val="80000"/>
              </a:lnSpc>
              <a:buFont typeface="Wingdings" pitchFamily="2" charset="2"/>
              <a:buNone/>
              <a:defRPr/>
            </a:pPr>
            <a:r>
              <a:rPr lang="ru-RU" sz="2400" b="1" dirty="0" smtClean="0">
                <a:solidFill>
                  <a:schemeClr val="bg1"/>
                </a:solidFill>
              </a:rPr>
              <a:t>смерть.</a:t>
            </a:r>
          </a:p>
        </p:txBody>
      </p:sp>
      <p:pic>
        <p:nvPicPr>
          <p:cNvPr id="23555" name="Picture 8" descr="Картинка 3 из 44">
            <a:hlinkClick r:id="rId2"/>
          </p:cNvPr>
          <p:cNvPicPr>
            <a:picLocks noChangeAspect="1" noChangeArrowheads="1"/>
          </p:cNvPicPr>
          <p:nvPr/>
        </p:nvPicPr>
        <p:blipFill>
          <a:blip r:embed="rId3" cstate="email"/>
          <a:srcRect/>
          <a:stretch>
            <a:fillRect/>
          </a:stretch>
        </p:blipFill>
        <p:spPr bwMode="auto">
          <a:xfrm>
            <a:off x="6019800" y="304800"/>
            <a:ext cx="2870200" cy="31242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idx="1"/>
          </p:nvPr>
        </p:nvSpPr>
        <p:spPr>
          <a:xfrm>
            <a:off x="152400" y="2895600"/>
            <a:ext cx="8991600" cy="3962400"/>
          </a:xfrm>
        </p:spPr>
        <p:txBody>
          <a:bodyPr>
            <a:normAutofit lnSpcReduction="10000"/>
          </a:bodyPr>
          <a:lstStyle/>
          <a:p>
            <a:pPr eaLnBrk="1" hangingPunct="1">
              <a:buFont typeface="Wingdings" pitchFamily="2" charset="2"/>
              <a:buNone/>
              <a:defRPr/>
            </a:pPr>
            <a:r>
              <a:rPr lang="ru-RU" sz="2400" b="1" dirty="0" smtClean="0">
                <a:solidFill>
                  <a:schemeClr val="bg1"/>
                </a:solidFill>
                <a:effectLst/>
              </a:rPr>
              <a:t>Картина сочетала достоверность рассказа о  войне с </a:t>
            </a:r>
          </a:p>
          <a:p>
            <a:pPr eaLnBrk="1" hangingPunct="1">
              <a:buFont typeface="Wingdings" pitchFamily="2" charset="2"/>
              <a:buNone/>
              <a:defRPr/>
            </a:pPr>
            <a:r>
              <a:rPr lang="ru-RU" sz="2400" b="1" dirty="0" smtClean="0">
                <a:solidFill>
                  <a:schemeClr val="bg1"/>
                </a:solidFill>
                <a:effectLst/>
              </a:rPr>
              <a:t>нравственной отчетливостью притчи, тонкую </a:t>
            </a:r>
          </a:p>
          <a:p>
            <a:pPr eaLnBrk="1" hangingPunct="1">
              <a:buFont typeface="Wingdings" pitchFamily="2" charset="2"/>
              <a:buNone/>
              <a:defRPr/>
            </a:pPr>
            <a:r>
              <a:rPr lang="ru-RU" sz="2400" b="1" dirty="0" smtClean="0">
                <a:solidFill>
                  <a:schemeClr val="bg1"/>
                </a:solidFill>
                <a:effectLst/>
              </a:rPr>
              <a:t>психологическую  нюансировку характеров с  </a:t>
            </a:r>
            <a:r>
              <a:rPr lang="ru-RU" sz="2400" b="1" dirty="0" err="1" smtClean="0">
                <a:solidFill>
                  <a:schemeClr val="bg1"/>
                </a:solidFill>
                <a:effectLst/>
              </a:rPr>
              <a:t>непрере</a:t>
            </a:r>
            <a:r>
              <a:rPr lang="ru-RU" sz="2400" b="1" dirty="0" smtClean="0">
                <a:solidFill>
                  <a:schemeClr val="bg1"/>
                </a:solidFill>
                <a:effectLst/>
              </a:rPr>
              <a:t>-</a:t>
            </a:r>
          </a:p>
          <a:p>
            <a:pPr eaLnBrk="1" hangingPunct="1">
              <a:buFont typeface="Wingdings" pitchFamily="2" charset="2"/>
              <a:buNone/>
              <a:defRPr/>
            </a:pPr>
            <a:r>
              <a:rPr lang="ru-RU" sz="2400" b="1" dirty="0" err="1" smtClean="0">
                <a:solidFill>
                  <a:schemeClr val="bg1"/>
                </a:solidFill>
                <a:effectLst/>
              </a:rPr>
              <a:t>каемостью</a:t>
            </a:r>
            <a:r>
              <a:rPr lang="ru-RU" sz="2400" b="1" dirty="0" smtClean="0">
                <a:solidFill>
                  <a:schemeClr val="bg1"/>
                </a:solidFill>
                <a:effectLst/>
              </a:rPr>
              <a:t> позиции автора, не искавшего  оправдания </a:t>
            </a:r>
          </a:p>
          <a:p>
            <a:pPr eaLnBrk="1" hangingPunct="1">
              <a:buFont typeface="Wingdings" pitchFamily="2" charset="2"/>
              <a:buNone/>
              <a:defRPr/>
            </a:pPr>
            <a:r>
              <a:rPr lang="ru-RU" sz="2400" b="1" dirty="0" smtClean="0">
                <a:solidFill>
                  <a:schemeClr val="bg1"/>
                </a:solidFill>
                <a:effectLst/>
              </a:rPr>
              <a:t>предательству и определявшего подвиг  как меру </a:t>
            </a:r>
          </a:p>
          <a:p>
            <a:pPr eaLnBrk="1" hangingPunct="1">
              <a:buFont typeface="Wingdings" pitchFamily="2" charset="2"/>
              <a:buNone/>
              <a:defRPr/>
            </a:pPr>
            <a:r>
              <a:rPr lang="ru-RU" sz="2400" b="1" dirty="0" smtClean="0">
                <a:solidFill>
                  <a:schemeClr val="bg1"/>
                </a:solidFill>
                <a:effectLst/>
              </a:rPr>
              <a:t>личностной зрелости. В образном строе  фильма </a:t>
            </a:r>
          </a:p>
          <a:p>
            <a:pPr eaLnBrk="1" hangingPunct="1">
              <a:buFont typeface="Wingdings" pitchFamily="2" charset="2"/>
              <a:buNone/>
              <a:defRPr/>
            </a:pPr>
            <a:r>
              <a:rPr lang="ru-RU" sz="2400" b="1" dirty="0" smtClean="0">
                <a:solidFill>
                  <a:schemeClr val="bg1"/>
                </a:solidFill>
                <a:effectLst/>
              </a:rPr>
              <a:t>прочитывались евангельские параллели,  финальная </a:t>
            </a:r>
          </a:p>
          <a:p>
            <a:pPr eaLnBrk="1" hangingPunct="1">
              <a:buFont typeface="Wingdings" pitchFamily="2" charset="2"/>
              <a:buNone/>
              <a:defRPr/>
            </a:pPr>
            <a:r>
              <a:rPr lang="ru-RU" sz="2400" b="1" dirty="0" smtClean="0">
                <a:solidFill>
                  <a:schemeClr val="bg1"/>
                </a:solidFill>
                <a:effectLst/>
              </a:rPr>
              <a:t>смерть героя понималась как восхождение на крест  во </a:t>
            </a:r>
          </a:p>
          <a:p>
            <a:pPr eaLnBrk="1" hangingPunct="1">
              <a:buFont typeface="Wingdings" pitchFamily="2" charset="2"/>
              <a:buNone/>
              <a:defRPr/>
            </a:pPr>
            <a:r>
              <a:rPr lang="ru-RU" sz="2400" b="1" dirty="0" smtClean="0">
                <a:solidFill>
                  <a:schemeClr val="bg1"/>
                </a:solidFill>
                <a:effectLst/>
              </a:rPr>
              <a:t>имя спасения Родины.</a:t>
            </a:r>
            <a:r>
              <a:rPr lang="ru-RU" sz="2400" dirty="0" smtClean="0">
                <a:solidFill>
                  <a:schemeClr val="bg1"/>
                </a:solidFill>
              </a:rPr>
              <a:t> </a:t>
            </a:r>
          </a:p>
          <a:p>
            <a:pPr eaLnBrk="1" hangingPunct="1">
              <a:buFont typeface="Wingdings" pitchFamily="2" charset="2"/>
              <a:buNone/>
              <a:defRPr/>
            </a:pPr>
            <a:endParaRPr lang="ru-RU" sz="1800" b="1" dirty="0" smtClean="0">
              <a:effectLst/>
            </a:endParaRPr>
          </a:p>
        </p:txBody>
      </p:sp>
      <p:pic>
        <p:nvPicPr>
          <p:cNvPr id="24579" name="Picture 10" descr="Картинка 29 из 44">
            <a:hlinkClick r:id="rId2"/>
          </p:cNvPr>
          <p:cNvPicPr>
            <a:picLocks noChangeAspect="1" noChangeArrowheads="1"/>
          </p:cNvPicPr>
          <p:nvPr/>
        </p:nvPicPr>
        <p:blipFill>
          <a:blip r:embed="rId3" cstate="email"/>
          <a:srcRect/>
          <a:stretch>
            <a:fillRect/>
          </a:stretch>
        </p:blipFill>
        <p:spPr bwMode="auto">
          <a:xfrm>
            <a:off x="5108575" y="228600"/>
            <a:ext cx="3844925" cy="2514600"/>
          </a:xfrm>
          <a:prstGeom prst="rect">
            <a:avLst/>
          </a:prstGeom>
          <a:noFill/>
          <a:ln w="9525">
            <a:noFill/>
            <a:miter lim="800000"/>
            <a:headEnd/>
            <a:tailEnd/>
          </a:ln>
        </p:spPr>
      </p:pic>
      <p:sp>
        <p:nvSpPr>
          <p:cNvPr id="4" name="Rectangle 2"/>
          <p:cNvSpPr txBox="1">
            <a:spLocks noChangeArrowheads="1"/>
          </p:cNvSpPr>
          <p:nvPr/>
        </p:nvSpPr>
        <p:spPr bwMode="auto">
          <a:xfrm>
            <a:off x="152400" y="152400"/>
            <a:ext cx="5334000" cy="2895600"/>
          </a:xfrm>
          <a:prstGeom prst="rect">
            <a:avLst/>
          </a:prstGeom>
          <a:noFill/>
          <a:ln w="9525">
            <a:noFill/>
            <a:miter lim="800000"/>
            <a:headEnd/>
            <a:tailEnd/>
          </a:ln>
          <a:effectLst/>
        </p:spPr>
        <p:txBody>
          <a:bodyPr/>
          <a:lstStyle/>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Вершиной творчества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кинорежиссёра </a:t>
            </a:r>
            <a:r>
              <a:rPr lang="ru-RU" sz="2400" b="1" u="sng" kern="0" dirty="0">
                <a:solidFill>
                  <a:srgbClr val="FF0000"/>
                </a:solidFill>
                <a:latin typeface="+mn-lt"/>
                <a:hlinkClick r:id="rId4" action="ppaction://hlinksldjump"/>
              </a:rPr>
              <a:t>Л.Е. </a:t>
            </a:r>
            <a:r>
              <a:rPr lang="ru-RU" sz="2400" b="1" u="sng" kern="0" dirty="0" err="1">
                <a:solidFill>
                  <a:srgbClr val="FF0000"/>
                </a:solidFill>
                <a:latin typeface="+mn-lt"/>
                <a:hlinkClick r:id="rId4" action="ppaction://hlinksldjump"/>
              </a:rPr>
              <a:t>Шепитько</a:t>
            </a:r>
            <a:r>
              <a:rPr lang="ru-RU" sz="2400" b="1" u="sng" kern="0" dirty="0">
                <a:solidFill>
                  <a:srgbClr val="FF0000"/>
                </a:solidFill>
                <a:latin typeface="+mn-lt"/>
              </a:rPr>
              <a:t>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стал фильм  «Восхождение»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(1976, «Золотой медведь»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Международного </a:t>
            </a:r>
          </a:p>
          <a:p>
            <a:pPr marL="342900" indent="-342900">
              <a:spcBef>
                <a:spcPct val="20000"/>
              </a:spcBef>
              <a:buClr>
                <a:schemeClr val="tx2"/>
              </a:buClr>
              <a:buSzPct val="115000"/>
              <a:buFont typeface="Wingdings" pitchFamily="2" charset="2"/>
              <a:buNone/>
              <a:defRPr/>
            </a:pPr>
            <a:r>
              <a:rPr lang="ru-RU" sz="2400" b="1" kern="0" dirty="0">
                <a:solidFill>
                  <a:schemeClr val="bg1"/>
                </a:solidFill>
                <a:latin typeface="+mn-lt"/>
              </a:rPr>
              <a:t>кинофестиваля в Берлине).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228600"/>
            <a:ext cx="5334000" cy="6019800"/>
          </a:xfrm>
        </p:spPr>
        <p:txBody>
          <a:bodyPr/>
          <a:lstStyle/>
          <a:p>
            <a:pPr eaLnBrk="1" hangingPunct="1">
              <a:lnSpc>
                <a:spcPct val="80000"/>
              </a:lnSpc>
              <a:buFont typeface="Wingdings" pitchFamily="2" charset="2"/>
              <a:buNone/>
              <a:defRPr/>
            </a:pPr>
            <a:r>
              <a:rPr lang="ru-RU" sz="2400" dirty="0" smtClean="0">
                <a:solidFill>
                  <a:schemeClr val="bg1"/>
                </a:solidFill>
              </a:rPr>
              <a:t>В ролях:</a:t>
            </a:r>
          </a:p>
          <a:p>
            <a:pPr eaLnBrk="1" hangingPunct="1">
              <a:lnSpc>
                <a:spcPct val="80000"/>
              </a:lnSpc>
              <a:buFont typeface="Wingdings" pitchFamily="2" charset="2"/>
              <a:buNone/>
              <a:defRPr/>
            </a:pPr>
            <a:endParaRPr lang="ru-RU" sz="2400" dirty="0" smtClean="0">
              <a:solidFill>
                <a:schemeClr val="bg1"/>
              </a:solidFill>
            </a:endParaRPr>
          </a:p>
          <a:p>
            <a:pPr eaLnBrk="1" hangingPunct="1">
              <a:lnSpc>
                <a:spcPct val="80000"/>
              </a:lnSpc>
              <a:buFont typeface="Wingdings" pitchFamily="2" charset="2"/>
              <a:buNone/>
              <a:defRPr/>
            </a:pPr>
            <a:r>
              <a:rPr lang="ru-RU" sz="2400" dirty="0" smtClean="0">
                <a:solidFill>
                  <a:schemeClr val="bg1"/>
                </a:solidFill>
              </a:rPr>
              <a:t>Владимир </a:t>
            </a:r>
            <a:r>
              <a:rPr lang="ru-RU" sz="2400" dirty="0" err="1" smtClean="0">
                <a:solidFill>
                  <a:schemeClr val="bg1"/>
                </a:solidFill>
              </a:rPr>
              <a:t>Гостюхин</a:t>
            </a:r>
            <a:r>
              <a:rPr lang="ru-RU" sz="2400" dirty="0" smtClean="0">
                <a:solidFill>
                  <a:schemeClr val="bg1"/>
                </a:solidFill>
              </a:rPr>
              <a:t> — </a:t>
            </a:r>
            <a:r>
              <a:rPr lang="ru-RU" sz="2400" i="1" dirty="0" smtClean="0">
                <a:solidFill>
                  <a:schemeClr val="bg1"/>
                </a:solidFill>
              </a:rPr>
              <a:t>Рыбак</a:t>
            </a:r>
            <a:r>
              <a:rPr lang="ru-RU" sz="2400" dirty="0" smtClean="0">
                <a:solidFill>
                  <a:schemeClr val="bg1"/>
                </a:solidFill>
              </a:rPr>
              <a:t> </a:t>
            </a:r>
          </a:p>
          <a:p>
            <a:pPr eaLnBrk="1" hangingPunct="1">
              <a:lnSpc>
                <a:spcPct val="80000"/>
              </a:lnSpc>
              <a:buFont typeface="Wingdings" pitchFamily="2" charset="2"/>
              <a:buNone/>
              <a:defRPr/>
            </a:pPr>
            <a:r>
              <a:rPr lang="ru-RU" sz="2400" dirty="0" smtClean="0">
                <a:solidFill>
                  <a:schemeClr val="bg1"/>
                </a:solidFill>
              </a:rPr>
              <a:t>Борис Плотников — </a:t>
            </a:r>
            <a:r>
              <a:rPr lang="ru-RU" sz="2400" i="1" dirty="0" smtClean="0">
                <a:solidFill>
                  <a:schemeClr val="bg1"/>
                </a:solidFill>
              </a:rPr>
              <a:t>Сотников</a:t>
            </a:r>
            <a:r>
              <a:rPr lang="ru-RU" sz="2400" dirty="0" smtClean="0">
                <a:solidFill>
                  <a:schemeClr val="bg1"/>
                </a:solidFill>
              </a:rPr>
              <a:t> </a:t>
            </a:r>
          </a:p>
          <a:p>
            <a:pPr eaLnBrk="1" hangingPunct="1">
              <a:lnSpc>
                <a:spcPct val="80000"/>
              </a:lnSpc>
              <a:buFont typeface="Wingdings" pitchFamily="2" charset="2"/>
              <a:buNone/>
              <a:defRPr/>
            </a:pPr>
            <a:r>
              <a:rPr lang="ru-RU" sz="2400" dirty="0" smtClean="0">
                <a:solidFill>
                  <a:schemeClr val="bg1"/>
                </a:solidFill>
              </a:rPr>
              <a:t>Анатолий </a:t>
            </a:r>
            <a:r>
              <a:rPr lang="ru-RU" sz="2400" dirty="0" err="1" smtClean="0">
                <a:solidFill>
                  <a:schemeClr val="bg1"/>
                </a:solidFill>
              </a:rPr>
              <a:t>Солоницын</a:t>
            </a:r>
            <a:r>
              <a:rPr lang="ru-RU" sz="2400" dirty="0" smtClean="0">
                <a:solidFill>
                  <a:schemeClr val="bg1"/>
                </a:solidFill>
              </a:rPr>
              <a:t> — </a:t>
            </a:r>
          </a:p>
          <a:p>
            <a:pPr eaLnBrk="1" hangingPunct="1">
              <a:lnSpc>
                <a:spcPct val="80000"/>
              </a:lnSpc>
              <a:buFont typeface="Wingdings" pitchFamily="2" charset="2"/>
              <a:buNone/>
              <a:defRPr/>
            </a:pPr>
            <a:r>
              <a:rPr lang="ru-RU" sz="2400" i="1" dirty="0" smtClean="0">
                <a:solidFill>
                  <a:schemeClr val="bg1"/>
                </a:solidFill>
              </a:rPr>
              <a:t>                     следователь Портнов</a:t>
            </a:r>
            <a:r>
              <a:rPr lang="ru-RU" sz="2400" dirty="0" smtClean="0">
                <a:solidFill>
                  <a:schemeClr val="bg1"/>
                </a:solidFill>
              </a:rPr>
              <a:t> </a:t>
            </a:r>
          </a:p>
          <a:p>
            <a:pPr eaLnBrk="1" hangingPunct="1">
              <a:lnSpc>
                <a:spcPct val="80000"/>
              </a:lnSpc>
              <a:buFont typeface="Wingdings" pitchFamily="2" charset="2"/>
              <a:buNone/>
              <a:defRPr/>
            </a:pPr>
            <a:r>
              <a:rPr lang="ru-RU" sz="2400" dirty="0" smtClean="0">
                <a:solidFill>
                  <a:schemeClr val="bg1"/>
                </a:solidFill>
              </a:rPr>
              <a:t>Людмила Полякова — </a:t>
            </a:r>
            <a:r>
              <a:rPr lang="ru-RU" sz="2400" i="1" dirty="0" err="1" smtClean="0">
                <a:solidFill>
                  <a:schemeClr val="bg1"/>
                </a:solidFill>
              </a:rPr>
              <a:t>Демчиха</a:t>
            </a:r>
            <a:r>
              <a:rPr lang="ru-RU" sz="2400" dirty="0" smtClean="0">
                <a:solidFill>
                  <a:schemeClr val="bg1"/>
                </a:solidFill>
              </a:rPr>
              <a:t> </a:t>
            </a:r>
          </a:p>
          <a:p>
            <a:pPr eaLnBrk="1" hangingPunct="1">
              <a:lnSpc>
                <a:spcPct val="80000"/>
              </a:lnSpc>
              <a:buFont typeface="Wingdings" pitchFamily="2" charset="2"/>
              <a:buNone/>
              <a:defRPr/>
            </a:pPr>
            <a:r>
              <a:rPr lang="ru-RU" sz="2400" dirty="0" smtClean="0">
                <a:solidFill>
                  <a:schemeClr val="bg1"/>
                </a:solidFill>
              </a:rPr>
              <a:t>Сергей Яковлев — </a:t>
            </a:r>
            <a:r>
              <a:rPr lang="ru-RU" sz="2400" i="1" dirty="0" smtClean="0">
                <a:solidFill>
                  <a:schemeClr val="bg1"/>
                </a:solidFill>
              </a:rPr>
              <a:t>староста Сыч</a:t>
            </a:r>
            <a:r>
              <a:rPr lang="ru-RU" sz="2400" dirty="0" smtClean="0">
                <a:solidFill>
                  <a:schemeClr val="bg1"/>
                </a:solidFill>
              </a:rPr>
              <a:t> </a:t>
            </a:r>
          </a:p>
          <a:p>
            <a:pPr eaLnBrk="1" hangingPunct="1">
              <a:lnSpc>
                <a:spcPct val="80000"/>
              </a:lnSpc>
              <a:buFont typeface="Wingdings" pitchFamily="2" charset="2"/>
              <a:buNone/>
              <a:defRPr/>
            </a:pPr>
            <a:r>
              <a:rPr lang="ru-RU" sz="2400" dirty="0" smtClean="0">
                <a:solidFill>
                  <a:schemeClr val="bg1"/>
                </a:solidFill>
              </a:rPr>
              <a:t>Мария Виноградова — </a:t>
            </a:r>
            <a:r>
              <a:rPr lang="ru-RU" sz="2400" i="1" dirty="0" smtClean="0">
                <a:solidFill>
                  <a:schemeClr val="bg1"/>
                </a:solidFill>
              </a:rPr>
              <a:t>старостиха</a:t>
            </a:r>
            <a:r>
              <a:rPr lang="ru-RU" sz="2400" dirty="0" smtClean="0">
                <a:solidFill>
                  <a:schemeClr val="bg1"/>
                </a:solidFill>
              </a:rPr>
              <a:t> </a:t>
            </a:r>
          </a:p>
          <a:p>
            <a:pPr eaLnBrk="1" hangingPunct="1">
              <a:lnSpc>
                <a:spcPct val="80000"/>
              </a:lnSpc>
              <a:buFont typeface="Wingdings" pitchFamily="2" charset="2"/>
              <a:buNone/>
              <a:defRPr/>
            </a:pPr>
            <a:endParaRPr lang="ru-RU" sz="2400" dirty="0" smtClean="0">
              <a:solidFill>
                <a:schemeClr val="bg1"/>
              </a:solidFill>
            </a:endParaRPr>
          </a:p>
          <a:p>
            <a:pPr eaLnBrk="1" hangingPunct="1">
              <a:lnSpc>
                <a:spcPct val="80000"/>
              </a:lnSpc>
              <a:buFont typeface="Wingdings" pitchFamily="2" charset="2"/>
              <a:buNone/>
              <a:defRPr/>
            </a:pPr>
            <a:r>
              <a:rPr lang="ru-RU" sz="2400" dirty="0" smtClean="0">
                <a:solidFill>
                  <a:schemeClr val="bg1"/>
                </a:solidFill>
              </a:rPr>
              <a:t>Съёмочная группа:</a:t>
            </a:r>
          </a:p>
          <a:p>
            <a:pPr eaLnBrk="1" hangingPunct="1">
              <a:lnSpc>
                <a:spcPct val="80000"/>
              </a:lnSpc>
              <a:buFont typeface="Wingdings" pitchFamily="2" charset="2"/>
              <a:buNone/>
              <a:defRPr/>
            </a:pPr>
            <a:endParaRPr lang="ru-RU" sz="2400" dirty="0" smtClean="0">
              <a:solidFill>
                <a:schemeClr val="bg1"/>
              </a:solidFill>
            </a:endParaRPr>
          </a:p>
          <a:p>
            <a:pPr eaLnBrk="1" hangingPunct="1">
              <a:lnSpc>
                <a:spcPct val="80000"/>
              </a:lnSpc>
              <a:defRPr/>
            </a:pPr>
            <a:r>
              <a:rPr lang="ru-RU" sz="2400" dirty="0" smtClean="0">
                <a:solidFill>
                  <a:schemeClr val="bg1"/>
                </a:solidFill>
              </a:rPr>
              <a:t>Режиссёр - </a:t>
            </a:r>
            <a:r>
              <a:rPr lang="ru-RU" sz="2400" i="1" dirty="0" smtClean="0">
                <a:solidFill>
                  <a:schemeClr val="bg1"/>
                </a:solidFill>
              </a:rPr>
              <a:t>Лариса </a:t>
            </a:r>
            <a:r>
              <a:rPr lang="ru-RU" sz="2400" i="1" dirty="0" err="1" smtClean="0">
                <a:solidFill>
                  <a:schemeClr val="bg1"/>
                </a:solidFill>
              </a:rPr>
              <a:t>Шепитько</a:t>
            </a:r>
            <a:r>
              <a:rPr lang="ru-RU" sz="2400" i="1" dirty="0" smtClean="0">
                <a:solidFill>
                  <a:schemeClr val="bg1"/>
                </a:solidFill>
              </a:rPr>
              <a:t> </a:t>
            </a:r>
          </a:p>
          <a:p>
            <a:pPr eaLnBrk="1" hangingPunct="1">
              <a:lnSpc>
                <a:spcPct val="80000"/>
              </a:lnSpc>
              <a:defRPr/>
            </a:pPr>
            <a:r>
              <a:rPr lang="ru-RU" sz="2400" dirty="0" smtClean="0">
                <a:solidFill>
                  <a:schemeClr val="bg1"/>
                </a:solidFill>
              </a:rPr>
              <a:t>Оператор-постановщик-</a:t>
            </a:r>
          </a:p>
          <a:p>
            <a:pPr eaLnBrk="1" hangingPunct="1">
              <a:lnSpc>
                <a:spcPct val="80000"/>
              </a:lnSpc>
              <a:defRPr/>
            </a:pPr>
            <a:r>
              <a:rPr lang="ru-RU" sz="2400" dirty="0" smtClean="0">
                <a:solidFill>
                  <a:schemeClr val="bg1"/>
                </a:solidFill>
              </a:rPr>
              <a:t>                  </a:t>
            </a:r>
            <a:r>
              <a:rPr lang="ru-RU" sz="2400" i="1" dirty="0" smtClean="0">
                <a:solidFill>
                  <a:schemeClr val="bg1"/>
                </a:solidFill>
              </a:rPr>
              <a:t>Владимир Чухнов</a:t>
            </a:r>
            <a:r>
              <a:rPr lang="ru-RU" sz="2400" dirty="0" smtClean="0">
                <a:solidFill>
                  <a:schemeClr val="bg1"/>
                </a:solidFill>
              </a:rPr>
              <a:t> </a:t>
            </a:r>
          </a:p>
          <a:p>
            <a:pPr eaLnBrk="1" hangingPunct="1">
              <a:lnSpc>
                <a:spcPct val="80000"/>
              </a:lnSpc>
              <a:defRPr/>
            </a:pPr>
            <a:r>
              <a:rPr lang="ru-RU" sz="2400" dirty="0" smtClean="0">
                <a:solidFill>
                  <a:schemeClr val="bg1"/>
                </a:solidFill>
              </a:rPr>
              <a:t>Композитор- </a:t>
            </a:r>
            <a:r>
              <a:rPr lang="ru-RU" sz="2400" i="1" dirty="0" smtClean="0">
                <a:solidFill>
                  <a:schemeClr val="bg1"/>
                </a:solidFill>
              </a:rPr>
              <a:t>Альфред </a:t>
            </a:r>
            <a:r>
              <a:rPr lang="ru-RU" sz="2400" i="1" dirty="0" err="1" smtClean="0">
                <a:solidFill>
                  <a:schemeClr val="bg1"/>
                </a:solidFill>
              </a:rPr>
              <a:t>Шнитке</a:t>
            </a:r>
            <a:r>
              <a:rPr lang="ru-RU" sz="2400" i="1" dirty="0" smtClean="0">
                <a:solidFill>
                  <a:schemeClr val="bg1"/>
                </a:solidFill>
              </a:rPr>
              <a:t> </a:t>
            </a:r>
          </a:p>
          <a:p>
            <a:pPr>
              <a:defRPr/>
            </a:pPr>
            <a:endParaRPr lang="ru-RU" dirty="0"/>
          </a:p>
        </p:txBody>
      </p:sp>
      <p:pic>
        <p:nvPicPr>
          <p:cNvPr id="25603" name="Picture 14" descr="Картинка 9 из 44">
            <a:hlinkClick r:id="rId2"/>
          </p:cNvPr>
          <p:cNvPicPr>
            <a:picLocks noChangeAspect="1" noChangeArrowheads="1"/>
          </p:cNvPicPr>
          <p:nvPr/>
        </p:nvPicPr>
        <p:blipFill>
          <a:blip r:embed="rId3" cstate="email"/>
          <a:srcRect/>
          <a:stretch>
            <a:fillRect/>
          </a:stretch>
        </p:blipFill>
        <p:spPr bwMode="auto">
          <a:xfrm>
            <a:off x="5173663" y="228600"/>
            <a:ext cx="3589337" cy="2514600"/>
          </a:xfrm>
          <a:prstGeom prst="rect">
            <a:avLst/>
          </a:prstGeom>
          <a:noFill/>
          <a:ln w="9525">
            <a:noFill/>
            <a:miter lim="800000"/>
            <a:headEnd/>
            <a:tailEnd/>
          </a:ln>
        </p:spPr>
      </p:pic>
      <p:pic>
        <p:nvPicPr>
          <p:cNvPr id="25604" name="Picture 12" descr="Картинка 5 из 44">
            <a:hlinkClick r:id="rId4"/>
          </p:cNvPr>
          <p:cNvPicPr>
            <a:picLocks noChangeAspect="1" noChangeArrowheads="1"/>
          </p:cNvPicPr>
          <p:nvPr/>
        </p:nvPicPr>
        <p:blipFill>
          <a:blip r:embed="rId5" cstate="email"/>
          <a:srcRect/>
          <a:stretch>
            <a:fillRect/>
          </a:stretch>
        </p:blipFill>
        <p:spPr bwMode="auto">
          <a:xfrm>
            <a:off x="5029200" y="3962400"/>
            <a:ext cx="3733800" cy="24749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idx="1"/>
          </p:nvPr>
        </p:nvSpPr>
        <p:spPr>
          <a:xfrm>
            <a:off x="304800" y="4343400"/>
            <a:ext cx="4267200" cy="1905000"/>
          </a:xfrm>
        </p:spPr>
        <p:txBody>
          <a:bodyPr/>
          <a:lstStyle/>
          <a:p>
            <a:pPr eaLnBrk="1" hangingPunct="1">
              <a:buFont typeface="Wingdings" pitchFamily="2" charset="2"/>
              <a:buNone/>
            </a:pPr>
            <a:r>
              <a:rPr lang="ru-RU" sz="2400" b="1" dirty="0" smtClean="0">
                <a:solidFill>
                  <a:schemeClr val="bg1"/>
                </a:solidFill>
                <a:effectLst/>
              </a:rPr>
              <a:t>В. </a:t>
            </a:r>
            <a:r>
              <a:rPr lang="ru-RU" sz="2400" b="1" dirty="0" err="1" smtClean="0">
                <a:solidFill>
                  <a:schemeClr val="bg1"/>
                </a:solidFill>
                <a:effectLst/>
              </a:rPr>
              <a:t>Гостюхин</a:t>
            </a:r>
            <a:r>
              <a:rPr lang="ru-RU" sz="2400" b="1" dirty="0" smtClean="0">
                <a:solidFill>
                  <a:schemeClr val="bg1"/>
                </a:solidFill>
                <a:effectLst/>
              </a:rPr>
              <a:t> (Рыбак), </a:t>
            </a:r>
          </a:p>
          <a:p>
            <a:pPr eaLnBrk="1" hangingPunct="1">
              <a:buFont typeface="Wingdings" pitchFamily="2" charset="2"/>
              <a:buNone/>
            </a:pPr>
            <a:r>
              <a:rPr lang="ru-RU" sz="2400" b="1" dirty="0" smtClean="0">
                <a:solidFill>
                  <a:schemeClr val="bg1"/>
                </a:solidFill>
                <a:effectLst/>
              </a:rPr>
              <a:t>В. Плотников (Сотников)</a:t>
            </a:r>
          </a:p>
          <a:p>
            <a:pPr eaLnBrk="1" hangingPunct="1">
              <a:buFont typeface="Wingdings" pitchFamily="2" charset="2"/>
              <a:buNone/>
            </a:pPr>
            <a:r>
              <a:rPr lang="ru-RU" sz="2400" b="1" dirty="0" smtClean="0">
                <a:solidFill>
                  <a:schemeClr val="bg1"/>
                </a:solidFill>
                <a:effectLst/>
              </a:rPr>
              <a:t>в фильме «Восхождение»</a:t>
            </a:r>
          </a:p>
        </p:txBody>
      </p:sp>
      <p:pic>
        <p:nvPicPr>
          <p:cNvPr id="26627" name="Picture 3" descr="Картинка 2 из 44">
            <a:hlinkClick r:id="rId2"/>
          </p:cNvPr>
          <p:cNvPicPr>
            <a:picLocks noChangeAspect="1" noChangeArrowheads="1"/>
          </p:cNvPicPr>
          <p:nvPr/>
        </p:nvPicPr>
        <p:blipFill>
          <a:blip r:embed="rId3" cstate="email"/>
          <a:srcRect/>
          <a:stretch>
            <a:fillRect/>
          </a:stretch>
        </p:blipFill>
        <p:spPr bwMode="auto">
          <a:xfrm>
            <a:off x="5029200" y="2895600"/>
            <a:ext cx="3829050" cy="3810000"/>
          </a:xfrm>
          <a:prstGeom prst="rect">
            <a:avLst/>
          </a:prstGeom>
          <a:noFill/>
          <a:ln w="9525">
            <a:noFill/>
            <a:miter lim="800000"/>
            <a:headEnd/>
            <a:tailEnd/>
          </a:ln>
        </p:spPr>
      </p:pic>
      <p:pic>
        <p:nvPicPr>
          <p:cNvPr id="26628" name="Picture 4" descr="Картинка 1 из 44">
            <a:hlinkClick r:id="rId4"/>
          </p:cNvPr>
          <p:cNvPicPr>
            <a:picLocks noChangeAspect="1" noChangeArrowheads="1"/>
          </p:cNvPicPr>
          <p:nvPr/>
        </p:nvPicPr>
        <p:blipFill>
          <a:blip r:embed="rId5" cstate="email"/>
          <a:srcRect/>
          <a:stretch>
            <a:fillRect/>
          </a:stretch>
        </p:blipFill>
        <p:spPr bwMode="auto">
          <a:xfrm>
            <a:off x="228600" y="381000"/>
            <a:ext cx="5076825" cy="33623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25491"/>
          <p:cNvPicPr>
            <a:picLocks noChangeAspect="1" noChangeArrowheads="1"/>
          </p:cNvPicPr>
          <p:nvPr/>
        </p:nvPicPr>
        <p:blipFill>
          <a:blip r:embed="rId2" cstate="email"/>
          <a:srcRect/>
          <a:stretch>
            <a:fillRect/>
          </a:stretch>
        </p:blipFill>
        <p:spPr bwMode="auto">
          <a:xfrm>
            <a:off x="304800" y="228600"/>
            <a:ext cx="1905000" cy="3019425"/>
          </a:xfrm>
          <a:prstGeom prst="rect">
            <a:avLst/>
          </a:prstGeom>
          <a:noFill/>
          <a:ln w="9525">
            <a:noFill/>
            <a:miter lim="800000"/>
            <a:headEnd/>
            <a:tailEnd/>
          </a:ln>
        </p:spPr>
      </p:pic>
      <p:sp>
        <p:nvSpPr>
          <p:cNvPr id="27652" name="Rectangle 13"/>
          <p:cNvSpPr>
            <a:spLocks noGrp="1" noChangeArrowheads="1"/>
          </p:cNvSpPr>
          <p:nvPr>
            <p:ph type="title"/>
          </p:nvPr>
        </p:nvSpPr>
        <p:spPr>
          <a:xfrm>
            <a:off x="2438400" y="0"/>
            <a:ext cx="6324600" cy="990600"/>
          </a:xfrm>
          <a:noFill/>
        </p:spPr>
        <p:txBody>
          <a:bodyPr/>
          <a:lstStyle/>
          <a:p>
            <a:pPr eaLnBrk="1" hangingPunct="1"/>
            <a:r>
              <a:rPr lang="ru-RU" sz="3600" b="1" smtClean="0">
                <a:effectLst/>
              </a:rPr>
              <a:t>Своя война В. Астафьева</a:t>
            </a:r>
          </a:p>
        </p:txBody>
      </p:sp>
      <p:sp>
        <p:nvSpPr>
          <p:cNvPr id="79884" name="Rectangle 12"/>
          <p:cNvSpPr>
            <a:spLocks noGrp="1" noChangeArrowheads="1"/>
          </p:cNvSpPr>
          <p:nvPr>
            <p:ph sz="half" idx="1"/>
          </p:nvPr>
        </p:nvSpPr>
        <p:spPr>
          <a:xfrm>
            <a:off x="1828800" y="1295400"/>
            <a:ext cx="7315200" cy="5562600"/>
          </a:xfrm>
        </p:spPr>
        <p:txBody>
          <a:bodyPr/>
          <a:lstStyle/>
          <a:p>
            <a:pPr eaLnBrk="1" hangingPunct="1">
              <a:lnSpc>
                <a:spcPct val="90000"/>
              </a:lnSpc>
              <a:buFont typeface="Wingdings" pitchFamily="2" charset="2"/>
              <a:buNone/>
              <a:defRPr/>
            </a:pPr>
            <a:r>
              <a:rPr lang="ru-RU" sz="2400" b="1" dirty="0" smtClean="0"/>
              <a:t>         </a:t>
            </a:r>
            <a:r>
              <a:rPr lang="ru-RU" sz="2400" b="1" dirty="0" smtClean="0">
                <a:solidFill>
                  <a:schemeClr val="bg1"/>
                </a:solidFill>
              </a:rPr>
              <a:t>Астафьев В. Пастух и пастушка./  </a:t>
            </a:r>
          </a:p>
          <a:p>
            <a:pPr eaLnBrk="1" hangingPunct="1">
              <a:lnSpc>
                <a:spcPct val="90000"/>
              </a:lnSpc>
              <a:buFont typeface="Wingdings" pitchFamily="2" charset="2"/>
              <a:buNone/>
              <a:defRPr/>
            </a:pPr>
            <a:r>
              <a:rPr lang="ru-RU" sz="2400" b="1" dirty="0" smtClean="0">
                <a:solidFill>
                  <a:schemeClr val="bg1"/>
                </a:solidFill>
              </a:rPr>
              <a:t>         Повесть.-  </a:t>
            </a:r>
            <a:r>
              <a:rPr lang="ru-RU" sz="2400" b="1" dirty="0" err="1" smtClean="0">
                <a:solidFill>
                  <a:schemeClr val="bg1"/>
                </a:solidFill>
              </a:rPr>
              <a:t>Астрель</a:t>
            </a:r>
            <a:r>
              <a:rPr lang="ru-RU" sz="2400" b="1" dirty="0" smtClean="0">
                <a:solidFill>
                  <a:schemeClr val="bg1"/>
                </a:solidFill>
              </a:rPr>
              <a:t>:  2004.    </a:t>
            </a:r>
          </a:p>
          <a:p>
            <a:pPr eaLnBrk="1" hangingPunct="1">
              <a:lnSpc>
                <a:spcPct val="90000"/>
              </a:lnSpc>
              <a:buFont typeface="Wingdings" pitchFamily="2" charset="2"/>
              <a:buNone/>
              <a:defRPr/>
            </a:pPr>
            <a:endParaRPr lang="ru-RU" sz="2400" b="1" dirty="0" smtClean="0"/>
          </a:p>
          <a:p>
            <a:pPr eaLnBrk="1" hangingPunct="1">
              <a:lnSpc>
                <a:spcPct val="90000"/>
              </a:lnSpc>
              <a:buFont typeface="Wingdings" pitchFamily="2" charset="2"/>
              <a:buNone/>
              <a:defRPr/>
            </a:pPr>
            <a:r>
              <a:rPr lang="ru-RU" sz="2400" b="1" dirty="0" smtClean="0">
                <a:solidFill>
                  <a:schemeClr val="bg1"/>
                </a:solidFill>
              </a:rPr>
              <a:t>         </a:t>
            </a:r>
            <a:r>
              <a:rPr lang="ru-RU" sz="2400" b="1" u="sng" dirty="0" smtClean="0">
                <a:solidFill>
                  <a:schemeClr val="bg1"/>
                </a:solidFill>
              </a:rPr>
              <a:t>Аннотация.</a:t>
            </a:r>
            <a:endParaRPr lang="ru-RU" sz="2400" u="sng" dirty="0" smtClean="0">
              <a:solidFill>
                <a:schemeClr val="bg1"/>
              </a:solidFill>
            </a:endParaRPr>
          </a:p>
          <a:p>
            <a:pPr eaLnBrk="1" hangingPunct="1">
              <a:lnSpc>
                <a:spcPct val="90000"/>
              </a:lnSpc>
              <a:buFont typeface="Wingdings" pitchFamily="2" charset="2"/>
              <a:buNone/>
              <a:defRPr/>
            </a:pPr>
            <a:r>
              <a:rPr lang="ru-RU" sz="2400" b="1" dirty="0" smtClean="0">
                <a:solidFill>
                  <a:schemeClr val="bg1"/>
                </a:solidFill>
              </a:rPr>
              <a:t>         </a:t>
            </a:r>
            <a:r>
              <a:rPr lang="ru-RU" sz="2400" b="1" u="sng" dirty="0" smtClean="0">
                <a:solidFill>
                  <a:srgbClr val="FF0000"/>
                </a:solidFill>
                <a:hlinkClick r:id="rId3" action="ppaction://hlinksldjump"/>
              </a:rPr>
              <a:t>Виктор Астафьев</a:t>
            </a:r>
            <a:r>
              <a:rPr lang="ru-RU" sz="2400" b="1" dirty="0" smtClean="0">
                <a:solidFill>
                  <a:srgbClr val="FF0000"/>
                </a:solidFill>
              </a:rPr>
              <a:t> </a:t>
            </a:r>
            <a:r>
              <a:rPr lang="ru-RU" sz="2400" b="1" dirty="0" smtClean="0">
                <a:solidFill>
                  <a:schemeClr val="bg1"/>
                </a:solidFill>
              </a:rPr>
              <a:t>(1924-2001) впервые </a:t>
            </a:r>
          </a:p>
          <a:p>
            <a:pPr eaLnBrk="1" hangingPunct="1">
              <a:lnSpc>
                <a:spcPct val="90000"/>
              </a:lnSpc>
              <a:buFont typeface="Wingdings" pitchFamily="2" charset="2"/>
              <a:buNone/>
              <a:defRPr/>
            </a:pPr>
            <a:r>
              <a:rPr lang="ru-RU" sz="2400" b="1" dirty="0" smtClean="0">
                <a:solidFill>
                  <a:schemeClr val="bg1"/>
                </a:solidFill>
              </a:rPr>
              <a:t>разрушил  сложившиеся в советское время </a:t>
            </a:r>
          </a:p>
          <a:p>
            <a:pPr eaLnBrk="1" hangingPunct="1">
              <a:lnSpc>
                <a:spcPct val="90000"/>
              </a:lnSpc>
              <a:buFont typeface="Wingdings" pitchFamily="2" charset="2"/>
              <a:buNone/>
              <a:defRPr/>
            </a:pPr>
            <a:r>
              <a:rPr lang="ru-RU" sz="2400" b="1" dirty="0" smtClean="0">
                <a:solidFill>
                  <a:schemeClr val="bg1"/>
                </a:solidFill>
              </a:rPr>
              <a:t>каноны  изображения войны, сказав о ней </a:t>
            </a:r>
          </a:p>
          <a:p>
            <a:pPr eaLnBrk="1" hangingPunct="1">
              <a:lnSpc>
                <a:spcPct val="90000"/>
              </a:lnSpc>
              <a:buFont typeface="Wingdings" pitchFamily="2" charset="2"/>
              <a:buNone/>
              <a:defRPr/>
            </a:pPr>
            <a:r>
              <a:rPr lang="ru-RU" sz="2400" b="1" dirty="0" smtClean="0">
                <a:solidFill>
                  <a:schemeClr val="bg1"/>
                </a:solidFill>
              </a:rPr>
              <a:t>жестокую  правду и утверждая право автора-</a:t>
            </a:r>
          </a:p>
          <a:p>
            <a:pPr eaLnBrk="1" hangingPunct="1">
              <a:lnSpc>
                <a:spcPct val="90000"/>
              </a:lnSpc>
              <a:buFont typeface="Wingdings" pitchFamily="2" charset="2"/>
              <a:buNone/>
              <a:defRPr/>
            </a:pPr>
            <a:r>
              <a:rPr lang="ru-RU" sz="2400" b="1" dirty="0" smtClean="0">
                <a:solidFill>
                  <a:schemeClr val="bg1"/>
                </a:solidFill>
              </a:rPr>
              <a:t>фронтовика  на память о "своей" войне. </a:t>
            </a:r>
          </a:p>
          <a:p>
            <a:pPr eaLnBrk="1" hangingPunct="1">
              <a:lnSpc>
                <a:spcPct val="90000"/>
              </a:lnSpc>
              <a:buFont typeface="Wingdings" pitchFamily="2" charset="2"/>
              <a:buNone/>
              <a:defRPr/>
            </a:pPr>
            <a:r>
              <a:rPr lang="ru-RU" sz="2400" b="1" dirty="0" smtClean="0">
                <a:solidFill>
                  <a:schemeClr val="bg1"/>
                </a:solidFill>
              </a:rPr>
              <a:t>Включенные в  сборник произведения </a:t>
            </a:r>
          </a:p>
          <a:p>
            <a:pPr eaLnBrk="1" hangingPunct="1">
              <a:lnSpc>
                <a:spcPct val="90000"/>
              </a:lnSpc>
              <a:buFont typeface="Wingdings" pitchFamily="2" charset="2"/>
              <a:buNone/>
              <a:defRPr/>
            </a:pPr>
            <a:r>
              <a:rPr lang="ru-RU" sz="2400" b="1" dirty="0" smtClean="0">
                <a:solidFill>
                  <a:schemeClr val="bg1"/>
                </a:solidFill>
              </a:rPr>
              <a:t>объединяет вечная тема:  противостояние </a:t>
            </a:r>
          </a:p>
          <a:p>
            <a:pPr eaLnBrk="1" hangingPunct="1">
              <a:lnSpc>
                <a:spcPct val="90000"/>
              </a:lnSpc>
              <a:buFont typeface="Wingdings" pitchFamily="2" charset="2"/>
              <a:buNone/>
              <a:defRPr/>
            </a:pPr>
            <a:r>
              <a:rPr lang="ru-RU" sz="2400" b="1" dirty="0" smtClean="0">
                <a:solidFill>
                  <a:schemeClr val="bg1"/>
                </a:solidFill>
              </a:rPr>
              <a:t>созидательной силы любви и  </a:t>
            </a:r>
            <a:r>
              <a:rPr lang="ru-RU" sz="2400" b="1" dirty="0" err="1" smtClean="0">
                <a:solidFill>
                  <a:schemeClr val="bg1"/>
                </a:solidFill>
              </a:rPr>
              <a:t>разруши</a:t>
            </a:r>
            <a:r>
              <a:rPr lang="ru-RU" sz="2400" b="1" dirty="0" smtClean="0">
                <a:solidFill>
                  <a:schemeClr val="bg1"/>
                </a:solidFill>
              </a:rPr>
              <a:t>-</a:t>
            </a:r>
          </a:p>
          <a:p>
            <a:pPr eaLnBrk="1" hangingPunct="1">
              <a:lnSpc>
                <a:spcPct val="90000"/>
              </a:lnSpc>
              <a:buFont typeface="Wingdings" pitchFamily="2" charset="2"/>
              <a:buNone/>
              <a:defRPr/>
            </a:pPr>
            <a:r>
              <a:rPr lang="ru-RU" sz="2400" b="1" dirty="0" smtClean="0">
                <a:solidFill>
                  <a:schemeClr val="bg1"/>
                </a:solidFill>
              </a:rPr>
              <a:t>тельной стихии войны. </a:t>
            </a: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84" name="Rectangle 12"/>
          <p:cNvSpPr>
            <a:spLocks noGrp="1" noChangeArrowheads="1"/>
          </p:cNvSpPr>
          <p:nvPr>
            <p:ph sz="half" idx="1"/>
          </p:nvPr>
        </p:nvSpPr>
        <p:spPr>
          <a:xfrm>
            <a:off x="2590800" y="2133600"/>
            <a:ext cx="6553200" cy="7010400"/>
          </a:xfrm>
        </p:spPr>
        <p:txBody>
          <a:bodyPr>
            <a:normAutofit/>
          </a:bodyPr>
          <a:lstStyle/>
          <a:p>
            <a:pPr eaLnBrk="1" hangingPunct="1">
              <a:lnSpc>
                <a:spcPct val="90000"/>
              </a:lnSpc>
              <a:buFont typeface="Wingdings" pitchFamily="2" charset="2"/>
              <a:buNone/>
              <a:defRPr/>
            </a:pPr>
            <a:r>
              <a:rPr lang="ru-RU" sz="2400" b="1" dirty="0" smtClean="0">
                <a:solidFill>
                  <a:srgbClr val="CC3399"/>
                </a:solidFill>
              </a:rPr>
              <a:t>"Пастух и  пастушка" </a:t>
            </a:r>
            <a:r>
              <a:rPr lang="ru-RU" sz="2400" b="1" dirty="0" smtClean="0">
                <a:solidFill>
                  <a:schemeClr val="bg1"/>
                </a:solidFill>
              </a:rPr>
              <a:t>- любимое детище </a:t>
            </a:r>
          </a:p>
          <a:p>
            <a:pPr eaLnBrk="1" hangingPunct="1">
              <a:lnSpc>
                <a:spcPct val="90000"/>
              </a:lnSpc>
              <a:buFont typeface="Wingdings" pitchFamily="2" charset="2"/>
              <a:buNone/>
              <a:defRPr/>
            </a:pPr>
            <a:r>
              <a:rPr lang="ru-RU" sz="2400" b="1" dirty="0" smtClean="0">
                <a:solidFill>
                  <a:schemeClr val="bg1"/>
                </a:solidFill>
              </a:rPr>
              <a:t>Виктора Астафьева – по сей день остается </a:t>
            </a:r>
          </a:p>
          <a:p>
            <a:pPr eaLnBrk="1" hangingPunct="1">
              <a:lnSpc>
                <a:spcPct val="90000"/>
              </a:lnSpc>
              <a:buFont typeface="Wingdings" pitchFamily="2" charset="2"/>
              <a:buNone/>
              <a:defRPr/>
            </a:pPr>
            <a:r>
              <a:rPr lang="ru-RU" sz="2400" b="1" dirty="0" smtClean="0">
                <a:solidFill>
                  <a:schemeClr val="bg1"/>
                </a:solidFill>
              </a:rPr>
              <a:t>загадкой, как для  критиков, так и для </a:t>
            </a:r>
          </a:p>
          <a:p>
            <a:pPr eaLnBrk="1" hangingPunct="1">
              <a:lnSpc>
                <a:spcPct val="90000"/>
              </a:lnSpc>
              <a:buFont typeface="Wingdings" pitchFamily="2" charset="2"/>
              <a:buNone/>
              <a:defRPr/>
            </a:pPr>
            <a:r>
              <a:rPr lang="ru-RU" sz="2400" b="1" dirty="0" smtClean="0">
                <a:solidFill>
                  <a:schemeClr val="bg1"/>
                </a:solidFill>
              </a:rPr>
              <a:t>читателей, ибо заключенное в "современной </a:t>
            </a:r>
          </a:p>
          <a:p>
            <a:pPr eaLnBrk="1" hangingPunct="1">
              <a:lnSpc>
                <a:spcPct val="90000"/>
              </a:lnSpc>
              <a:buFont typeface="Wingdings" pitchFamily="2" charset="2"/>
              <a:buNone/>
              <a:defRPr/>
            </a:pPr>
            <a:r>
              <a:rPr lang="ru-RU" sz="2400" b="1" dirty="0" smtClean="0">
                <a:solidFill>
                  <a:schemeClr val="bg1"/>
                </a:solidFill>
              </a:rPr>
              <a:t>пасторали" время  проникает дальше, </a:t>
            </a:r>
          </a:p>
          <a:p>
            <a:pPr eaLnBrk="1" hangingPunct="1">
              <a:lnSpc>
                <a:spcPct val="90000"/>
              </a:lnSpc>
              <a:buFont typeface="Wingdings" pitchFamily="2" charset="2"/>
              <a:buNone/>
              <a:defRPr/>
            </a:pPr>
            <a:r>
              <a:rPr lang="ru-RU" sz="2400" b="1" dirty="0" smtClean="0">
                <a:solidFill>
                  <a:schemeClr val="bg1"/>
                </a:solidFill>
              </a:rPr>
              <a:t>в неведомые пространственные измерения... </a:t>
            </a:r>
          </a:p>
          <a:p>
            <a:pPr eaLnBrk="1" hangingPunct="1">
              <a:lnSpc>
                <a:spcPct val="90000"/>
              </a:lnSpc>
              <a:buFont typeface="Wingdings" pitchFamily="2" charset="2"/>
              <a:buNone/>
              <a:defRPr/>
            </a:pPr>
            <a:r>
              <a:rPr lang="ru-RU" sz="2400" b="1" dirty="0" smtClean="0">
                <a:solidFill>
                  <a:schemeClr val="bg1"/>
                </a:solidFill>
              </a:rPr>
              <a:t>В попытке исповеди «из тихого света" </a:t>
            </a:r>
          </a:p>
          <a:p>
            <a:pPr eaLnBrk="1" hangingPunct="1">
              <a:lnSpc>
                <a:spcPct val="90000"/>
              </a:lnSpc>
              <a:buFont typeface="Wingdings" pitchFamily="2" charset="2"/>
              <a:buNone/>
              <a:defRPr/>
            </a:pPr>
            <a:r>
              <a:rPr lang="ru-RU" sz="2400" b="1" dirty="0" smtClean="0">
                <a:solidFill>
                  <a:schemeClr val="bg1"/>
                </a:solidFill>
              </a:rPr>
              <a:t>нашла  себе выход личная, творческая и </a:t>
            </a:r>
          </a:p>
          <a:p>
            <a:pPr eaLnBrk="1" hangingPunct="1">
              <a:lnSpc>
                <a:spcPct val="90000"/>
              </a:lnSpc>
              <a:buFont typeface="Wingdings" pitchFamily="2" charset="2"/>
              <a:buNone/>
              <a:defRPr/>
            </a:pPr>
            <a:r>
              <a:rPr lang="ru-RU" sz="2400" b="1" dirty="0" smtClean="0">
                <a:solidFill>
                  <a:schemeClr val="bg1"/>
                </a:solidFill>
              </a:rPr>
              <a:t>гражданская  боль. </a:t>
            </a:r>
          </a:p>
        </p:txBody>
      </p:sp>
      <p:pic>
        <p:nvPicPr>
          <p:cNvPr id="28675" name="Picture 15" descr="Виктор Астафьев Пастух и пастушка">
            <a:hlinkClick r:id="rId2" tooltip="Виктор Астафьев Пастух и пастушка"/>
          </p:cNvPr>
          <p:cNvPicPr>
            <a:picLocks noChangeAspect="1" noChangeArrowheads="1"/>
          </p:cNvPicPr>
          <p:nvPr/>
        </p:nvPicPr>
        <p:blipFill>
          <a:blip r:embed="rId3" cstate="email"/>
          <a:srcRect/>
          <a:stretch>
            <a:fillRect/>
          </a:stretch>
        </p:blipFill>
        <p:spPr bwMode="auto">
          <a:xfrm>
            <a:off x="228600" y="381000"/>
            <a:ext cx="2286000" cy="35655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6" descr="Картинка 49 из 50">
            <a:hlinkClick r:id="rId2"/>
          </p:cNvPr>
          <p:cNvPicPr>
            <a:picLocks noChangeAspect="1" noChangeArrowheads="1"/>
          </p:cNvPicPr>
          <p:nvPr/>
        </p:nvPicPr>
        <p:blipFill>
          <a:blip r:embed="rId3" cstate="email"/>
          <a:srcRect/>
          <a:stretch>
            <a:fillRect/>
          </a:stretch>
        </p:blipFill>
        <p:spPr bwMode="auto">
          <a:xfrm>
            <a:off x="5867400" y="304800"/>
            <a:ext cx="3067050" cy="2368550"/>
          </a:xfrm>
          <a:prstGeom prst="rect">
            <a:avLst/>
          </a:prstGeom>
          <a:noFill/>
          <a:ln w="9525">
            <a:noFill/>
            <a:miter lim="800000"/>
            <a:headEnd/>
            <a:tailEnd/>
          </a:ln>
        </p:spPr>
      </p:pic>
      <p:sp>
        <p:nvSpPr>
          <p:cNvPr id="29701" name="Rectangle 16"/>
          <p:cNvSpPr>
            <a:spLocks noGrp="1" noChangeArrowheads="1"/>
          </p:cNvSpPr>
          <p:nvPr>
            <p:ph type="title"/>
          </p:nvPr>
        </p:nvSpPr>
        <p:spPr>
          <a:xfrm>
            <a:off x="228600" y="457200"/>
            <a:ext cx="5486400" cy="990600"/>
          </a:xfrm>
          <a:noFill/>
        </p:spPr>
        <p:txBody>
          <a:bodyPr/>
          <a:lstStyle/>
          <a:p>
            <a:pPr eaLnBrk="1" hangingPunct="1"/>
            <a:r>
              <a:rPr lang="ru-RU" sz="4000" b="1" smtClean="0">
                <a:effectLst/>
              </a:rPr>
              <a:t>Война и любовь</a:t>
            </a:r>
          </a:p>
        </p:txBody>
      </p:sp>
      <p:pic>
        <p:nvPicPr>
          <p:cNvPr id="29699" name="Picture 9" descr="24844"/>
          <p:cNvPicPr>
            <a:picLocks noGrp="1" noChangeAspect="1" noChangeArrowheads="1"/>
          </p:cNvPicPr>
          <p:nvPr>
            <p:ph idx="1"/>
          </p:nvPr>
        </p:nvPicPr>
        <p:blipFill>
          <a:blip r:embed="rId4" cstate="email"/>
          <a:stretch>
            <a:fillRect/>
          </a:stretch>
        </p:blipFill>
        <p:spPr>
          <a:xfrm>
            <a:off x="4064000" y="3141662"/>
            <a:ext cx="1016000" cy="1625600"/>
          </a:xfrm>
          <a:noFill/>
        </p:spPr>
      </p:pic>
      <p:pic>
        <p:nvPicPr>
          <p:cNvPr id="29700" name="Picture 11" descr="Картинка 4 из 12776">
            <a:hlinkClick r:id="rId5"/>
          </p:cNvPr>
          <p:cNvPicPr>
            <a:picLocks noChangeAspect="1" noChangeArrowheads="1"/>
          </p:cNvPicPr>
          <p:nvPr/>
        </p:nvPicPr>
        <p:blipFill>
          <a:blip r:embed="rId6" cstate="email"/>
          <a:srcRect/>
          <a:stretch>
            <a:fillRect/>
          </a:stretch>
        </p:blipFill>
        <p:spPr bwMode="auto">
          <a:xfrm>
            <a:off x="304800" y="2590800"/>
            <a:ext cx="5181600" cy="38004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Картинка 59 из 13031">
            <a:hlinkClick r:id="rId2"/>
          </p:cNvPr>
          <p:cNvPicPr>
            <a:picLocks noChangeAspect="1" noChangeArrowheads="1"/>
          </p:cNvPicPr>
          <p:nvPr/>
        </p:nvPicPr>
        <p:blipFill>
          <a:blip r:embed="rId3" cstate="email"/>
          <a:srcRect/>
          <a:stretch>
            <a:fillRect/>
          </a:stretch>
        </p:blipFill>
        <p:spPr bwMode="auto">
          <a:xfrm>
            <a:off x="533400" y="1676400"/>
            <a:ext cx="5372100" cy="4722813"/>
          </a:xfrm>
          <a:prstGeom prst="rect">
            <a:avLst/>
          </a:prstGeom>
          <a:noFill/>
          <a:ln w="9525">
            <a:noFill/>
            <a:miter lim="800000"/>
            <a:headEnd/>
            <a:tailEnd/>
          </a:ln>
        </p:spPr>
      </p:pic>
      <p:pic>
        <p:nvPicPr>
          <p:cNvPr id="30723" name="Picture 5" descr="Картинка 36 из 12776">
            <a:hlinkClick r:id="rId4"/>
          </p:cNvPr>
          <p:cNvPicPr>
            <a:picLocks noChangeAspect="1" noChangeArrowheads="1"/>
          </p:cNvPicPr>
          <p:nvPr/>
        </p:nvPicPr>
        <p:blipFill>
          <a:blip r:embed="rId5" cstate="email"/>
          <a:srcRect/>
          <a:stretch>
            <a:fillRect/>
          </a:stretch>
        </p:blipFill>
        <p:spPr bwMode="auto">
          <a:xfrm>
            <a:off x="3886200" y="457200"/>
            <a:ext cx="5029200" cy="335915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circle(out)">
                                      <p:cBhvr>
                                        <p:cTn id="7" dur="2000"/>
                                        <p:tgtEl>
                                          <p:spTgt spid="30722"/>
                                        </p:tgtEl>
                                      </p:cBhvr>
                                    </p:animEffect>
                                  </p:childTnLst>
                                </p:cTn>
                              </p:par>
                            </p:childTnLst>
                          </p:cTn>
                        </p:par>
                        <p:par>
                          <p:cTn id="8" fill="hold">
                            <p:stCondLst>
                              <p:cond delay="2000"/>
                            </p:stCondLst>
                            <p:childTnLst>
                              <p:par>
                                <p:cTn id="9" presetID="6" presetClass="entr" presetSubtype="32" fill="hold" nodeType="after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circle(out)">
                                      <p:cBhvr>
                                        <p:cTn id="11" dur="20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4343400" y="609600"/>
            <a:ext cx="4800600" cy="5562600"/>
          </a:xfrm>
        </p:spPr>
        <p:txBody>
          <a:bodyPr/>
          <a:lstStyle/>
          <a:p>
            <a:pPr eaLnBrk="1" hangingPunct="1">
              <a:buFont typeface="Wingdings" pitchFamily="2" charset="2"/>
              <a:buNone/>
              <a:defRPr/>
            </a:pPr>
            <a:r>
              <a:rPr lang="ru-RU" sz="2400" b="1" i="1" dirty="0" smtClean="0">
                <a:solidFill>
                  <a:schemeClr val="bg1"/>
                </a:solidFill>
              </a:rPr>
              <a:t>Убейте войну,</a:t>
            </a:r>
          </a:p>
          <a:p>
            <a:pPr eaLnBrk="1" hangingPunct="1">
              <a:buFont typeface="Wingdings" pitchFamily="2" charset="2"/>
              <a:buNone/>
              <a:defRPr/>
            </a:pPr>
            <a:r>
              <a:rPr lang="ru-RU" sz="2400" b="1" i="1" dirty="0" smtClean="0">
                <a:solidFill>
                  <a:schemeClr val="bg1"/>
                </a:solidFill>
              </a:rPr>
              <a:t>Прокляните войну, </a:t>
            </a:r>
          </a:p>
          <a:p>
            <a:pPr eaLnBrk="1" hangingPunct="1">
              <a:buFont typeface="Wingdings" pitchFamily="2" charset="2"/>
              <a:buNone/>
              <a:defRPr/>
            </a:pPr>
            <a:r>
              <a:rPr lang="ru-RU" sz="2400" b="1" i="1" dirty="0" smtClean="0">
                <a:solidFill>
                  <a:schemeClr val="bg1"/>
                </a:solidFill>
              </a:rPr>
              <a:t>Люди Земли!</a:t>
            </a:r>
          </a:p>
          <a:p>
            <a:pPr eaLnBrk="1" hangingPunct="1">
              <a:buFont typeface="Wingdings" pitchFamily="2" charset="2"/>
              <a:buNone/>
              <a:defRPr/>
            </a:pPr>
            <a:r>
              <a:rPr lang="ru-RU" sz="2400" b="1" i="1" dirty="0" smtClean="0">
                <a:solidFill>
                  <a:schemeClr val="bg1"/>
                </a:solidFill>
              </a:rPr>
              <a:t>Мечту пронесите </a:t>
            </a:r>
          </a:p>
          <a:p>
            <a:pPr eaLnBrk="1" hangingPunct="1">
              <a:buFont typeface="Wingdings" pitchFamily="2" charset="2"/>
              <a:buNone/>
              <a:defRPr/>
            </a:pPr>
            <a:r>
              <a:rPr lang="ru-RU" sz="2400" b="1" i="1" dirty="0" smtClean="0">
                <a:solidFill>
                  <a:schemeClr val="bg1"/>
                </a:solidFill>
              </a:rPr>
              <a:t>                        через года</a:t>
            </a:r>
          </a:p>
          <a:p>
            <a:pPr eaLnBrk="1" hangingPunct="1">
              <a:buFont typeface="Wingdings" pitchFamily="2" charset="2"/>
              <a:buNone/>
              <a:defRPr/>
            </a:pPr>
            <a:r>
              <a:rPr lang="ru-RU" sz="2400" b="1" i="1" dirty="0" smtClean="0">
                <a:solidFill>
                  <a:schemeClr val="bg1"/>
                </a:solidFill>
              </a:rPr>
              <a:t>И жизнью наполните!..</a:t>
            </a:r>
          </a:p>
          <a:p>
            <a:pPr eaLnBrk="1" hangingPunct="1">
              <a:buFont typeface="Wingdings" pitchFamily="2" charset="2"/>
              <a:buNone/>
              <a:defRPr/>
            </a:pPr>
            <a:r>
              <a:rPr lang="ru-RU" sz="2400" b="1" i="1" dirty="0" smtClean="0">
                <a:solidFill>
                  <a:schemeClr val="bg1"/>
                </a:solidFill>
              </a:rPr>
              <a:t>Но о тех, </a:t>
            </a:r>
          </a:p>
          <a:p>
            <a:pPr eaLnBrk="1" hangingPunct="1">
              <a:buFont typeface="Wingdings" pitchFamily="2" charset="2"/>
              <a:buNone/>
              <a:defRPr/>
            </a:pPr>
            <a:r>
              <a:rPr lang="ru-RU" sz="2400" b="1" i="1" dirty="0" smtClean="0">
                <a:solidFill>
                  <a:schemeClr val="bg1"/>
                </a:solidFill>
              </a:rPr>
              <a:t>Кто уже не придет               </a:t>
            </a:r>
          </a:p>
          <a:p>
            <a:pPr eaLnBrk="1" hangingPunct="1">
              <a:buFont typeface="Wingdings" pitchFamily="2" charset="2"/>
              <a:buNone/>
              <a:defRPr/>
            </a:pPr>
            <a:r>
              <a:rPr lang="ru-RU" sz="2400" b="1" i="1" dirty="0" smtClean="0">
                <a:solidFill>
                  <a:schemeClr val="bg1"/>
                </a:solidFill>
              </a:rPr>
              <a:t>                        никогда,- </a:t>
            </a:r>
          </a:p>
          <a:p>
            <a:pPr eaLnBrk="1" hangingPunct="1">
              <a:buFont typeface="Wingdings" pitchFamily="2" charset="2"/>
              <a:buNone/>
              <a:defRPr/>
            </a:pPr>
            <a:r>
              <a:rPr lang="ru-RU" sz="2400" b="1" i="1" dirty="0" smtClean="0">
                <a:solidFill>
                  <a:schemeClr val="bg1"/>
                </a:solidFill>
              </a:rPr>
              <a:t>Заклинаю -</a:t>
            </a:r>
          </a:p>
          <a:p>
            <a:pPr eaLnBrk="1" hangingPunct="1">
              <a:buFont typeface="Wingdings" pitchFamily="2" charset="2"/>
              <a:buNone/>
              <a:defRPr/>
            </a:pPr>
            <a:r>
              <a:rPr lang="ru-RU" sz="2400" b="1" i="1" dirty="0" smtClean="0">
                <a:solidFill>
                  <a:schemeClr val="bg1"/>
                </a:solidFill>
              </a:rPr>
              <a:t>                       Помните! </a:t>
            </a:r>
          </a:p>
          <a:p>
            <a:pPr eaLnBrk="1" hangingPunct="1">
              <a:buFont typeface="Wingdings" pitchFamily="2" charset="2"/>
              <a:buNone/>
              <a:defRPr/>
            </a:pPr>
            <a:r>
              <a:rPr lang="ru-RU" sz="2400" b="1" i="1" dirty="0" smtClean="0">
                <a:solidFill>
                  <a:schemeClr val="bg1"/>
                </a:solidFill>
              </a:rPr>
              <a:t>           Р. Рождественский</a:t>
            </a:r>
          </a:p>
        </p:txBody>
      </p:sp>
      <p:pic>
        <p:nvPicPr>
          <p:cNvPr id="4099" name="Picture 7" descr="Картинка 1 из 1185">
            <a:hlinkClick r:id="rId2"/>
          </p:cNvPr>
          <p:cNvPicPr>
            <a:picLocks noChangeAspect="1" noChangeArrowheads="1"/>
          </p:cNvPicPr>
          <p:nvPr/>
        </p:nvPicPr>
        <p:blipFill>
          <a:blip r:embed="rId3" cstate="email"/>
          <a:srcRect/>
          <a:stretch>
            <a:fillRect/>
          </a:stretch>
        </p:blipFill>
        <p:spPr bwMode="auto">
          <a:xfrm>
            <a:off x="304800" y="533400"/>
            <a:ext cx="3429000" cy="2573338"/>
          </a:xfrm>
          <a:prstGeom prst="rect">
            <a:avLst/>
          </a:prstGeom>
          <a:noFill/>
          <a:ln w="9525">
            <a:noFill/>
            <a:miter lim="800000"/>
            <a:headEnd/>
            <a:tailEnd/>
          </a:ln>
        </p:spPr>
      </p:pic>
      <p:pic>
        <p:nvPicPr>
          <p:cNvPr id="4100" name="Picture 9" descr="Картинка 10 из 1185">
            <a:hlinkClick r:id="rId4"/>
          </p:cNvPr>
          <p:cNvPicPr>
            <a:picLocks noChangeAspect="1" noChangeArrowheads="1"/>
          </p:cNvPicPr>
          <p:nvPr/>
        </p:nvPicPr>
        <p:blipFill>
          <a:blip r:embed="rId5" cstate="email"/>
          <a:srcRect/>
          <a:stretch>
            <a:fillRect/>
          </a:stretch>
        </p:blipFill>
        <p:spPr bwMode="auto">
          <a:xfrm>
            <a:off x="304800" y="3810000"/>
            <a:ext cx="3429000" cy="22256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Effect transition="in" filter="fade">
                                      <p:cBhvr>
                                        <p:cTn id="7" dur="2000"/>
                                        <p:tgtEl>
                                          <p:spTgt spid="4403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035">
                                            <p:txEl>
                                              <p:pRg st="1" end="1"/>
                                            </p:txEl>
                                          </p:spTgt>
                                        </p:tgtEl>
                                        <p:attrNameLst>
                                          <p:attrName>style.visibility</p:attrName>
                                        </p:attrNameLst>
                                      </p:cBhvr>
                                      <p:to>
                                        <p:strVal val="visible"/>
                                      </p:to>
                                    </p:set>
                                    <p:animEffect transition="in" filter="fade">
                                      <p:cBhvr>
                                        <p:cTn id="10" dur="2000"/>
                                        <p:tgtEl>
                                          <p:spTgt spid="4403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4035">
                                            <p:txEl>
                                              <p:pRg st="2" end="2"/>
                                            </p:txEl>
                                          </p:spTgt>
                                        </p:tgtEl>
                                        <p:attrNameLst>
                                          <p:attrName>style.visibility</p:attrName>
                                        </p:attrNameLst>
                                      </p:cBhvr>
                                      <p:to>
                                        <p:strVal val="visible"/>
                                      </p:to>
                                    </p:set>
                                    <p:animEffect transition="in" filter="fade">
                                      <p:cBhvr>
                                        <p:cTn id="13" dur="2000"/>
                                        <p:tgtEl>
                                          <p:spTgt spid="4403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4035">
                                            <p:txEl>
                                              <p:pRg st="3" end="3"/>
                                            </p:txEl>
                                          </p:spTgt>
                                        </p:tgtEl>
                                        <p:attrNameLst>
                                          <p:attrName>style.visibility</p:attrName>
                                        </p:attrNameLst>
                                      </p:cBhvr>
                                      <p:to>
                                        <p:strVal val="visible"/>
                                      </p:to>
                                    </p:set>
                                    <p:animEffect transition="in" filter="fade">
                                      <p:cBhvr>
                                        <p:cTn id="16" dur="2000"/>
                                        <p:tgtEl>
                                          <p:spTgt spid="44035">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4035">
                                            <p:txEl>
                                              <p:pRg st="4" end="4"/>
                                            </p:txEl>
                                          </p:spTgt>
                                        </p:tgtEl>
                                        <p:attrNameLst>
                                          <p:attrName>style.visibility</p:attrName>
                                        </p:attrNameLst>
                                      </p:cBhvr>
                                      <p:to>
                                        <p:strVal val="visible"/>
                                      </p:to>
                                    </p:set>
                                    <p:animEffect transition="in" filter="fade">
                                      <p:cBhvr>
                                        <p:cTn id="19" dur="2000"/>
                                        <p:tgtEl>
                                          <p:spTgt spid="44035">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4035">
                                            <p:txEl>
                                              <p:pRg st="5" end="5"/>
                                            </p:txEl>
                                          </p:spTgt>
                                        </p:tgtEl>
                                        <p:attrNameLst>
                                          <p:attrName>style.visibility</p:attrName>
                                        </p:attrNameLst>
                                      </p:cBhvr>
                                      <p:to>
                                        <p:strVal val="visible"/>
                                      </p:to>
                                    </p:set>
                                    <p:animEffect transition="in" filter="fade">
                                      <p:cBhvr>
                                        <p:cTn id="22" dur="2000"/>
                                        <p:tgtEl>
                                          <p:spTgt spid="44035">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4035">
                                            <p:txEl>
                                              <p:pRg st="6" end="6"/>
                                            </p:txEl>
                                          </p:spTgt>
                                        </p:tgtEl>
                                        <p:attrNameLst>
                                          <p:attrName>style.visibility</p:attrName>
                                        </p:attrNameLst>
                                      </p:cBhvr>
                                      <p:to>
                                        <p:strVal val="visible"/>
                                      </p:to>
                                    </p:set>
                                    <p:animEffect transition="in" filter="fade">
                                      <p:cBhvr>
                                        <p:cTn id="25" dur="2000"/>
                                        <p:tgtEl>
                                          <p:spTgt spid="44035">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4035">
                                            <p:txEl>
                                              <p:pRg st="7" end="7"/>
                                            </p:txEl>
                                          </p:spTgt>
                                        </p:tgtEl>
                                        <p:attrNameLst>
                                          <p:attrName>style.visibility</p:attrName>
                                        </p:attrNameLst>
                                      </p:cBhvr>
                                      <p:to>
                                        <p:strVal val="visible"/>
                                      </p:to>
                                    </p:set>
                                    <p:animEffect transition="in" filter="fade">
                                      <p:cBhvr>
                                        <p:cTn id="28" dur="2000"/>
                                        <p:tgtEl>
                                          <p:spTgt spid="44035">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4035">
                                            <p:txEl>
                                              <p:pRg st="8" end="8"/>
                                            </p:txEl>
                                          </p:spTgt>
                                        </p:tgtEl>
                                        <p:attrNameLst>
                                          <p:attrName>style.visibility</p:attrName>
                                        </p:attrNameLst>
                                      </p:cBhvr>
                                      <p:to>
                                        <p:strVal val="visible"/>
                                      </p:to>
                                    </p:set>
                                    <p:animEffect transition="in" filter="fade">
                                      <p:cBhvr>
                                        <p:cTn id="31" dur="2000"/>
                                        <p:tgtEl>
                                          <p:spTgt spid="44035">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4035">
                                            <p:txEl>
                                              <p:pRg st="9" end="9"/>
                                            </p:txEl>
                                          </p:spTgt>
                                        </p:tgtEl>
                                        <p:attrNameLst>
                                          <p:attrName>style.visibility</p:attrName>
                                        </p:attrNameLst>
                                      </p:cBhvr>
                                      <p:to>
                                        <p:strVal val="visible"/>
                                      </p:to>
                                    </p:set>
                                    <p:animEffect transition="in" filter="fade">
                                      <p:cBhvr>
                                        <p:cTn id="34" dur="2000"/>
                                        <p:tgtEl>
                                          <p:spTgt spid="44035">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4035">
                                            <p:txEl>
                                              <p:pRg st="10" end="10"/>
                                            </p:txEl>
                                          </p:spTgt>
                                        </p:tgtEl>
                                        <p:attrNameLst>
                                          <p:attrName>style.visibility</p:attrName>
                                        </p:attrNameLst>
                                      </p:cBhvr>
                                      <p:to>
                                        <p:strVal val="visible"/>
                                      </p:to>
                                    </p:set>
                                    <p:animEffect transition="in" filter="fade">
                                      <p:cBhvr>
                                        <p:cTn id="37" dur="2000"/>
                                        <p:tgtEl>
                                          <p:spTgt spid="44035">
                                            <p:txEl>
                                              <p:pRg st="10" end="1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4035">
                                            <p:txEl>
                                              <p:pRg st="11" end="11"/>
                                            </p:txEl>
                                          </p:spTgt>
                                        </p:tgtEl>
                                        <p:attrNameLst>
                                          <p:attrName>style.visibility</p:attrName>
                                        </p:attrNameLst>
                                      </p:cBhvr>
                                      <p:to>
                                        <p:strVal val="visible"/>
                                      </p:to>
                                    </p:set>
                                    <p:animEffect transition="in" filter="fade">
                                      <p:cBhvr>
                                        <p:cTn id="40" dur="2000"/>
                                        <p:tgtEl>
                                          <p:spTgt spid="4403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6" descr="Картинка 132 из 12776">
            <a:hlinkClick r:id="rId2"/>
          </p:cNvPr>
          <p:cNvPicPr>
            <a:picLocks noChangeAspect="1" noChangeArrowheads="1"/>
          </p:cNvPicPr>
          <p:nvPr/>
        </p:nvPicPr>
        <p:blipFill>
          <a:blip r:embed="rId3" cstate="email"/>
          <a:srcRect/>
          <a:stretch>
            <a:fillRect/>
          </a:stretch>
        </p:blipFill>
        <p:spPr bwMode="auto">
          <a:xfrm>
            <a:off x="533400" y="381000"/>
            <a:ext cx="6629400" cy="4983163"/>
          </a:xfrm>
          <a:prstGeom prst="rect">
            <a:avLst/>
          </a:prstGeom>
          <a:noFill/>
          <a:ln w="9525">
            <a:noFill/>
            <a:miter lim="800000"/>
            <a:headEnd/>
            <a:tailEnd/>
          </a:ln>
        </p:spPr>
      </p:pic>
      <p:pic>
        <p:nvPicPr>
          <p:cNvPr id="31747" name="Picture 7" descr="Картинка 19 из 12776">
            <a:hlinkClick r:id="rId4"/>
          </p:cNvPr>
          <p:cNvPicPr>
            <a:picLocks noChangeAspect="1" noChangeArrowheads="1"/>
          </p:cNvPicPr>
          <p:nvPr/>
        </p:nvPicPr>
        <p:blipFill>
          <a:blip r:embed="rId5" cstate="email"/>
          <a:srcRect/>
          <a:stretch>
            <a:fillRect/>
          </a:stretch>
        </p:blipFill>
        <p:spPr bwMode="auto">
          <a:xfrm>
            <a:off x="4343400" y="3352800"/>
            <a:ext cx="4572000" cy="331311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circle(out)">
                                      <p:cBhvr>
                                        <p:cTn id="7" dur="2000"/>
                                        <p:tgtEl>
                                          <p:spTgt spid="31746"/>
                                        </p:tgtEl>
                                      </p:cBhvr>
                                    </p:animEffect>
                                  </p:childTnLst>
                                </p:cTn>
                              </p:par>
                            </p:childTnLst>
                          </p:cTn>
                        </p:par>
                        <p:par>
                          <p:cTn id="8" fill="hold">
                            <p:stCondLst>
                              <p:cond delay="2000"/>
                            </p:stCondLst>
                            <p:childTnLst>
                              <p:par>
                                <p:cTn id="9" presetID="6" presetClass="entr" presetSubtype="32" fill="hold" nodeType="afterEffect">
                                  <p:stCondLst>
                                    <p:cond delay="0"/>
                                  </p:stCondLst>
                                  <p:childTnLst>
                                    <p:set>
                                      <p:cBhvr>
                                        <p:cTn id="10" dur="1" fill="hold">
                                          <p:stCondLst>
                                            <p:cond delay="0"/>
                                          </p:stCondLst>
                                        </p:cTn>
                                        <p:tgtEl>
                                          <p:spTgt spid="31747"/>
                                        </p:tgtEl>
                                        <p:attrNameLst>
                                          <p:attrName>style.visibility</p:attrName>
                                        </p:attrNameLst>
                                      </p:cBhvr>
                                      <p:to>
                                        <p:strVal val="visible"/>
                                      </p:to>
                                    </p:set>
                                    <p:animEffect transition="in" filter="circle(out)">
                                      <p:cBhvr>
                                        <p:cTn id="11" dur="2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9" name="Rectangle 26"/>
          <p:cNvSpPr>
            <a:spLocks noGrp="1" noChangeArrowheads="1"/>
          </p:cNvSpPr>
          <p:nvPr>
            <p:ph type="title"/>
          </p:nvPr>
        </p:nvSpPr>
        <p:spPr>
          <a:xfrm>
            <a:off x="228600" y="228600"/>
            <a:ext cx="5486400" cy="1219200"/>
          </a:xfrm>
          <a:noFill/>
        </p:spPr>
        <p:txBody>
          <a:bodyPr>
            <a:normAutofit fontScale="90000"/>
          </a:bodyPr>
          <a:lstStyle/>
          <a:p>
            <a:pPr eaLnBrk="1" hangingPunct="1"/>
            <a:r>
              <a:rPr lang="ru-RU" sz="4000" dirty="0" smtClean="0">
                <a:effectLst/>
              </a:rPr>
              <a:t>Война </a:t>
            </a:r>
            <a:br>
              <a:rPr lang="ru-RU" sz="4000" dirty="0" smtClean="0">
                <a:effectLst/>
              </a:rPr>
            </a:br>
            <a:r>
              <a:rPr lang="ru-RU" sz="4000" dirty="0" smtClean="0">
                <a:effectLst/>
              </a:rPr>
              <a:t>с чёрного хода</a:t>
            </a:r>
          </a:p>
        </p:txBody>
      </p:sp>
      <p:sp>
        <p:nvSpPr>
          <p:cNvPr id="84994" name="Rectangle 2"/>
          <p:cNvSpPr>
            <a:spLocks noGrp="1" noChangeArrowheads="1"/>
          </p:cNvSpPr>
          <p:nvPr>
            <p:ph idx="1"/>
          </p:nvPr>
        </p:nvSpPr>
        <p:spPr>
          <a:xfrm>
            <a:off x="0" y="1447800"/>
            <a:ext cx="5791200" cy="1600200"/>
          </a:xfrm>
        </p:spPr>
        <p:txBody>
          <a:bodyPr>
            <a:noAutofit/>
          </a:bodyPr>
          <a:lstStyle/>
          <a:p>
            <a:pPr>
              <a:buNone/>
              <a:defRPr/>
            </a:pPr>
            <a:r>
              <a:rPr lang="ru-RU" sz="2200" b="1" dirty="0" smtClean="0">
                <a:solidFill>
                  <a:schemeClr val="bg1"/>
                </a:solidFill>
              </a:rPr>
              <a:t>Трилогия "</a:t>
            </a:r>
            <a:r>
              <a:rPr lang="ru-RU" sz="2200" b="1" dirty="0" err="1" smtClean="0">
                <a:solidFill>
                  <a:schemeClr val="bg1"/>
                </a:solidFill>
              </a:rPr>
              <a:t>Богояр</a:t>
            </a:r>
            <a:r>
              <a:rPr lang="ru-RU" sz="2200" b="1" dirty="0" smtClean="0">
                <a:solidFill>
                  <a:schemeClr val="bg1"/>
                </a:solidFill>
              </a:rPr>
              <a:t>«, </a:t>
            </a:r>
            <a:r>
              <a:rPr lang="ru-RU" sz="2200" b="1" i="1" dirty="0" smtClean="0">
                <a:solidFill>
                  <a:schemeClr val="bg1"/>
                </a:solidFill>
              </a:rPr>
              <a:t>декабрь 2001</a:t>
            </a:r>
            <a:r>
              <a:rPr lang="ru-RU" sz="2200" b="1" dirty="0" smtClean="0">
                <a:solidFill>
                  <a:schemeClr val="bg1"/>
                </a:solidFill>
              </a:rPr>
              <a:t> :</a:t>
            </a:r>
          </a:p>
          <a:p>
            <a:pPr eaLnBrk="1" hangingPunct="1">
              <a:buFont typeface="Wingdings" pitchFamily="2" charset="2"/>
              <a:buNone/>
              <a:defRPr/>
            </a:pPr>
            <a:r>
              <a:rPr lang="ru-RU" sz="2200" b="1" dirty="0" smtClean="0">
                <a:solidFill>
                  <a:schemeClr val="bg1"/>
                </a:solidFill>
              </a:rPr>
              <a:t> рассказ первый </a:t>
            </a:r>
            <a:r>
              <a:rPr lang="ru-RU" sz="2200" b="1" dirty="0" smtClean="0">
                <a:solidFill>
                  <a:srgbClr val="CC3399"/>
                </a:solidFill>
              </a:rPr>
              <a:t>"Терпение" </a:t>
            </a:r>
          </a:p>
          <a:p>
            <a:pPr eaLnBrk="1" hangingPunct="1">
              <a:buFont typeface="Wingdings" pitchFamily="2" charset="2"/>
              <a:buNone/>
              <a:defRPr/>
            </a:pPr>
            <a:r>
              <a:rPr lang="ru-RU" sz="2200" b="1" dirty="0" smtClean="0">
                <a:solidFill>
                  <a:schemeClr val="bg1"/>
                </a:solidFill>
              </a:rPr>
              <a:t> рассказ второй "</a:t>
            </a:r>
            <a:r>
              <a:rPr lang="ru-RU" sz="2200" b="1" dirty="0" err="1" smtClean="0">
                <a:solidFill>
                  <a:schemeClr val="bg1"/>
                </a:solidFill>
              </a:rPr>
              <a:t>Бунташный</a:t>
            </a:r>
            <a:r>
              <a:rPr lang="ru-RU" sz="2200" b="1" dirty="0" smtClean="0">
                <a:solidFill>
                  <a:schemeClr val="bg1"/>
                </a:solidFill>
              </a:rPr>
              <a:t> остров»</a:t>
            </a:r>
          </a:p>
          <a:p>
            <a:pPr eaLnBrk="1" hangingPunct="1">
              <a:buFont typeface="Wingdings" pitchFamily="2" charset="2"/>
              <a:buNone/>
              <a:defRPr/>
            </a:pPr>
            <a:r>
              <a:rPr lang="ru-RU" sz="2200" b="1" dirty="0" smtClean="0">
                <a:solidFill>
                  <a:schemeClr val="bg1"/>
                </a:solidFill>
              </a:rPr>
              <a:t> рассказ третий "Другая жизнь"</a:t>
            </a:r>
            <a:endParaRPr lang="ru-RU" sz="2200" b="1" i="1" dirty="0" smtClean="0">
              <a:solidFill>
                <a:schemeClr val="bg1"/>
              </a:solidFill>
            </a:endParaRPr>
          </a:p>
        </p:txBody>
      </p:sp>
      <p:pic>
        <p:nvPicPr>
          <p:cNvPr id="32771" name="Picture 5" descr="Nagibin_Yu"/>
          <p:cNvPicPr>
            <a:picLocks noChangeAspect="1" noChangeArrowheads="1"/>
          </p:cNvPicPr>
          <p:nvPr/>
        </p:nvPicPr>
        <p:blipFill>
          <a:blip r:embed="rId2" cstate="email"/>
          <a:srcRect/>
          <a:stretch>
            <a:fillRect/>
          </a:stretch>
        </p:blipFill>
        <p:spPr bwMode="auto">
          <a:xfrm>
            <a:off x="6248400" y="228600"/>
            <a:ext cx="2171700" cy="2895600"/>
          </a:xfrm>
          <a:prstGeom prst="rect">
            <a:avLst/>
          </a:prstGeom>
          <a:noFill/>
          <a:ln w="9525">
            <a:noFill/>
            <a:miter lim="800000"/>
            <a:headEnd/>
            <a:tailEnd/>
          </a:ln>
        </p:spPr>
      </p:pic>
      <p:graphicFrame>
        <p:nvGraphicFramePr>
          <p:cNvPr id="85029" name="Group 37"/>
          <p:cNvGraphicFramePr>
            <a:graphicFrameLocks noGrp="1"/>
          </p:cNvGraphicFramePr>
          <p:nvPr/>
        </p:nvGraphicFramePr>
        <p:xfrm>
          <a:off x="152400" y="3276917"/>
          <a:ext cx="9677400" cy="3581083"/>
        </p:xfrm>
        <a:graphic>
          <a:graphicData uri="http://schemas.openxmlformats.org/drawingml/2006/table">
            <a:tbl>
              <a:tblPr/>
              <a:tblGrid>
                <a:gridCol w="8533881"/>
                <a:gridCol w="570184"/>
                <a:gridCol w="573335"/>
              </a:tblGrid>
              <a:tr h="1825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FF0000"/>
                          </a:solidFill>
                          <a:effectLst/>
                          <a:latin typeface="+mn-lt"/>
                          <a:hlinkClick r:id="rId3" action="ppaction://hlinksldjump"/>
                        </a:rPr>
                        <a:t>Нагибин Ю</a:t>
                      </a:r>
                      <a:r>
                        <a:rPr kumimoji="0" lang="ru-RU" sz="2400" b="1" i="0" u="none" strike="noStrike" cap="none" normalizeH="0" baseline="0" dirty="0" smtClean="0">
                          <a:ln>
                            <a:noFill/>
                          </a:ln>
                          <a:solidFill>
                            <a:schemeClr val="bg1"/>
                          </a:solidFill>
                          <a:effectLst/>
                          <a:latin typeface="+mn-lt"/>
                        </a:rPr>
                        <a:t>. </a:t>
                      </a:r>
                      <a:r>
                        <a:rPr kumimoji="0" lang="ru-RU" sz="2400" b="1" i="0" u="none" strike="noStrike" cap="none" normalizeH="0" baseline="0" dirty="0" err="1" smtClean="0">
                          <a:ln>
                            <a:noFill/>
                          </a:ln>
                          <a:solidFill>
                            <a:schemeClr val="bg1"/>
                          </a:solidFill>
                          <a:effectLst/>
                          <a:latin typeface="+mn-lt"/>
                        </a:rPr>
                        <a:t>Богояр</a:t>
                      </a:r>
                      <a:r>
                        <a:rPr kumimoji="0" lang="ru-RU" sz="2400" b="1" i="0" u="none" strike="noStrike" cap="none" normalizeH="0" baseline="0" dirty="0" smtClean="0">
                          <a:ln>
                            <a:noFill/>
                          </a:ln>
                          <a:solidFill>
                            <a:schemeClr val="bg1"/>
                          </a:solidFill>
                          <a:effectLst/>
                          <a:latin typeface="+mn-lt"/>
                        </a:rPr>
                        <a:t>. – Московский рабочий: 1994.</a:t>
                      </a:r>
                    </a:p>
                    <a:p>
                      <a:pPr marL="0" marR="0" lvl="0" indent="0" algn="l" defTabSz="914400" rtl="0" eaLnBrk="1" fontAlgn="t"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bg1"/>
                        </a:solidFill>
                        <a:effectLst/>
                        <a:latin typeface="Verdana" pitchFamily="34" charset="0"/>
                      </a:endParaRPr>
                    </a:p>
                    <a:p>
                      <a:pPr marL="0" marR="0" lvl="0" indent="0" algn="l" defTabSz="914400" rtl="0" eaLnBrk="1" fontAlgn="t" latinLnBrk="0" hangingPunct="1">
                        <a:lnSpc>
                          <a:spcPct val="100000"/>
                        </a:lnSpc>
                        <a:spcBef>
                          <a:spcPct val="0"/>
                        </a:spcBef>
                        <a:spcAft>
                          <a:spcPct val="0"/>
                        </a:spcAft>
                        <a:buClrTx/>
                        <a:buSzTx/>
                        <a:buFontTx/>
                        <a:buNone/>
                        <a:tabLst/>
                      </a:pPr>
                      <a:r>
                        <a:rPr kumimoji="0" lang="ru-RU" sz="2400" b="1" i="0" u="sng" strike="noStrike" cap="none" normalizeH="0" baseline="0" dirty="0" smtClean="0">
                          <a:ln>
                            <a:noFill/>
                          </a:ln>
                          <a:solidFill>
                            <a:schemeClr val="bg1"/>
                          </a:solidFill>
                          <a:effectLst/>
                          <a:latin typeface="Times New Roman" pitchFamily="18" charset="0"/>
                          <a:cs typeface="Times New Roman" pitchFamily="18" charset="0"/>
                        </a:rPr>
                        <a:t>Аннотация.</a:t>
                      </a:r>
                    </a:p>
                    <a:p>
                      <a:pPr marL="0" marR="0" lvl="0" indent="0" algn="l" defTabSz="914400" rtl="0" eaLnBrk="1" fontAlgn="t"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bg1"/>
                          </a:solidFill>
                          <a:effectLst/>
                          <a:latin typeface="Times New Roman" pitchFamily="18" charset="0"/>
                          <a:cs typeface="Times New Roman" pitchFamily="18" charset="0"/>
                        </a:rPr>
                        <a:t>Любовь, смерть, продолжение жизни - тема трилогии "</a:t>
                      </a:r>
                      <a:r>
                        <a:rPr kumimoji="0" lang="ru-RU" sz="2400" b="1" i="0" u="none" strike="noStrike" cap="none" normalizeH="0" baseline="0" dirty="0" err="1" smtClean="0">
                          <a:ln>
                            <a:noFill/>
                          </a:ln>
                          <a:solidFill>
                            <a:schemeClr val="bg1"/>
                          </a:solidFill>
                          <a:effectLst/>
                          <a:latin typeface="Times New Roman" pitchFamily="18" charset="0"/>
                          <a:cs typeface="Times New Roman" pitchFamily="18" charset="0"/>
                        </a:rPr>
                        <a:t>Богояр</a:t>
                      </a:r>
                      <a:r>
                        <a:rPr kumimoji="0" lang="ru-RU" sz="2400" b="1" i="0" u="none" strike="noStrike" cap="none" normalizeH="0" baseline="0" dirty="0" smtClean="0">
                          <a:ln>
                            <a:noFill/>
                          </a:ln>
                          <a:solidFill>
                            <a:schemeClr val="bg1"/>
                          </a:solidFill>
                          <a:effectLst/>
                          <a:latin typeface="Times New Roman" pitchFamily="18" charset="0"/>
                          <a:cs typeface="Times New Roman" pitchFamily="18" charset="0"/>
                        </a:rPr>
                        <a:t>", повествующей о судьбах обитателей "инвалидного" острова. Повести и рассказы Ю.Нагибина проникнуты лиризмом и иронией, философскими обобщениями. </a:t>
                      </a: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a:noFill/>
                    </a:lnL>
                    <a:lnR cap="flat">
                      <a:noFill/>
                    </a:lnR>
                    <a:lnT cap="flat">
                      <a:noFill/>
                    </a:lnT>
                    <a:lnB>
                      <a:noFill/>
                    </a:lnB>
                    <a:lnTlToBr>
                      <a:noFill/>
                    </a:lnTlToBr>
                    <a:lnBlToTr>
                      <a:noFill/>
                    </a:lnBlToTr>
                    <a:noFill/>
                  </a:tcPr>
                </a:tc>
              </a:tr>
              <a:tr h="563563">
                <a:tc gridSpan="3">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Verdana" pitchFamily="34" charset="0"/>
                        </a:rPr>
                        <a:t>  </a:t>
                      </a:r>
                      <a:endParaRPr kumimoji="0" lang="ru-RU" b="0" i="0" u="none" strike="noStrike" cap="none" normalizeH="0" baseline="0" dirty="0" smtClean="0">
                        <a:ln>
                          <a:noFill/>
                        </a:ln>
                        <a:solidFill>
                          <a:schemeClr val="tx1"/>
                        </a:solidFill>
                        <a:effectLst/>
                        <a:latin typeface="Verdana" pitchFamily="34" charset="0"/>
                      </a:endParaRPr>
                    </a:p>
                  </a:txBody>
                  <a:tcPr horzOverflow="overflow">
                    <a:lnL cap="flat">
                      <a:noFill/>
                    </a:lnL>
                    <a:lnR cap="flat">
                      <a:noFill/>
                    </a:lnR>
                    <a:lnT>
                      <a:noFill/>
                    </a:lnT>
                    <a:lnB w="0" cap="flat" cmpd="sng" algn="ctr">
                      <a:solidFill>
                        <a:srgbClr val="2D83C2"/>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r>
            </a:tbl>
          </a:graphicData>
        </a:graphic>
      </p:graphicFrame>
      <p:pic>
        <p:nvPicPr>
          <p:cNvPr id="32778" name="Picture 8" descr="empty"/>
          <p:cNvPicPr>
            <a:picLocks noChangeAspect="1" noChangeArrowheads="1"/>
          </p:cNvPicPr>
          <p:nvPr/>
        </p:nvPicPr>
        <p:blipFill>
          <a:blip r:embed="rId4"/>
          <a:srcRect/>
          <a:stretch>
            <a:fillRect/>
          </a:stretch>
        </p:blipFill>
        <p:spPr bwMode="auto">
          <a:xfrm>
            <a:off x="-41275" y="3475038"/>
            <a:ext cx="9525" cy="952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5029"/>
                                        </p:tgtEl>
                                        <p:attrNameLst>
                                          <p:attrName>style.visibility</p:attrName>
                                        </p:attrNameLst>
                                      </p:cBhvr>
                                      <p:to>
                                        <p:strVal val="visible"/>
                                      </p:to>
                                    </p:set>
                                    <p:animEffect transition="in" filter="fade">
                                      <p:cBhvr>
                                        <p:cTn id="7" dur="2000"/>
                                        <p:tgtEl>
                                          <p:spTgt spid="85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type="title"/>
          </p:nvPr>
        </p:nvSpPr>
        <p:spPr>
          <a:xfrm>
            <a:off x="381000" y="228600"/>
            <a:ext cx="7162800" cy="990600"/>
          </a:xfrm>
          <a:noFill/>
        </p:spPr>
        <p:txBody>
          <a:bodyPr>
            <a:normAutofit fontScale="90000"/>
          </a:bodyPr>
          <a:lstStyle/>
          <a:p>
            <a:pPr algn="l" eaLnBrk="1" hangingPunct="1"/>
            <a:r>
              <a:rPr lang="ru-RU" sz="4000" dirty="0" smtClean="0">
                <a:effectLst/>
              </a:rPr>
              <a:t>Экранизация рассказа </a:t>
            </a:r>
            <a:r>
              <a:rPr lang="ru-RU" sz="4000" b="1" dirty="0" smtClean="0">
                <a:effectLst/>
              </a:rPr>
              <a:t>Ю.Нагибина «Терпение»</a:t>
            </a:r>
          </a:p>
        </p:txBody>
      </p:sp>
      <p:sp>
        <p:nvSpPr>
          <p:cNvPr id="90114" name="Rectangle 2"/>
          <p:cNvSpPr>
            <a:spLocks noGrp="1" noChangeArrowheads="1"/>
          </p:cNvSpPr>
          <p:nvPr>
            <p:ph idx="1"/>
          </p:nvPr>
        </p:nvSpPr>
        <p:spPr>
          <a:xfrm>
            <a:off x="-152400" y="1524000"/>
            <a:ext cx="9677400" cy="5486400"/>
          </a:xfrm>
        </p:spPr>
        <p:txBody>
          <a:bodyPr>
            <a:noAutofit/>
          </a:bodyPr>
          <a:lstStyle/>
          <a:p>
            <a:pPr>
              <a:lnSpc>
                <a:spcPct val="80000"/>
              </a:lnSpc>
              <a:buNone/>
              <a:defRPr/>
            </a:pPr>
            <a:r>
              <a:rPr lang="ru-RU" sz="2400" b="1" dirty="0" smtClean="0">
                <a:solidFill>
                  <a:schemeClr val="bg1"/>
                </a:solidFill>
              </a:rPr>
              <a:t>Время отдыха с субботы до понедельника, </a:t>
            </a:r>
            <a:r>
              <a:rPr lang="ru-RU" sz="2400" dirty="0" smtClean="0">
                <a:solidFill>
                  <a:schemeClr val="bg1"/>
                </a:solidFill>
              </a:rPr>
              <a:t>1984</a:t>
            </a:r>
            <a:endParaRPr lang="ru-RU" sz="2400" b="1" dirty="0" smtClean="0">
              <a:solidFill>
                <a:schemeClr val="bg1"/>
              </a:solidFill>
            </a:endParaRPr>
          </a:p>
          <a:p>
            <a:pPr eaLnBrk="1" hangingPunct="1">
              <a:lnSpc>
                <a:spcPct val="80000"/>
              </a:lnSpc>
              <a:defRPr/>
            </a:pPr>
            <a:r>
              <a:rPr lang="ru-RU" sz="2400" b="1" dirty="0" smtClean="0">
                <a:solidFill>
                  <a:schemeClr val="bg1"/>
                </a:solidFill>
              </a:rPr>
              <a:t>Режиссер - </a:t>
            </a:r>
            <a:r>
              <a:rPr lang="ru-RU" sz="2400" dirty="0" smtClean="0">
                <a:solidFill>
                  <a:schemeClr val="bg1"/>
                </a:solidFill>
              </a:rPr>
              <a:t>Игорь </a:t>
            </a:r>
            <a:r>
              <a:rPr lang="ru-RU" sz="2400" dirty="0" err="1" smtClean="0">
                <a:solidFill>
                  <a:schemeClr val="bg1"/>
                </a:solidFill>
              </a:rPr>
              <a:t>Таланкин</a:t>
            </a:r>
            <a:endParaRPr lang="ru-RU" sz="2400" dirty="0" smtClean="0">
              <a:solidFill>
                <a:schemeClr val="bg1"/>
              </a:solidFill>
            </a:endParaRPr>
          </a:p>
          <a:p>
            <a:pPr eaLnBrk="1" hangingPunct="1">
              <a:lnSpc>
                <a:spcPct val="80000"/>
              </a:lnSpc>
              <a:defRPr/>
            </a:pPr>
            <a:r>
              <a:rPr lang="ru-RU" sz="2400" b="1" dirty="0" smtClean="0">
                <a:solidFill>
                  <a:schemeClr val="bg1"/>
                </a:solidFill>
              </a:rPr>
              <a:t>Оператор - </a:t>
            </a:r>
            <a:r>
              <a:rPr lang="ru-RU" sz="2400" dirty="0" smtClean="0">
                <a:solidFill>
                  <a:schemeClr val="bg1"/>
                </a:solidFill>
              </a:rPr>
              <a:t>Георгий </a:t>
            </a:r>
            <a:r>
              <a:rPr lang="ru-RU" sz="2400" dirty="0" err="1" smtClean="0">
                <a:solidFill>
                  <a:schemeClr val="bg1"/>
                </a:solidFill>
              </a:rPr>
              <a:t>Рерберг</a:t>
            </a:r>
            <a:r>
              <a:rPr lang="ru-RU" sz="2400" dirty="0" smtClean="0">
                <a:solidFill>
                  <a:schemeClr val="bg1"/>
                </a:solidFill>
              </a:rPr>
              <a:t>, Павел </a:t>
            </a:r>
            <a:r>
              <a:rPr lang="ru-RU" sz="2400" dirty="0" err="1" smtClean="0">
                <a:solidFill>
                  <a:schemeClr val="bg1"/>
                </a:solidFill>
              </a:rPr>
              <a:t>Лебешев</a:t>
            </a:r>
            <a:endParaRPr lang="ru-RU" sz="2400" dirty="0" smtClean="0">
              <a:solidFill>
                <a:schemeClr val="bg1"/>
              </a:solidFill>
            </a:endParaRPr>
          </a:p>
          <a:p>
            <a:pPr eaLnBrk="1" hangingPunct="1">
              <a:lnSpc>
                <a:spcPct val="80000"/>
              </a:lnSpc>
              <a:defRPr/>
            </a:pPr>
            <a:r>
              <a:rPr lang="ru-RU" sz="2400" b="1" dirty="0" smtClean="0">
                <a:solidFill>
                  <a:schemeClr val="bg1"/>
                </a:solidFill>
              </a:rPr>
              <a:t>Композитор - </a:t>
            </a:r>
            <a:r>
              <a:rPr lang="ru-RU" sz="2400" dirty="0" smtClean="0">
                <a:solidFill>
                  <a:schemeClr val="bg1"/>
                </a:solidFill>
              </a:rPr>
              <a:t>Альфред </a:t>
            </a:r>
            <a:r>
              <a:rPr lang="ru-RU" sz="2400" dirty="0" err="1" smtClean="0">
                <a:solidFill>
                  <a:schemeClr val="bg1"/>
                </a:solidFill>
              </a:rPr>
              <a:t>Шнитке</a:t>
            </a:r>
            <a:endParaRPr lang="ru-RU" sz="2400" dirty="0" smtClean="0">
              <a:solidFill>
                <a:schemeClr val="bg1"/>
              </a:solidFill>
            </a:endParaRPr>
          </a:p>
          <a:p>
            <a:pPr eaLnBrk="1" hangingPunct="1">
              <a:lnSpc>
                <a:spcPct val="80000"/>
              </a:lnSpc>
              <a:defRPr/>
            </a:pPr>
            <a:r>
              <a:rPr lang="ru-RU" sz="2400" b="1" dirty="0" smtClean="0">
                <a:solidFill>
                  <a:schemeClr val="bg1"/>
                </a:solidFill>
              </a:rPr>
              <a:t>Художник-постановщик - </a:t>
            </a:r>
            <a:r>
              <a:rPr lang="ru-RU" sz="2400" dirty="0" smtClean="0">
                <a:solidFill>
                  <a:schemeClr val="bg1"/>
                </a:solidFill>
              </a:rPr>
              <a:t>Валерий Филиппов</a:t>
            </a:r>
          </a:p>
          <a:p>
            <a:pPr eaLnBrk="1" hangingPunct="1">
              <a:lnSpc>
                <a:spcPct val="80000"/>
              </a:lnSpc>
              <a:defRPr/>
            </a:pPr>
            <a:r>
              <a:rPr lang="ru-RU" sz="2400" b="1" dirty="0" smtClean="0">
                <a:solidFill>
                  <a:schemeClr val="bg1"/>
                </a:solidFill>
              </a:rPr>
              <a:t>В ролях - </a:t>
            </a:r>
            <a:r>
              <a:rPr lang="ru-RU" sz="2400" dirty="0" smtClean="0">
                <a:solidFill>
                  <a:schemeClr val="bg1"/>
                </a:solidFill>
              </a:rPr>
              <a:t>Алексей Баталов, Алла Демидова, </a:t>
            </a:r>
          </a:p>
          <a:p>
            <a:pPr eaLnBrk="1" hangingPunct="1">
              <a:lnSpc>
                <a:spcPct val="80000"/>
              </a:lnSpc>
              <a:buFont typeface="Wingdings" pitchFamily="2" charset="2"/>
              <a:buNone/>
              <a:defRPr/>
            </a:pPr>
            <a:r>
              <a:rPr lang="ru-RU" sz="2400" dirty="0" smtClean="0">
                <a:solidFill>
                  <a:schemeClr val="bg1"/>
                </a:solidFill>
              </a:rPr>
              <a:t>      Владислав </a:t>
            </a:r>
            <a:r>
              <a:rPr lang="ru-RU" sz="2400" dirty="0" err="1" smtClean="0">
                <a:solidFill>
                  <a:schemeClr val="bg1"/>
                </a:solidFill>
              </a:rPr>
              <a:t>Стржельчик</a:t>
            </a:r>
            <a:r>
              <a:rPr lang="ru-RU" sz="2400" dirty="0" smtClean="0">
                <a:solidFill>
                  <a:schemeClr val="bg1"/>
                </a:solidFill>
              </a:rPr>
              <a:t>, Дарья Михайлова, Михаил </a:t>
            </a:r>
            <a:r>
              <a:rPr lang="ru-RU" sz="2400" dirty="0" err="1" smtClean="0">
                <a:solidFill>
                  <a:schemeClr val="bg1"/>
                </a:solidFill>
              </a:rPr>
              <a:t>Неганов</a:t>
            </a:r>
            <a:endParaRPr lang="ru-RU" sz="2400" dirty="0" smtClean="0">
              <a:solidFill>
                <a:schemeClr val="bg1"/>
              </a:solidFill>
            </a:endParaRPr>
          </a:p>
          <a:p>
            <a:pPr eaLnBrk="1" hangingPunct="1">
              <a:lnSpc>
                <a:spcPct val="80000"/>
              </a:lnSpc>
              <a:buFont typeface="Wingdings" pitchFamily="2" charset="2"/>
              <a:buNone/>
              <a:defRPr/>
            </a:pPr>
            <a:endParaRPr lang="ru-RU" sz="2400" dirty="0" smtClean="0">
              <a:solidFill>
                <a:schemeClr val="bg1"/>
              </a:solidFill>
            </a:endParaRPr>
          </a:p>
          <a:p>
            <a:pPr eaLnBrk="1" hangingPunct="1">
              <a:lnSpc>
                <a:spcPct val="80000"/>
              </a:lnSpc>
              <a:buFont typeface="Wingdings" pitchFamily="2" charset="2"/>
              <a:buNone/>
              <a:defRPr/>
            </a:pPr>
            <a:r>
              <a:rPr lang="ru-RU" sz="2400" b="1" u="sng" dirty="0" smtClean="0">
                <a:solidFill>
                  <a:schemeClr val="bg1"/>
                </a:solidFill>
              </a:rPr>
              <a:t>Аннотация</a:t>
            </a:r>
            <a:r>
              <a:rPr lang="ru-RU" sz="2400" b="1" dirty="0" smtClean="0">
                <a:solidFill>
                  <a:schemeClr val="bg1"/>
                </a:solidFill>
              </a:rPr>
              <a:t>:</a:t>
            </a:r>
          </a:p>
          <a:p>
            <a:pPr eaLnBrk="1" hangingPunct="1">
              <a:lnSpc>
                <a:spcPct val="80000"/>
              </a:lnSpc>
              <a:buFont typeface="Wingdings" pitchFamily="2" charset="2"/>
              <a:buNone/>
              <a:defRPr/>
            </a:pPr>
            <a:r>
              <a:rPr lang="ru-RU" sz="2400" b="1" dirty="0" smtClean="0">
                <a:solidFill>
                  <a:schemeClr val="bg1"/>
                </a:solidFill>
              </a:rPr>
              <a:t>Вариация на тему рассказа Ю.Нагибина “Терпение”. Семья </a:t>
            </a:r>
          </a:p>
          <a:p>
            <a:pPr eaLnBrk="1" hangingPunct="1">
              <a:lnSpc>
                <a:spcPct val="80000"/>
              </a:lnSpc>
              <a:buFont typeface="Wingdings" pitchFamily="2" charset="2"/>
              <a:buNone/>
              <a:defRPr/>
            </a:pPr>
            <a:r>
              <a:rPr lang="ru-RU" sz="2400" b="1" dirty="0" smtClean="0">
                <a:solidFill>
                  <a:schemeClr val="bg1"/>
                </a:solidFill>
              </a:rPr>
              <a:t>ученого-физика проводит уик-энд на туристском пароходе. Его </a:t>
            </a:r>
          </a:p>
          <a:p>
            <a:pPr eaLnBrk="1" hangingPunct="1">
              <a:lnSpc>
                <a:spcPct val="80000"/>
              </a:lnSpc>
              <a:buFont typeface="Wingdings" pitchFamily="2" charset="2"/>
              <a:buNone/>
              <a:defRPr/>
            </a:pPr>
            <a:r>
              <a:rPr lang="ru-RU" sz="2400" b="1" dirty="0" smtClean="0">
                <a:solidFill>
                  <a:schemeClr val="bg1"/>
                </a:solidFill>
              </a:rPr>
              <a:t>жена встречает на Валааме безногого инвалида лодочника, друга </a:t>
            </a:r>
          </a:p>
          <a:p>
            <a:pPr eaLnBrk="1" hangingPunct="1">
              <a:lnSpc>
                <a:spcPct val="80000"/>
              </a:lnSpc>
              <a:buFont typeface="Wingdings" pitchFamily="2" charset="2"/>
              <a:buNone/>
              <a:defRPr/>
            </a:pPr>
            <a:r>
              <a:rPr lang="ru-RU" sz="2400" b="1" dirty="0" smtClean="0">
                <a:solidFill>
                  <a:schemeClr val="bg1"/>
                </a:solidFill>
              </a:rPr>
              <a:t>юности, пропавшего без вести во время войны. Любовь к этому </a:t>
            </a:r>
          </a:p>
          <a:p>
            <a:pPr eaLnBrk="1" hangingPunct="1">
              <a:lnSpc>
                <a:spcPct val="80000"/>
              </a:lnSpc>
              <a:buFont typeface="Wingdings" pitchFamily="2" charset="2"/>
              <a:buNone/>
              <a:defRPr/>
            </a:pPr>
            <a:r>
              <a:rPr lang="ru-RU" sz="2400" b="1" dirty="0" smtClean="0">
                <a:solidFill>
                  <a:schemeClr val="bg1"/>
                </a:solidFill>
              </a:rPr>
              <a:t>человеку она хранит до сих пор.</a:t>
            </a:r>
            <a:br>
              <a:rPr lang="ru-RU" sz="2400" b="1" dirty="0" smtClean="0">
                <a:solidFill>
                  <a:schemeClr val="bg1"/>
                </a:solidFill>
              </a:rPr>
            </a:br>
            <a:endParaRPr lang="ru-RU" sz="2400" b="1" dirty="0" smtClean="0">
              <a:solidFill>
                <a:schemeClr val="bg1"/>
              </a:solidFill>
            </a:endParaRPr>
          </a:p>
        </p:txBody>
      </p:sp>
      <p:pic>
        <p:nvPicPr>
          <p:cNvPr id="33796" name="Picture 6" descr="Картинка 2 из 7">
            <a:hlinkClick r:id="rId2"/>
          </p:cNvPr>
          <p:cNvPicPr>
            <a:picLocks noChangeAspect="1" noChangeArrowheads="1"/>
          </p:cNvPicPr>
          <p:nvPr/>
        </p:nvPicPr>
        <p:blipFill>
          <a:blip r:embed="rId3" cstate="email"/>
          <a:srcRect/>
          <a:stretch>
            <a:fillRect/>
          </a:stretch>
        </p:blipFill>
        <p:spPr bwMode="auto">
          <a:xfrm>
            <a:off x="7086600" y="381000"/>
            <a:ext cx="1828800" cy="29718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idx="1"/>
          </p:nvPr>
        </p:nvSpPr>
        <p:spPr>
          <a:xfrm>
            <a:off x="457200" y="228600"/>
            <a:ext cx="8226425" cy="3354388"/>
          </a:xfrm>
        </p:spPr>
        <p:txBody>
          <a:bodyPr>
            <a:normAutofit fontScale="92500" lnSpcReduction="10000"/>
          </a:bodyPr>
          <a:lstStyle/>
          <a:p>
            <a:pPr eaLnBrk="1" hangingPunct="1">
              <a:lnSpc>
                <a:spcPct val="90000"/>
              </a:lnSpc>
            </a:pPr>
            <a:r>
              <a:rPr lang="ru-RU" sz="2800" b="1" u="sng" dirty="0" smtClean="0">
                <a:solidFill>
                  <a:schemeClr val="bg1"/>
                </a:solidFill>
                <a:effectLst/>
              </a:rPr>
              <a:t>Краткое содержание фильма</a:t>
            </a:r>
            <a:r>
              <a:rPr lang="ru-RU" sz="2800" b="1" dirty="0" smtClean="0">
                <a:solidFill>
                  <a:schemeClr val="bg1"/>
                </a:solidFill>
                <a:effectLst/>
              </a:rPr>
              <a:t>:</a:t>
            </a:r>
          </a:p>
          <a:p>
            <a:pPr eaLnBrk="1" hangingPunct="1">
              <a:lnSpc>
                <a:spcPct val="90000"/>
              </a:lnSpc>
            </a:pPr>
            <a:r>
              <a:rPr lang="ru-RU" sz="2800" b="1" dirty="0" smtClean="0">
                <a:solidFill>
                  <a:schemeClr val="bg1"/>
                </a:solidFill>
                <a:effectLst/>
              </a:rPr>
              <a:t/>
            </a:r>
            <a:br>
              <a:rPr lang="ru-RU" sz="2800" b="1" dirty="0" smtClean="0">
                <a:solidFill>
                  <a:schemeClr val="bg1"/>
                </a:solidFill>
                <a:effectLst/>
              </a:rPr>
            </a:br>
            <a:r>
              <a:rPr lang="ru-RU" sz="2800" b="1" dirty="0" smtClean="0">
                <a:solidFill>
                  <a:schemeClr val="bg1"/>
                </a:solidFill>
                <a:effectLst/>
              </a:rPr>
              <a:t>Во время экскурсии на Валаам между супругами происходит ссора, и Анна отправляется к монастырю, где живут инвалиды. Неожиданно в безногом лодочнике она узнает друга юности Павла, пропавшего без вести во время войны, и уговаривает его уехать вместе с ней...</a:t>
            </a:r>
            <a:br>
              <a:rPr lang="ru-RU" sz="2800" b="1" dirty="0" smtClean="0">
                <a:solidFill>
                  <a:schemeClr val="bg1"/>
                </a:solidFill>
                <a:effectLst/>
              </a:rPr>
            </a:br>
            <a:endParaRPr lang="ru-RU" sz="2800" b="1" dirty="0" smtClean="0">
              <a:solidFill>
                <a:schemeClr val="bg1"/>
              </a:solidFill>
              <a:effectLst/>
            </a:endParaRPr>
          </a:p>
        </p:txBody>
      </p:sp>
      <p:pic>
        <p:nvPicPr>
          <p:cNvPr id="34819" name="Picture 4" descr="Время отдыха с субботы до понедельника, кадр из фильма">
            <a:hlinkClick r:id="rId2"/>
          </p:cNvPr>
          <p:cNvPicPr>
            <a:picLocks noChangeAspect="1" noChangeArrowheads="1"/>
          </p:cNvPicPr>
          <p:nvPr/>
        </p:nvPicPr>
        <p:blipFill>
          <a:blip r:embed="rId3" cstate="email"/>
          <a:srcRect/>
          <a:stretch>
            <a:fillRect/>
          </a:stretch>
        </p:blipFill>
        <p:spPr bwMode="auto">
          <a:xfrm>
            <a:off x="2895600" y="3352800"/>
            <a:ext cx="5334000" cy="28098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vremja"/>
          <p:cNvPicPr>
            <a:picLocks noChangeAspect="1" noChangeArrowheads="1"/>
          </p:cNvPicPr>
          <p:nvPr/>
        </p:nvPicPr>
        <p:blipFill>
          <a:blip r:embed="rId2" cstate="email"/>
          <a:srcRect/>
          <a:stretch>
            <a:fillRect/>
          </a:stretch>
        </p:blipFill>
        <p:spPr bwMode="auto">
          <a:xfrm>
            <a:off x="2057400" y="457200"/>
            <a:ext cx="5257800" cy="2774950"/>
          </a:xfrm>
          <a:prstGeom prst="rect">
            <a:avLst/>
          </a:prstGeom>
          <a:noFill/>
          <a:ln w="9525">
            <a:noFill/>
            <a:miter lim="800000"/>
            <a:headEnd/>
            <a:tailEnd/>
          </a:ln>
        </p:spPr>
      </p:pic>
      <p:pic>
        <p:nvPicPr>
          <p:cNvPr id="35843" name="Picture 12" descr="Время отдыха с субботы до понедельника, кадр из фильма">
            <a:hlinkClick r:id="rId3"/>
          </p:cNvPr>
          <p:cNvPicPr>
            <a:picLocks noChangeAspect="1" noChangeArrowheads="1"/>
          </p:cNvPicPr>
          <p:nvPr/>
        </p:nvPicPr>
        <p:blipFill>
          <a:blip r:embed="rId4" cstate="email"/>
          <a:srcRect/>
          <a:stretch>
            <a:fillRect/>
          </a:stretch>
        </p:blipFill>
        <p:spPr bwMode="auto">
          <a:xfrm>
            <a:off x="228600" y="3581400"/>
            <a:ext cx="4419600" cy="2809875"/>
          </a:xfrm>
          <a:prstGeom prst="rect">
            <a:avLst/>
          </a:prstGeom>
          <a:noFill/>
          <a:ln w="9525">
            <a:noFill/>
            <a:miter lim="800000"/>
            <a:headEnd/>
            <a:tailEnd/>
          </a:ln>
        </p:spPr>
      </p:pic>
      <p:pic>
        <p:nvPicPr>
          <p:cNvPr id="35844" name="Picture 14" descr="Время отдыха с субботы до понедельника, кадр из фильма">
            <a:hlinkClick r:id="rId5"/>
          </p:cNvPr>
          <p:cNvPicPr>
            <a:picLocks noChangeAspect="1" noChangeArrowheads="1"/>
          </p:cNvPicPr>
          <p:nvPr/>
        </p:nvPicPr>
        <p:blipFill>
          <a:blip r:embed="rId6" cstate="email"/>
          <a:srcRect/>
          <a:stretch>
            <a:fillRect/>
          </a:stretch>
        </p:blipFill>
        <p:spPr bwMode="auto">
          <a:xfrm>
            <a:off x="4876800" y="3581400"/>
            <a:ext cx="4038600" cy="212725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circle(out)">
                                      <p:cBhvr>
                                        <p:cTn id="7" dur="2000"/>
                                        <p:tgtEl>
                                          <p:spTgt spid="35842"/>
                                        </p:tgtEl>
                                      </p:cBhvr>
                                    </p:animEffect>
                                  </p:childTnLst>
                                </p:cTn>
                              </p:par>
                            </p:childTnLst>
                          </p:cTn>
                        </p:par>
                        <p:par>
                          <p:cTn id="8" fill="hold">
                            <p:stCondLst>
                              <p:cond delay="2000"/>
                            </p:stCondLst>
                            <p:childTnLst>
                              <p:par>
                                <p:cTn id="9" presetID="6" presetClass="entr" presetSubtype="32" fill="hold" nodeType="afterEffect">
                                  <p:stCondLst>
                                    <p:cond delay="0"/>
                                  </p:stCondLst>
                                  <p:childTnLst>
                                    <p:set>
                                      <p:cBhvr>
                                        <p:cTn id="10" dur="1" fill="hold">
                                          <p:stCondLst>
                                            <p:cond delay="0"/>
                                          </p:stCondLst>
                                        </p:cTn>
                                        <p:tgtEl>
                                          <p:spTgt spid="35843"/>
                                        </p:tgtEl>
                                        <p:attrNameLst>
                                          <p:attrName>style.visibility</p:attrName>
                                        </p:attrNameLst>
                                      </p:cBhvr>
                                      <p:to>
                                        <p:strVal val="visible"/>
                                      </p:to>
                                    </p:set>
                                    <p:animEffect transition="in" filter="circle(out)">
                                      <p:cBhvr>
                                        <p:cTn id="11" dur="2000"/>
                                        <p:tgtEl>
                                          <p:spTgt spid="35843"/>
                                        </p:tgtEl>
                                      </p:cBhvr>
                                    </p:animEffect>
                                  </p:childTnLst>
                                </p:cTn>
                              </p:par>
                              <p:par>
                                <p:cTn id="12" presetID="6" presetClass="entr" presetSubtype="32" fill="hold" nodeType="withEffect">
                                  <p:stCondLst>
                                    <p:cond delay="0"/>
                                  </p:stCondLst>
                                  <p:childTnLst>
                                    <p:set>
                                      <p:cBhvr>
                                        <p:cTn id="13" dur="1" fill="hold">
                                          <p:stCondLst>
                                            <p:cond delay="0"/>
                                          </p:stCondLst>
                                        </p:cTn>
                                        <p:tgtEl>
                                          <p:spTgt spid="35844"/>
                                        </p:tgtEl>
                                        <p:attrNameLst>
                                          <p:attrName>style.visibility</p:attrName>
                                        </p:attrNameLst>
                                      </p:cBhvr>
                                      <p:to>
                                        <p:strVal val="visible"/>
                                      </p:to>
                                    </p:set>
                                    <p:animEffect transition="in" filter="circle(out)">
                                      <p:cBhvr>
                                        <p:cTn id="14" dur="2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title"/>
          </p:nvPr>
        </p:nvSpPr>
        <p:spPr>
          <a:xfrm>
            <a:off x="381000" y="228600"/>
            <a:ext cx="6096000" cy="990600"/>
          </a:xfrm>
          <a:noFill/>
        </p:spPr>
        <p:txBody>
          <a:bodyPr>
            <a:normAutofit fontScale="90000"/>
          </a:bodyPr>
          <a:lstStyle/>
          <a:p>
            <a:pPr algn="l" eaLnBrk="1" hangingPunct="1"/>
            <a:r>
              <a:rPr lang="ru-RU" sz="4000" b="1" smtClean="0">
                <a:effectLst/>
              </a:rPr>
              <a:t>Ю.Нагибин </a:t>
            </a:r>
            <a:br>
              <a:rPr lang="ru-RU" sz="4000" b="1" smtClean="0">
                <a:effectLst/>
              </a:rPr>
            </a:br>
            <a:r>
              <a:rPr lang="ru-RU" sz="4000" b="1" smtClean="0">
                <a:effectLst/>
              </a:rPr>
              <a:t>«Бунташный остров»</a:t>
            </a:r>
          </a:p>
        </p:txBody>
      </p:sp>
      <p:sp>
        <p:nvSpPr>
          <p:cNvPr id="93186" name="Rectangle 2"/>
          <p:cNvSpPr>
            <a:spLocks noGrp="1" noChangeArrowheads="1"/>
          </p:cNvSpPr>
          <p:nvPr>
            <p:ph idx="1"/>
          </p:nvPr>
        </p:nvSpPr>
        <p:spPr/>
        <p:txBody>
          <a:bodyPr>
            <a:normAutofit/>
          </a:bodyPr>
          <a:lstStyle/>
          <a:p>
            <a:pPr eaLnBrk="1" hangingPunct="1">
              <a:lnSpc>
                <a:spcPct val="90000"/>
              </a:lnSpc>
              <a:buFont typeface="Wingdings" pitchFamily="2" charset="2"/>
              <a:buNone/>
              <a:defRPr/>
            </a:pPr>
            <a:r>
              <a:rPr lang="ru-RU" sz="2400" b="1" dirty="0" smtClean="0">
                <a:solidFill>
                  <a:schemeClr val="bg1"/>
                </a:solidFill>
              </a:rPr>
              <a:t>     Инвалиды Великой Отечественной… </a:t>
            </a:r>
          </a:p>
          <a:p>
            <a:pPr eaLnBrk="1" hangingPunct="1">
              <a:lnSpc>
                <a:spcPct val="90000"/>
              </a:lnSpc>
              <a:buFont typeface="Wingdings" pitchFamily="2" charset="2"/>
              <a:buNone/>
              <a:defRPr/>
            </a:pPr>
            <a:r>
              <a:rPr lang="ru-RU" sz="2400" b="1" dirty="0" smtClean="0">
                <a:solidFill>
                  <a:schemeClr val="bg1"/>
                </a:solidFill>
              </a:rPr>
              <a:t>Безногие, безрукие калеки. Советское </a:t>
            </a:r>
          </a:p>
          <a:p>
            <a:pPr eaLnBrk="1" hangingPunct="1">
              <a:lnSpc>
                <a:spcPct val="90000"/>
              </a:lnSpc>
              <a:buFont typeface="Wingdings" pitchFamily="2" charset="2"/>
              <a:buNone/>
              <a:defRPr/>
            </a:pPr>
            <a:r>
              <a:rPr lang="ru-RU" sz="2400" b="1" dirty="0" smtClean="0">
                <a:solidFill>
                  <a:schemeClr val="bg1"/>
                </a:solidFill>
              </a:rPr>
              <a:t>государство, страна, которую они когда-то</a:t>
            </a:r>
          </a:p>
          <a:p>
            <a:pPr eaLnBrk="1" hangingPunct="1">
              <a:lnSpc>
                <a:spcPct val="90000"/>
              </a:lnSpc>
              <a:buFont typeface="Wingdings" pitchFamily="2" charset="2"/>
              <a:buNone/>
              <a:defRPr/>
            </a:pPr>
            <a:r>
              <a:rPr lang="ru-RU" sz="2400" b="1" dirty="0" smtClean="0">
                <a:solidFill>
                  <a:schemeClr val="bg1"/>
                </a:solidFill>
              </a:rPr>
              <a:t>защищали, стыдится их. </a:t>
            </a:r>
          </a:p>
          <a:p>
            <a:pPr eaLnBrk="1" hangingPunct="1">
              <a:lnSpc>
                <a:spcPct val="90000"/>
              </a:lnSpc>
              <a:buFont typeface="Wingdings" pitchFamily="2" charset="2"/>
              <a:buNone/>
              <a:defRPr/>
            </a:pPr>
            <a:r>
              <a:rPr lang="ru-RU" sz="2400" b="1" dirty="0" smtClean="0">
                <a:solidFill>
                  <a:schemeClr val="bg1"/>
                </a:solidFill>
              </a:rPr>
              <a:t>    Остров </a:t>
            </a:r>
            <a:r>
              <a:rPr lang="ru-RU" sz="2400" b="1" dirty="0" err="1" smtClean="0">
                <a:solidFill>
                  <a:schemeClr val="bg1"/>
                </a:solidFill>
              </a:rPr>
              <a:t>Богояр</a:t>
            </a:r>
            <a:r>
              <a:rPr lang="ru-RU" sz="2400" b="1" dirty="0" smtClean="0">
                <a:solidFill>
                  <a:schemeClr val="bg1"/>
                </a:solidFill>
              </a:rPr>
              <a:t> – место паломничества -  посещают </a:t>
            </a:r>
          </a:p>
          <a:p>
            <a:pPr eaLnBrk="1" hangingPunct="1">
              <a:lnSpc>
                <a:spcPct val="90000"/>
              </a:lnSpc>
              <a:buFont typeface="Wingdings" pitchFamily="2" charset="2"/>
              <a:buNone/>
              <a:defRPr/>
            </a:pPr>
            <a:r>
              <a:rPr lang="ru-RU" sz="2400" b="1" dirty="0" smtClean="0">
                <a:solidFill>
                  <a:schemeClr val="bg1"/>
                </a:solidFill>
              </a:rPr>
              <a:t>иностранцы, и калеки «наносят удар по престижу» </a:t>
            </a:r>
          </a:p>
          <a:p>
            <a:pPr eaLnBrk="1" hangingPunct="1">
              <a:lnSpc>
                <a:spcPct val="90000"/>
              </a:lnSpc>
              <a:buFont typeface="Wingdings" pitchFamily="2" charset="2"/>
              <a:buNone/>
              <a:defRPr/>
            </a:pPr>
            <a:r>
              <a:rPr lang="ru-RU" sz="2400" b="1" dirty="0" smtClean="0">
                <a:solidFill>
                  <a:schemeClr val="bg1"/>
                </a:solidFill>
              </a:rPr>
              <a:t>страны. Убрать их куда-нибудь подальше – вот </a:t>
            </a:r>
          </a:p>
          <a:p>
            <a:pPr eaLnBrk="1" hangingPunct="1">
              <a:lnSpc>
                <a:spcPct val="90000"/>
              </a:lnSpc>
              <a:buFont typeface="Wingdings" pitchFamily="2" charset="2"/>
              <a:buNone/>
              <a:defRPr/>
            </a:pPr>
            <a:r>
              <a:rPr lang="ru-RU" sz="2400" b="1" dirty="0" smtClean="0">
                <a:solidFill>
                  <a:schemeClr val="bg1"/>
                </a:solidFill>
              </a:rPr>
              <a:t>выход. Во главе с Павлом, главным героем повести, </a:t>
            </a:r>
          </a:p>
          <a:p>
            <a:pPr eaLnBrk="1" hangingPunct="1">
              <a:lnSpc>
                <a:spcPct val="90000"/>
              </a:lnSpc>
              <a:buFont typeface="Wingdings" pitchFamily="2" charset="2"/>
              <a:buNone/>
              <a:defRPr/>
            </a:pPr>
            <a:r>
              <a:rPr lang="ru-RU" sz="2400" b="1" dirty="0" smtClean="0">
                <a:solidFill>
                  <a:schemeClr val="bg1"/>
                </a:solidFill>
              </a:rPr>
              <a:t>обитатели дома инвалидов защищают свое последнее </a:t>
            </a:r>
          </a:p>
          <a:p>
            <a:pPr eaLnBrk="1" hangingPunct="1">
              <a:lnSpc>
                <a:spcPct val="90000"/>
              </a:lnSpc>
              <a:buFont typeface="Wingdings" pitchFamily="2" charset="2"/>
              <a:buNone/>
              <a:defRPr/>
            </a:pPr>
            <a:r>
              <a:rPr lang="ru-RU" sz="2400" b="1" dirty="0" smtClean="0">
                <a:solidFill>
                  <a:schemeClr val="bg1"/>
                </a:solidFill>
              </a:rPr>
              <a:t>пристанище. Лишённые еды, лекарств, медицинской </a:t>
            </a:r>
          </a:p>
          <a:p>
            <a:pPr eaLnBrk="1" hangingPunct="1">
              <a:lnSpc>
                <a:spcPct val="90000"/>
              </a:lnSpc>
              <a:buFont typeface="Wingdings" pitchFamily="2" charset="2"/>
              <a:buNone/>
              <a:defRPr/>
            </a:pPr>
            <a:r>
              <a:rPr lang="ru-RU" sz="2400" b="1" dirty="0" smtClean="0">
                <a:solidFill>
                  <a:schemeClr val="bg1"/>
                </a:solidFill>
              </a:rPr>
              <a:t>помощи, они отстаивают последнее – право Жить.</a:t>
            </a:r>
          </a:p>
        </p:txBody>
      </p:sp>
      <p:pic>
        <p:nvPicPr>
          <p:cNvPr id="36868" name="Picture 4" descr="Юрий Нагибин Бунташный остров">
            <a:hlinkClick r:id="" action="ppaction://noaction"/>
          </p:cNvPr>
          <p:cNvPicPr>
            <a:picLocks noChangeAspect="1" noChangeArrowheads="1"/>
          </p:cNvPicPr>
          <p:nvPr/>
        </p:nvPicPr>
        <p:blipFill>
          <a:blip r:embed="rId2" cstate="email"/>
          <a:srcRect/>
          <a:stretch>
            <a:fillRect/>
          </a:stretch>
        </p:blipFill>
        <p:spPr bwMode="auto">
          <a:xfrm>
            <a:off x="6858000" y="228600"/>
            <a:ext cx="1905000" cy="30194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3"/>
          <p:cNvSpPr>
            <a:spLocks noGrp="1" noChangeArrowheads="1"/>
          </p:cNvSpPr>
          <p:nvPr>
            <p:ph type="title"/>
          </p:nvPr>
        </p:nvSpPr>
        <p:spPr>
          <a:xfrm>
            <a:off x="455613" y="273050"/>
            <a:ext cx="8231187" cy="1143000"/>
          </a:xfrm>
        </p:spPr>
        <p:txBody>
          <a:bodyPr>
            <a:normAutofit fontScale="90000"/>
          </a:bodyPr>
          <a:lstStyle/>
          <a:p>
            <a:pPr algn="l" eaLnBrk="1" hangingPunct="1">
              <a:defRPr/>
            </a:pPr>
            <a:r>
              <a:rPr lang="ru-RU" sz="4000" smtClean="0"/>
              <a:t>Что же ты с нами </a:t>
            </a:r>
            <a:br>
              <a:rPr lang="ru-RU" sz="4000" smtClean="0"/>
            </a:br>
            <a:r>
              <a:rPr lang="ru-RU" sz="4000" smtClean="0"/>
              <a:t>              сделала, Родина?</a:t>
            </a:r>
          </a:p>
        </p:txBody>
      </p:sp>
      <p:sp>
        <p:nvSpPr>
          <p:cNvPr id="94210" name="Rectangle 2"/>
          <p:cNvSpPr>
            <a:spLocks noGrp="1" noChangeArrowheads="1"/>
          </p:cNvSpPr>
          <p:nvPr>
            <p:ph sz="half" idx="1"/>
          </p:nvPr>
        </p:nvSpPr>
        <p:spPr>
          <a:xfrm>
            <a:off x="0" y="1828800"/>
            <a:ext cx="4037013" cy="4497388"/>
          </a:xfrm>
        </p:spPr>
        <p:txBody>
          <a:bodyPr/>
          <a:lstStyle/>
          <a:p>
            <a:pPr eaLnBrk="1" hangingPunct="1">
              <a:lnSpc>
                <a:spcPct val="90000"/>
              </a:lnSpc>
              <a:defRPr/>
            </a:pPr>
            <a:r>
              <a:rPr lang="ru-RU" sz="2000" dirty="0" smtClean="0">
                <a:solidFill>
                  <a:schemeClr val="bg1"/>
                </a:solidFill>
              </a:rPr>
              <a:t>Бунт палачей</a:t>
            </a:r>
          </a:p>
          <a:p>
            <a:pPr eaLnBrk="1" hangingPunct="1">
              <a:lnSpc>
                <a:spcPct val="90000"/>
              </a:lnSpc>
              <a:defRPr/>
            </a:pPr>
            <a:r>
              <a:rPr lang="ru-RU" sz="2000" dirty="0" smtClean="0">
                <a:solidFill>
                  <a:schemeClr val="bg1"/>
                </a:solidFill>
              </a:rPr>
              <a:t>В ролях: </a:t>
            </a:r>
          </a:p>
          <a:p>
            <a:pPr eaLnBrk="1" hangingPunct="1">
              <a:lnSpc>
                <a:spcPct val="90000"/>
              </a:lnSpc>
              <a:buFont typeface="Wingdings" pitchFamily="2" charset="2"/>
              <a:buNone/>
              <a:defRPr/>
            </a:pPr>
            <a:r>
              <a:rPr lang="ru-RU" sz="2000" dirty="0" smtClean="0">
                <a:solidFill>
                  <a:schemeClr val="bg1"/>
                </a:solidFill>
              </a:rPr>
              <a:t>Алексей </a:t>
            </a:r>
            <a:r>
              <a:rPr lang="ru-RU" sz="2000" dirty="0" err="1" smtClean="0">
                <a:solidFill>
                  <a:schemeClr val="bg1"/>
                </a:solidFill>
              </a:rPr>
              <a:t>Шемис</a:t>
            </a:r>
            <a:r>
              <a:rPr lang="ru-RU" sz="2000" dirty="0" smtClean="0">
                <a:solidFill>
                  <a:schemeClr val="bg1"/>
                </a:solidFill>
              </a:rPr>
              <a:t>, </a:t>
            </a:r>
          </a:p>
          <a:p>
            <a:pPr eaLnBrk="1" hangingPunct="1">
              <a:lnSpc>
                <a:spcPct val="90000"/>
              </a:lnSpc>
              <a:buFont typeface="Wingdings" pitchFamily="2" charset="2"/>
              <a:buNone/>
              <a:defRPr/>
            </a:pPr>
            <a:r>
              <a:rPr lang="ru-RU" sz="2000" dirty="0" smtClean="0">
                <a:solidFill>
                  <a:schemeClr val="bg1"/>
                </a:solidFill>
              </a:rPr>
              <a:t>Андрей </a:t>
            </a:r>
            <a:r>
              <a:rPr lang="ru-RU" sz="2000" dirty="0" err="1" smtClean="0">
                <a:solidFill>
                  <a:schemeClr val="bg1"/>
                </a:solidFill>
              </a:rPr>
              <a:t>Базиков</a:t>
            </a:r>
            <a:r>
              <a:rPr lang="ru-RU" sz="2000" dirty="0" smtClean="0">
                <a:solidFill>
                  <a:schemeClr val="bg1"/>
                </a:solidFill>
              </a:rPr>
              <a:t>, </a:t>
            </a:r>
          </a:p>
          <a:p>
            <a:pPr eaLnBrk="1" hangingPunct="1">
              <a:lnSpc>
                <a:spcPct val="90000"/>
              </a:lnSpc>
              <a:buFont typeface="Wingdings" pitchFamily="2" charset="2"/>
              <a:buNone/>
              <a:defRPr/>
            </a:pPr>
            <a:r>
              <a:rPr lang="ru-RU" sz="2000" dirty="0" smtClean="0">
                <a:solidFill>
                  <a:schemeClr val="bg1"/>
                </a:solidFill>
              </a:rPr>
              <a:t>Игорь Горшков,</a:t>
            </a:r>
          </a:p>
          <a:p>
            <a:pPr eaLnBrk="1" hangingPunct="1">
              <a:lnSpc>
                <a:spcPct val="90000"/>
              </a:lnSpc>
              <a:buFont typeface="Wingdings" pitchFamily="2" charset="2"/>
              <a:buNone/>
              <a:defRPr/>
            </a:pPr>
            <a:r>
              <a:rPr lang="ru-RU" sz="2000" dirty="0" smtClean="0">
                <a:solidFill>
                  <a:schemeClr val="bg1"/>
                </a:solidFill>
              </a:rPr>
              <a:t>Константин </a:t>
            </a:r>
            <a:r>
              <a:rPr lang="ru-RU" sz="2000" dirty="0" err="1" smtClean="0">
                <a:solidFill>
                  <a:schemeClr val="bg1"/>
                </a:solidFill>
              </a:rPr>
              <a:t>Кот-Оглы</a:t>
            </a:r>
            <a:r>
              <a:rPr lang="ru-RU" sz="2000" dirty="0" smtClean="0">
                <a:solidFill>
                  <a:schemeClr val="bg1"/>
                </a:solidFill>
              </a:rPr>
              <a:t>,</a:t>
            </a:r>
          </a:p>
          <a:p>
            <a:pPr eaLnBrk="1" hangingPunct="1">
              <a:lnSpc>
                <a:spcPct val="90000"/>
              </a:lnSpc>
              <a:buFont typeface="Wingdings" pitchFamily="2" charset="2"/>
              <a:buNone/>
              <a:defRPr/>
            </a:pPr>
            <a:r>
              <a:rPr lang="ru-RU" sz="2000" dirty="0" smtClean="0">
                <a:solidFill>
                  <a:schemeClr val="bg1"/>
                </a:solidFill>
              </a:rPr>
              <a:t>Олег </a:t>
            </a:r>
            <a:r>
              <a:rPr lang="ru-RU" sz="2000" dirty="0" err="1" smtClean="0">
                <a:solidFill>
                  <a:schemeClr val="bg1"/>
                </a:solidFill>
              </a:rPr>
              <a:t>Бирючев</a:t>
            </a:r>
            <a:r>
              <a:rPr lang="ru-RU" sz="2000" dirty="0" smtClean="0">
                <a:solidFill>
                  <a:schemeClr val="bg1"/>
                </a:solidFill>
              </a:rPr>
              <a:t>, </a:t>
            </a:r>
          </a:p>
          <a:p>
            <a:pPr eaLnBrk="1" hangingPunct="1">
              <a:lnSpc>
                <a:spcPct val="90000"/>
              </a:lnSpc>
              <a:buFont typeface="Wingdings" pitchFamily="2" charset="2"/>
              <a:buNone/>
              <a:defRPr/>
            </a:pPr>
            <a:r>
              <a:rPr lang="ru-RU" sz="2000" dirty="0" smtClean="0">
                <a:solidFill>
                  <a:schemeClr val="bg1"/>
                </a:solidFill>
              </a:rPr>
              <a:t>Сергей </a:t>
            </a:r>
            <a:r>
              <a:rPr lang="ru-RU" sz="2000" dirty="0" err="1" smtClean="0">
                <a:solidFill>
                  <a:schemeClr val="bg1"/>
                </a:solidFill>
              </a:rPr>
              <a:t>Лукянцев</a:t>
            </a:r>
            <a:r>
              <a:rPr lang="ru-RU" sz="2000" dirty="0" smtClean="0">
                <a:solidFill>
                  <a:schemeClr val="bg1"/>
                </a:solidFill>
              </a:rPr>
              <a:t>, </a:t>
            </a:r>
          </a:p>
          <a:p>
            <a:pPr eaLnBrk="1" hangingPunct="1">
              <a:lnSpc>
                <a:spcPct val="90000"/>
              </a:lnSpc>
              <a:buFont typeface="Wingdings" pitchFamily="2" charset="2"/>
              <a:buNone/>
              <a:defRPr/>
            </a:pPr>
            <a:r>
              <a:rPr lang="ru-RU" sz="2000" dirty="0" smtClean="0">
                <a:solidFill>
                  <a:schemeClr val="bg1"/>
                </a:solidFill>
              </a:rPr>
              <a:t>Сергей Уфимцев</a:t>
            </a:r>
          </a:p>
          <a:p>
            <a:pPr eaLnBrk="1" hangingPunct="1">
              <a:lnSpc>
                <a:spcPct val="90000"/>
              </a:lnSpc>
              <a:defRPr/>
            </a:pPr>
            <a:r>
              <a:rPr lang="ru-RU" sz="2000" dirty="0" smtClean="0">
                <a:solidFill>
                  <a:schemeClr val="bg1"/>
                </a:solidFill>
              </a:rPr>
              <a:t>Режиссер: Геннадий Земель</a:t>
            </a:r>
            <a:endParaRPr lang="ru-RU" sz="2000" i="1" dirty="0" smtClean="0">
              <a:solidFill>
                <a:schemeClr val="bg1"/>
              </a:solidFill>
            </a:endParaRPr>
          </a:p>
          <a:p>
            <a:pPr eaLnBrk="1" hangingPunct="1">
              <a:lnSpc>
                <a:spcPct val="90000"/>
              </a:lnSpc>
              <a:defRPr/>
            </a:pPr>
            <a:r>
              <a:rPr lang="ru-RU" sz="2000" i="1" dirty="0" smtClean="0">
                <a:solidFill>
                  <a:schemeClr val="bg1"/>
                </a:solidFill>
              </a:rPr>
              <a:t>Производство: Казахстан. 1999.</a:t>
            </a:r>
          </a:p>
        </p:txBody>
      </p:sp>
      <p:sp>
        <p:nvSpPr>
          <p:cNvPr id="94212" name="Rectangle 4"/>
          <p:cNvSpPr>
            <a:spLocks noGrp="1" noChangeArrowheads="1"/>
          </p:cNvSpPr>
          <p:nvPr>
            <p:ph sz="half" idx="2"/>
          </p:nvPr>
        </p:nvSpPr>
        <p:spPr>
          <a:xfrm>
            <a:off x="3733800" y="1598612"/>
            <a:ext cx="5562600" cy="5259388"/>
          </a:xfrm>
        </p:spPr>
        <p:txBody>
          <a:bodyPr>
            <a:noAutofit/>
          </a:bodyPr>
          <a:lstStyle/>
          <a:p>
            <a:pPr eaLnBrk="1" hangingPunct="1">
              <a:lnSpc>
                <a:spcPct val="90000"/>
              </a:lnSpc>
              <a:buNone/>
              <a:defRPr/>
            </a:pPr>
            <a:r>
              <a:rPr lang="ru-RU" sz="2200" b="1" dirty="0" smtClean="0">
                <a:solidFill>
                  <a:schemeClr val="bg1"/>
                </a:solidFill>
              </a:rPr>
              <a:t>В 1942 году перед празднованием 70-</a:t>
            </a:r>
          </a:p>
          <a:p>
            <a:pPr eaLnBrk="1" hangingPunct="1">
              <a:lnSpc>
                <a:spcPct val="90000"/>
              </a:lnSpc>
              <a:buNone/>
              <a:defRPr/>
            </a:pPr>
            <a:r>
              <a:rPr lang="ru-RU" sz="2200" b="1" dirty="0" smtClean="0">
                <a:solidFill>
                  <a:schemeClr val="bg1"/>
                </a:solidFill>
              </a:rPr>
              <a:t>летнего юбилея Сталина в бывшем </a:t>
            </a:r>
          </a:p>
          <a:p>
            <a:pPr eaLnBrk="1" hangingPunct="1">
              <a:lnSpc>
                <a:spcPct val="90000"/>
              </a:lnSpc>
              <a:buNone/>
              <a:defRPr/>
            </a:pPr>
            <a:r>
              <a:rPr lang="ru-RU" sz="2200" b="1" dirty="0" smtClean="0">
                <a:solidFill>
                  <a:schemeClr val="bg1"/>
                </a:solidFill>
              </a:rPr>
              <a:t>СССР  были расстреляны </a:t>
            </a:r>
          </a:p>
          <a:p>
            <a:pPr eaLnBrk="1" hangingPunct="1">
              <a:lnSpc>
                <a:spcPct val="90000"/>
              </a:lnSpc>
              <a:buNone/>
              <a:defRPr/>
            </a:pPr>
            <a:r>
              <a:rPr lang="ru-RU" sz="2200" b="1" dirty="0" smtClean="0">
                <a:solidFill>
                  <a:schemeClr val="bg1"/>
                </a:solidFill>
              </a:rPr>
              <a:t>фронтовики-инвалиды Великой </a:t>
            </a:r>
          </a:p>
          <a:p>
            <a:pPr eaLnBrk="1" hangingPunct="1">
              <a:lnSpc>
                <a:spcPct val="90000"/>
              </a:lnSpc>
              <a:buNone/>
              <a:defRPr/>
            </a:pPr>
            <a:r>
              <a:rPr lang="ru-RU" sz="2200" b="1" dirty="0" smtClean="0">
                <a:solidFill>
                  <a:schemeClr val="bg1"/>
                </a:solidFill>
              </a:rPr>
              <a:t>Отечественной войны. Государство не </a:t>
            </a:r>
          </a:p>
          <a:p>
            <a:pPr eaLnBrk="1" hangingPunct="1">
              <a:lnSpc>
                <a:spcPct val="90000"/>
              </a:lnSpc>
              <a:buNone/>
              <a:defRPr/>
            </a:pPr>
            <a:r>
              <a:rPr lang="ru-RU" sz="2200" b="1" dirty="0" smtClean="0">
                <a:solidFill>
                  <a:schemeClr val="bg1"/>
                </a:solidFill>
              </a:rPr>
              <a:t>могло обеспечить им даже </a:t>
            </a:r>
          </a:p>
          <a:p>
            <a:pPr eaLnBrk="1" hangingPunct="1">
              <a:lnSpc>
                <a:spcPct val="90000"/>
              </a:lnSpc>
              <a:buNone/>
              <a:defRPr/>
            </a:pPr>
            <a:r>
              <a:rPr lang="ru-RU" sz="2200" b="1" dirty="0" smtClean="0">
                <a:solidFill>
                  <a:schemeClr val="bg1"/>
                </a:solidFill>
              </a:rPr>
              <a:t>элементарного существования и просто </a:t>
            </a:r>
          </a:p>
          <a:p>
            <a:pPr eaLnBrk="1" hangingPunct="1">
              <a:lnSpc>
                <a:spcPct val="90000"/>
              </a:lnSpc>
              <a:buNone/>
              <a:defRPr/>
            </a:pPr>
            <a:r>
              <a:rPr lang="ru-RU" sz="2200" b="1" dirty="0" smtClean="0">
                <a:solidFill>
                  <a:schemeClr val="bg1"/>
                </a:solidFill>
              </a:rPr>
              <a:t>уничтожило их. Часть их расстреляли, </a:t>
            </a:r>
          </a:p>
          <a:p>
            <a:pPr eaLnBrk="1" hangingPunct="1">
              <a:lnSpc>
                <a:spcPct val="90000"/>
              </a:lnSpc>
              <a:buNone/>
              <a:defRPr/>
            </a:pPr>
            <a:r>
              <a:rPr lang="ru-RU" sz="2200" b="1" dirty="0" smtClean="0">
                <a:solidFill>
                  <a:schemeClr val="bg1"/>
                </a:solidFill>
              </a:rPr>
              <a:t>часть увезли на далекие острова Севера </a:t>
            </a:r>
          </a:p>
          <a:p>
            <a:pPr eaLnBrk="1" hangingPunct="1">
              <a:lnSpc>
                <a:spcPct val="90000"/>
              </a:lnSpc>
              <a:buFont typeface="Wingdings" pitchFamily="2" charset="2"/>
              <a:buNone/>
              <a:defRPr/>
            </a:pPr>
            <a:r>
              <a:rPr lang="ru-RU" sz="2200" b="1" dirty="0" smtClean="0">
                <a:solidFill>
                  <a:schemeClr val="bg1"/>
                </a:solidFill>
              </a:rPr>
              <a:t> и в глухие углы Сибири. </a:t>
            </a:r>
          </a:p>
          <a:p>
            <a:pPr eaLnBrk="1" hangingPunct="1">
              <a:lnSpc>
                <a:spcPct val="90000"/>
              </a:lnSpc>
              <a:buFont typeface="Wingdings" pitchFamily="2" charset="2"/>
              <a:buNone/>
              <a:defRPr/>
            </a:pPr>
            <a:r>
              <a:rPr lang="ru-RU" sz="2200" b="1" dirty="0" smtClean="0">
                <a:solidFill>
                  <a:schemeClr val="bg1"/>
                </a:solidFill>
              </a:rPr>
              <a:t>    </a:t>
            </a:r>
          </a:p>
          <a:p>
            <a:pPr eaLnBrk="1" hangingPunct="1">
              <a:lnSpc>
                <a:spcPct val="90000"/>
              </a:lnSpc>
              <a:buFont typeface="Wingdings" pitchFamily="2" charset="2"/>
              <a:buNone/>
              <a:defRPr/>
            </a:pPr>
            <a:r>
              <a:rPr lang="ru-RU" sz="2200" b="1" dirty="0" smtClean="0">
                <a:solidFill>
                  <a:schemeClr val="bg1"/>
                </a:solidFill>
              </a:rPr>
              <a:t>Фильм воспроизводит возможную </a:t>
            </a:r>
          </a:p>
          <a:p>
            <a:pPr eaLnBrk="1" hangingPunct="1">
              <a:lnSpc>
                <a:spcPct val="90000"/>
              </a:lnSpc>
              <a:buFont typeface="Wingdings" pitchFamily="2" charset="2"/>
              <a:buNone/>
              <a:defRPr/>
            </a:pPr>
            <a:r>
              <a:rPr lang="ru-RU" sz="2200" b="1" dirty="0" smtClean="0">
                <a:solidFill>
                  <a:schemeClr val="bg1"/>
                </a:solidFill>
              </a:rPr>
              <a:t>историю подобного уничтожения солдат-</a:t>
            </a:r>
          </a:p>
          <a:p>
            <a:pPr eaLnBrk="1" hangingPunct="1">
              <a:lnSpc>
                <a:spcPct val="90000"/>
              </a:lnSpc>
              <a:buFont typeface="Wingdings" pitchFamily="2" charset="2"/>
              <a:buNone/>
              <a:defRPr/>
            </a:pPr>
            <a:r>
              <a:rPr lang="ru-RU" sz="2200" b="1" dirty="0" smtClean="0">
                <a:solidFill>
                  <a:schemeClr val="bg1"/>
                </a:solidFill>
              </a:rPr>
              <a:t>калек в одном из сталинских лагерей. </a:t>
            </a:r>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descr="немцы"/>
          <p:cNvPicPr>
            <a:picLocks noChangeAspect="1" noChangeArrowheads="1"/>
          </p:cNvPicPr>
          <p:nvPr/>
        </p:nvPicPr>
        <p:blipFill>
          <a:blip r:embed="rId2" cstate="email"/>
          <a:srcRect/>
          <a:stretch>
            <a:fillRect/>
          </a:stretch>
        </p:blipFill>
        <p:spPr bwMode="auto">
          <a:xfrm>
            <a:off x="2190750" y="333375"/>
            <a:ext cx="4762500" cy="619125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circle(out)">
                                      <p:cBhvr>
                                        <p:cTn id="7" dur="2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8"/>
          <p:cNvSpPr>
            <a:spLocks noGrp="1" noChangeArrowheads="1"/>
          </p:cNvSpPr>
          <p:nvPr>
            <p:ph type="title"/>
          </p:nvPr>
        </p:nvSpPr>
        <p:spPr>
          <a:xfrm>
            <a:off x="381000" y="4114800"/>
            <a:ext cx="4267200" cy="2286000"/>
          </a:xfrm>
          <a:noFill/>
        </p:spPr>
        <p:txBody>
          <a:bodyPr>
            <a:normAutofit fontScale="90000"/>
          </a:bodyPr>
          <a:lstStyle/>
          <a:p>
            <a:pPr algn="l" eaLnBrk="1" hangingPunct="1"/>
            <a:r>
              <a:rPr lang="ru-RU" sz="4000" b="1" dirty="0" smtClean="0">
                <a:solidFill>
                  <a:srgbClr val="CC3399"/>
                </a:solidFill>
                <a:effectLst/>
              </a:rPr>
              <a:t>Опомнись, мир, </a:t>
            </a:r>
            <a:br>
              <a:rPr lang="ru-RU" sz="4000" b="1" dirty="0" smtClean="0">
                <a:solidFill>
                  <a:srgbClr val="CC3399"/>
                </a:solidFill>
                <a:effectLst/>
              </a:rPr>
            </a:br>
            <a:r>
              <a:rPr lang="ru-RU" sz="4000" dirty="0" smtClean="0">
                <a:solidFill>
                  <a:srgbClr val="CC3399"/>
                </a:solidFill>
                <a:effectLst/>
              </a:rPr>
              <a:t>      </a:t>
            </a:r>
            <a:r>
              <a:rPr lang="ru-RU" sz="4000" b="1" dirty="0" smtClean="0">
                <a:solidFill>
                  <a:srgbClr val="CC3399"/>
                </a:solidFill>
                <a:effectLst/>
              </a:rPr>
              <a:t>пока ещё не  </a:t>
            </a:r>
            <a:br>
              <a:rPr lang="ru-RU" sz="4000" b="1" dirty="0" smtClean="0">
                <a:solidFill>
                  <a:srgbClr val="CC3399"/>
                </a:solidFill>
                <a:effectLst/>
              </a:rPr>
            </a:br>
            <a:r>
              <a:rPr lang="ru-RU" sz="4000" dirty="0" smtClean="0">
                <a:solidFill>
                  <a:srgbClr val="CC3399"/>
                </a:solidFill>
                <a:effectLst/>
              </a:rPr>
              <a:t>               </a:t>
            </a:r>
            <a:r>
              <a:rPr lang="ru-RU" sz="4000" b="1" dirty="0" smtClean="0">
                <a:solidFill>
                  <a:srgbClr val="CC3399"/>
                </a:solidFill>
                <a:effectLst/>
              </a:rPr>
              <a:t>поздно…</a:t>
            </a:r>
          </a:p>
        </p:txBody>
      </p:sp>
      <p:sp>
        <p:nvSpPr>
          <p:cNvPr id="39938" name="Rectangle 2"/>
          <p:cNvSpPr>
            <a:spLocks noGrp="1" noChangeArrowheads="1"/>
          </p:cNvSpPr>
          <p:nvPr>
            <p:ph idx="1"/>
          </p:nvPr>
        </p:nvSpPr>
        <p:spPr>
          <a:xfrm>
            <a:off x="0" y="228600"/>
            <a:ext cx="9144000" cy="3276600"/>
          </a:xfrm>
        </p:spPr>
        <p:txBody>
          <a:bodyPr>
            <a:noAutofit/>
          </a:bodyPr>
          <a:lstStyle/>
          <a:p>
            <a:pPr eaLnBrk="1" hangingPunct="1">
              <a:lnSpc>
                <a:spcPct val="80000"/>
              </a:lnSpc>
            </a:pPr>
            <a:r>
              <a:rPr lang="ru-RU" sz="2400" b="1" dirty="0" smtClean="0">
                <a:solidFill>
                  <a:schemeClr val="bg1"/>
                </a:solidFill>
                <a:effectLst/>
              </a:rPr>
              <a:t>В литературе и публицистике последних лет все чаще звучат эсхатологические мотивы, появляются романы-предупреждения. </a:t>
            </a:r>
            <a:r>
              <a:rPr lang="ru-RU" sz="2400" b="1" u="sng" dirty="0" smtClean="0">
                <a:solidFill>
                  <a:srgbClr val="FF0000"/>
                </a:solidFill>
                <a:effectLst/>
                <a:hlinkClick r:id="rId2" action="ppaction://hlinksldjump"/>
              </a:rPr>
              <a:t>Алесь Адамович</a:t>
            </a:r>
            <a:r>
              <a:rPr lang="ru-RU" sz="2400" b="1" dirty="0" smtClean="0">
                <a:solidFill>
                  <a:srgbClr val="FF0000"/>
                </a:solidFill>
                <a:effectLst/>
              </a:rPr>
              <a:t> </a:t>
            </a:r>
            <a:r>
              <a:rPr lang="ru-RU" sz="2400" b="1" dirty="0" smtClean="0">
                <a:solidFill>
                  <a:schemeClr val="bg1"/>
                </a:solidFill>
                <a:effectLst/>
              </a:rPr>
              <a:t>считает, что на исходе века писатели “... должны создавать что-то, адекватно противостоящее </a:t>
            </a:r>
            <a:r>
              <a:rPr lang="ru-RU" sz="2400" b="1" dirty="0" err="1" smtClean="0">
                <a:solidFill>
                  <a:schemeClr val="bg1"/>
                </a:solidFill>
                <a:effectLst/>
              </a:rPr>
              <a:t>сверхсмертям</a:t>
            </a:r>
            <a:r>
              <a:rPr lang="ru-RU" sz="2400" b="1" dirty="0" smtClean="0">
                <a:solidFill>
                  <a:schemeClr val="bg1"/>
                </a:solidFill>
                <a:effectLst/>
              </a:rPr>
              <a:t>, </a:t>
            </a:r>
            <a:r>
              <a:rPr lang="ru-RU" sz="2400" b="1" dirty="0" err="1" smtClean="0">
                <a:solidFill>
                  <a:schemeClr val="bg1"/>
                </a:solidFill>
                <a:effectLst/>
              </a:rPr>
              <a:t>сверхубийствам</a:t>
            </a:r>
            <a:r>
              <a:rPr lang="ru-RU" sz="2400" b="1" dirty="0" smtClean="0">
                <a:solidFill>
                  <a:schemeClr val="bg1"/>
                </a:solidFill>
                <a:effectLst/>
              </a:rPr>
              <a:t>, заложенным в сверхоружии. Пример такого произведения - повесть </a:t>
            </a:r>
            <a:r>
              <a:rPr lang="ru-RU" sz="2400" b="1" dirty="0" smtClean="0">
                <a:solidFill>
                  <a:srgbClr val="CC3399"/>
                </a:solidFill>
                <a:effectLst/>
              </a:rPr>
              <a:t>“Последняя пастораль”. </a:t>
            </a:r>
          </a:p>
          <a:p>
            <a:pPr eaLnBrk="1" hangingPunct="1">
              <a:lnSpc>
                <a:spcPct val="80000"/>
              </a:lnSpc>
            </a:pPr>
            <a:r>
              <a:rPr lang="ru-RU" sz="2400" b="1" dirty="0" smtClean="0">
                <a:solidFill>
                  <a:schemeClr val="bg1"/>
                </a:solidFill>
                <a:effectLst/>
              </a:rPr>
              <a:t>Названием повести писатель обращает нас к жанру изящного пасторального романа о любви, но эпитет “последняя” возвращает читателя к тревожному и даже трагическому настоящему. На этом контрасте построено все произведение. </a:t>
            </a:r>
          </a:p>
        </p:txBody>
      </p:sp>
      <p:pic>
        <p:nvPicPr>
          <p:cNvPr id="39939" name="Picture 7" descr="Картинка 3 из 4">
            <a:hlinkClick r:id="rId3"/>
          </p:cNvPr>
          <p:cNvPicPr>
            <a:picLocks noChangeAspect="1" noChangeArrowheads="1"/>
          </p:cNvPicPr>
          <p:nvPr/>
        </p:nvPicPr>
        <p:blipFill>
          <a:blip r:embed="rId4" cstate="email"/>
          <a:srcRect/>
          <a:stretch>
            <a:fillRect/>
          </a:stretch>
        </p:blipFill>
        <p:spPr bwMode="auto">
          <a:xfrm>
            <a:off x="4876800" y="3886200"/>
            <a:ext cx="3886200" cy="25908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idx="1"/>
          </p:nvPr>
        </p:nvSpPr>
        <p:spPr>
          <a:xfrm>
            <a:off x="3352800" y="304800"/>
            <a:ext cx="5410200" cy="3276600"/>
          </a:xfrm>
        </p:spPr>
        <p:txBody>
          <a:bodyPr/>
          <a:lstStyle/>
          <a:p>
            <a:pPr eaLnBrk="1" hangingPunct="1">
              <a:lnSpc>
                <a:spcPct val="90000"/>
              </a:lnSpc>
              <a:defRPr/>
            </a:pPr>
            <a:r>
              <a:rPr lang="ru-RU" sz="2400" b="1" dirty="0" smtClean="0">
                <a:solidFill>
                  <a:schemeClr val="bg1"/>
                </a:solidFill>
              </a:rPr>
              <a:t>Прекрасные картины, картины любви, но это последнее, что осталось на Земле; страшные картины гибели мира, и опять трогательно-щемящий эпилог: прощание с этим миром и надежда на то, что любовь вечна. </a:t>
            </a:r>
            <a:br>
              <a:rPr lang="ru-RU" sz="2400" b="1" dirty="0" smtClean="0">
                <a:solidFill>
                  <a:schemeClr val="bg1"/>
                </a:solidFill>
              </a:rPr>
            </a:br>
            <a:r>
              <a:rPr lang="ru-RU" sz="2400" dirty="0" smtClean="0"/>
              <a:t/>
            </a:r>
            <a:br>
              <a:rPr lang="ru-RU" sz="2400" dirty="0" smtClean="0"/>
            </a:br>
            <a:endParaRPr lang="ru-RU" sz="2400" dirty="0" smtClean="0"/>
          </a:p>
        </p:txBody>
      </p:sp>
      <p:pic>
        <p:nvPicPr>
          <p:cNvPr id="40963" name="Picture 3" descr="20"/>
          <p:cNvPicPr>
            <a:picLocks noChangeAspect="1" noChangeArrowheads="1"/>
          </p:cNvPicPr>
          <p:nvPr/>
        </p:nvPicPr>
        <p:blipFill>
          <a:blip r:embed="rId2" cstate="email"/>
          <a:srcRect/>
          <a:stretch>
            <a:fillRect/>
          </a:stretch>
        </p:blipFill>
        <p:spPr bwMode="auto">
          <a:xfrm>
            <a:off x="533400" y="457200"/>
            <a:ext cx="2438400" cy="2438400"/>
          </a:xfrm>
          <a:prstGeom prst="rect">
            <a:avLst/>
          </a:prstGeom>
          <a:noFill/>
          <a:ln w="9525">
            <a:noFill/>
            <a:miter lim="800000"/>
            <a:headEnd/>
            <a:tailEnd/>
          </a:ln>
        </p:spPr>
      </p:pic>
      <p:pic>
        <p:nvPicPr>
          <p:cNvPr id="40964" name="Picture 4" descr="10"/>
          <p:cNvPicPr>
            <a:picLocks noChangeAspect="1" noChangeArrowheads="1"/>
          </p:cNvPicPr>
          <p:nvPr/>
        </p:nvPicPr>
        <p:blipFill>
          <a:blip r:embed="rId3" cstate="email"/>
          <a:srcRect/>
          <a:stretch>
            <a:fillRect/>
          </a:stretch>
        </p:blipFill>
        <p:spPr bwMode="auto">
          <a:xfrm>
            <a:off x="533400" y="3429000"/>
            <a:ext cx="2514600" cy="2514600"/>
          </a:xfrm>
          <a:prstGeom prst="rect">
            <a:avLst/>
          </a:prstGeom>
          <a:noFill/>
          <a:ln w="9525">
            <a:noFill/>
            <a:miter lim="800000"/>
            <a:headEnd/>
            <a:tailEnd/>
          </a:ln>
        </p:spPr>
      </p:pic>
      <p:pic>
        <p:nvPicPr>
          <p:cNvPr id="40965" name="Picture 5" descr="Экология в Подмосковье"/>
          <p:cNvPicPr>
            <a:picLocks noChangeAspect="1" noChangeArrowheads="1"/>
          </p:cNvPicPr>
          <p:nvPr/>
        </p:nvPicPr>
        <p:blipFill>
          <a:blip r:embed="rId4" cstate="email"/>
          <a:srcRect/>
          <a:stretch>
            <a:fillRect/>
          </a:stretch>
        </p:blipFill>
        <p:spPr bwMode="auto">
          <a:xfrm>
            <a:off x="4038600" y="3352800"/>
            <a:ext cx="4343400" cy="31575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a:spLocks noGrp="1" noChangeArrowheads="1"/>
          </p:cNvSpPr>
          <p:nvPr>
            <p:ph idx="1"/>
          </p:nvPr>
        </p:nvSpPr>
        <p:spPr>
          <a:xfrm>
            <a:off x="457200" y="4799013"/>
            <a:ext cx="8226425" cy="2058987"/>
          </a:xfrm>
          <a:noFill/>
        </p:spPr>
        <p:txBody>
          <a:bodyPr/>
          <a:lstStyle/>
          <a:p>
            <a:pPr eaLnBrk="1" hangingPunct="1">
              <a:spcBef>
                <a:spcPct val="50000"/>
              </a:spcBef>
              <a:buClrTx/>
              <a:buSzTx/>
              <a:buFontTx/>
              <a:buNone/>
            </a:pPr>
            <a:r>
              <a:rPr lang="ru-RU" dirty="0" smtClean="0">
                <a:effectLst/>
              </a:rPr>
              <a:t>    </a:t>
            </a:r>
            <a:r>
              <a:rPr lang="ru-RU" sz="2800" b="1" i="1" dirty="0" smtClean="0">
                <a:solidFill>
                  <a:schemeClr val="bg1"/>
                </a:solidFill>
                <a:effectLst/>
              </a:rPr>
              <a:t>22 июня 1941 года в 4 часа утра  гитлеровские захватчики вероломно нарушили границы Советского Союза. Началась Великая Отечественная война.</a:t>
            </a:r>
          </a:p>
        </p:txBody>
      </p:sp>
      <p:pic>
        <p:nvPicPr>
          <p:cNvPr id="5123" name="Picture 6"/>
          <p:cNvPicPr>
            <a:picLocks noChangeAspect="1" noChangeArrowheads="1"/>
          </p:cNvPicPr>
          <p:nvPr/>
        </p:nvPicPr>
        <p:blipFill>
          <a:blip r:embed="rId2" cstate="email"/>
          <a:srcRect/>
          <a:stretch>
            <a:fillRect/>
          </a:stretch>
        </p:blipFill>
        <p:spPr bwMode="auto">
          <a:xfrm>
            <a:off x="1219200" y="457200"/>
            <a:ext cx="6545263" cy="40401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idx="1"/>
          </p:nvPr>
        </p:nvSpPr>
        <p:spPr>
          <a:xfrm>
            <a:off x="-381000" y="4572000"/>
            <a:ext cx="9753600" cy="3352800"/>
          </a:xfrm>
        </p:spPr>
        <p:txBody>
          <a:bodyPr/>
          <a:lstStyle/>
          <a:p>
            <a:pPr eaLnBrk="1" hangingPunct="1">
              <a:lnSpc>
                <a:spcPct val="80000"/>
              </a:lnSpc>
              <a:defRPr/>
            </a:pPr>
            <a:r>
              <a:rPr lang="ru-RU" sz="1800" dirty="0" smtClean="0"/>
              <a:t/>
            </a:r>
            <a:br>
              <a:rPr lang="ru-RU" sz="1800" dirty="0" smtClean="0"/>
            </a:br>
            <a:endParaRPr lang="ru-RU" sz="1800" dirty="0" smtClean="0"/>
          </a:p>
          <a:p>
            <a:pPr eaLnBrk="1" hangingPunct="1">
              <a:lnSpc>
                <a:spcPct val="80000"/>
              </a:lnSpc>
              <a:buNone/>
              <a:defRPr/>
            </a:pPr>
            <a:r>
              <a:rPr lang="ru-RU" sz="2400" dirty="0" smtClean="0">
                <a:solidFill>
                  <a:schemeClr val="bg1"/>
                </a:solidFill>
              </a:rPr>
              <a:t>      По мысли автора, задача Женщины — возродить род людской (новая Ева), но в конце повести Она из символа Любви и Красоты превращается в символ Смерти, разрушаясь, распадаясь на глазах у героя. Красота и Любовь не могут спасти мир, они гибнут сами. </a:t>
            </a:r>
            <a:br>
              <a:rPr lang="ru-RU" sz="2400" dirty="0" smtClean="0">
                <a:solidFill>
                  <a:schemeClr val="bg1"/>
                </a:solidFill>
              </a:rPr>
            </a:br>
            <a:endParaRPr lang="ru-RU" sz="2400" dirty="0" smtClean="0">
              <a:solidFill>
                <a:schemeClr val="bg1"/>
              </a:solidFill>
            </a:endParaRPr>
          </a:p>
        </p:txBody>
      </p:sp>
      <p:pic>
        <p:nvPicPr>
          <p:cNvPr id="41987" name="Picture 4" descr="Картинка 2 из 174">
            <a:hlinkClick r:id="rId2"/>
          </p:cNvPr>
          <p:cNvPicPr>
            <a:picLocks noChangeAspect="1" noChangeArrowheads="1"/>
          </p:cNvPicPr>
          <p:nvPr/>
        </p:nvPicPr>
        <p:blipFill>
          <a:blip r:embed="rId3" cstate="email"/>
          <a:srcRect/>
          <a:stretch>
            <a:fillRect/>
          </a:stretch>
        </p:blipFill>
        <p:spPr bwMode="auto">
          <a:xfrm>
            <a:off x="228600" y="1447800"/>
            <a:ext cx="3124200" cy="2394037"/>
          </a:xfrm>
          <a:prstGeom prst="rect">
            <a:avLst/>
          </a:prstGeom>
          <a:noFill/>
          <a:ln w="9525">
            <a:noFill/>
            <a:miter lim="800000"/>
            <a:headEnd/>
            <a:tailEnd/>
          </a:ln>
        </p:spPr>
      </p:pic>
      <p:sp>
        <p:nvSpPr>
          <p:cNvPr id="4" name="Rectangle 2"/>
          <p:cNvSpPr txBox="1">
            <a:spLocks noChangeArrowheads="1"/>
          </p:cNvSpPr>
          <p:nvPr/>
        </p:nvSpPr>
        <p:spPr>
          <a:xfrm>
            <a:off x="3048000" y="381000"/>
            <a:ext cx="6096000" cy="4800600"/>
          </a:xfrm>
          <a:prstGeom prst="rect">
            <a:avLst/>
          </a:prstGeom>
        </p:spPr>
        <p:txBody>
          <a:bodyPr vert="horz">
            <a:normAutofit/>
          </a:bodyPr>
          <a:lstStyle/>
          <a:p>
            <a:pPr marL="548640" marR="0" lvl="0" indent="-411480" algn="l" defTabSz="914400" rtl="0" eaLnBrk="1" fontAlgn="auto" latinLnBrk="0" hangingPunct="1">
              <a:lnSpc>
                <a:spcPct val="80000"/>
              </a:lnSpc>
              <a:spcBef>
                <a:spcPct val="20000"/>
              </a:spcBef>
              <a:spcAft>
                <a:spcPts val="0"/>
              </a:spcAft>
              <a:buClr>
                <a:schemeClr val="tx1">
                  <a:shade val="95000"/>
                </a:schemeClr>
              </a:buClr>
              <a:buSzPct val="65000"/>
              <a:tabLst/>
              <a:defRPr/>
            </a:pPr>
            <a:r>
              <a:rPr kumimoji="0" lang="ru-RU" sz="2400" i="0" u="none" strike="noStrike" kern="1200" cap="none" spc="0" normalizeH="0" baseline="0" noProof="0" dirty="0" smtClean="0">
                <a:ln>
                  <a:noFill/>
                </a:ln>
                <a:solidFill>
                  <a:schemeClr val="bg1"/>
                </a:solidFill>
                <a:effectLst/>
                <a:uLnTx/>
                <a:uFillTx/>
                <a:latin typeface="+mn-lt"/>
                <a:ea typeface="+mn-ea"/>
                <a:cs typeface="+mn-cs"/>
              </a:rPr>
              <a:t>     Герои повести абстрагированы, нарочито обобщены, лишены индивидуальности, даже имен: Он, Она, Третий. </a:t>
            </a:r>
            <a:br>
              <a:rPr kumimoji="0" lang="ru-RU" sz="2400" i="0" u="none" strike="noStrike" kern="1200" cap="none" spc="0" normalizeH="0" baseline="0" noProof="0" dirty="0" smtClean="0">
                <a:ln>
                  <a:noFill/>
                </a:ln>
                <a:solidFill>
                  <a:schemeClr val="bg1"/>
                </a:solidFill>
                <a:effectLst/>
                <a:uLnTx/>
                <a:uFillTx/>
                <a:latin typeface="+mn-lt"/>
                <a:ea typeface="+mn-ea"/>
                <a:cs typeface="+mn-cs"/>
              </a:rPr>
            </a:br>
            <a:r>
              <a:rPr kumimoji="0" lang="ru-RU" sz="2400" i="0" u="none" strike="noStrike" kern="1200" cap="none" spc="0" normalizeH="0" baseline="0" noProof="0" dirty="0" smtClean="0">
                <a:ln>
                  <a:noFill/>
                </a:ln>
                <a:solidFill>
                  <a:schemeClr val="bg1"/>
                </a:solidFill>
                <a:effectLst/>
                <a:uLnTx/>
                <a:uFillTx/>
                <a:latin typeface="+mn-lt"/>
                <a:ea typeface="+mn-ea"/>
                <a:cs typeface="+mn-cs"/>
              </a:rPr>
              <a:t>В Ней — </a:t>
            </a:r>
            <a:r>
              <a:rPr kumimoji="0" lang="ru-RU" sz="2400" i="0" u="none" strike="noStrike" kern="1200" cap="none" spc="0" normalizeH="0" baseline="0" noProof="0" dirty="0" err="1" smtClean="0">
                <a:ln>
                  <a:noFill/>
                </a:ln>
                <a:solidFill>
                  <a:schemeClr val="bg1"/>
                </a:solidFill>
                <a:effectLst/>
                <a:uLnTx/>
                <a:uFillTx/>
                <a:latin typeface="+mn-lt"/>
                <a:ea typeface="+mn-ea"/>
                <a:cs typeface="+mn-cs"/>
              </a:rPr>
              <a:t>Всеженщине</a:t>
            </a:r>
            <a:r>
              <a:rPr kumimoji="0" lang="ru-RU" sz="2400" i="0" u="none" strike="noStrike" kern="1200" cap="none" spc="0" normalizeH="0" baseline="0" noProof="0" dirty="0" smtClean="0">
                <a:ln>
                  <a:noFill/>
                </a:ln>
                <a:solidFill>
                  <a:schemeClr val="bg1"/>
                </a:solidFill>
                <a:effectLst/>
                <a:uLnTx/>
                <a:uFillTx/>
                <a:latin typeface="+mn-lt"/>
                <a:ea typeface="+mn-ea"/>
                <a:cs typeface="+mn-cs"/>
              </a:rPr>
              <a:t> — обобщено, сконцентрировано женское начало, ее прекрасный женский облик навеян герою </a:t>
            </a:r>
            <a:r>
              <a:rPr kumimoji="0" lang="ru-RU" sz="2400" i="0" u="none" strike="noStrike" kern="1200" cap="none" spc="0" normalizeH="0" baseline="0" noProof="0" dirty="0" err="1" smtClean="0">
                <a:ln>
                  <a:noFill/>
                </a:ln>
                <a:solidFill>
                  <a:schemeClr val="bg1"/>
                </a:solidFill>
                <a:effectLst/>
                <a:uLnTx/>
                <a:uFillTx/>
                <a:latin typeface="+mn-lt"/>
                <a:ea typeface="+mn-ea"/>
                <a:cs typeface="+mn-cs"/>
              </a:rPr>
              <a:t>боттичеллиевской</a:t>
            </a:r>
            <a:r>
              <a:rPr kumimoji="0" lang="ru-RU" sz="2400" i="0" u="none" strike="noStrike" kern="1200" cap="none" spc="0" normalizeH="0" baseline="0" noProof="0" dirty="0" smtClean="0">
                <a:ln>
                  <a:noFill/>
                </a:ln>
                <a:solidFill>
                  <a:schemeClr val="bg1"/>
                </a:solidFill>
                <a:effectLst/>
                <a:uLnTx/>
                <a:uFillTx/>
                <a:latin typeface="+mn-lt"/>
                <a:ea typeface="+mn-ea"/>
                <a:cs typeface="+mn-cs"/>
              </a:rPr>
              <a:t> Венерой, женская изменчивость подчеркивается неуловимой, не поддающейся определению национальной принадлежностью и удивительной способностью произносить слова любви на разных языках. Просыпаясь, она может быть парижанкой, англичанкой, африканкой — </a:t>
            </a:r>
            <a:r>
              <a:rPr kumimoji="0" lang="ru-RU" sz="2400" i="0" u="none" strike="noStrike" kern="1200" cap="none" spc="0" normalizeH="0" baseline="0" noProof="0" dirty="0" err="1" smtClean="0">
                <a:ln>
                  <a:noFill/>
                </a:ln>
                <a:solidFill>
                  <a:schemeClr val="bg1"/>
                </a:solidFill>
                <a:effectLst/>
                <a:uLnTx/>
                <a:uFillTx/>
                <a:latin typeface="+mn-lt"/>
                <a:ea typeface="+mn-ea"/>
                <a:cs typeface="+mn-cs"/>
              </a:rPr>
              <a:t>Всеженщиной</a:t>
            </a:r>
            <a:r>
              <a:rPr kumimoji="0" lang="ru-RU" sz="2400" i="0" u="none" strike="noStrike" kern="1200" cap="none" spc="0" normalizeH="0" baseline="0" noProof="0" dirty="0" smtClean="0">
                <a:ln>
                  <a:noFill/>
                </a:ln>
                <a:solidFill>
                  <a:schemeClr val="bg1"/>
                </a:solidFill>
                <a:effectLst/>
                <a:uLnTx/>
                <a:uFillTx/>
                <a:latin typeface="+mn-lt"/>
                <a:ea typeface="+mn-ea"/>
                <a:cs typeface="+mn-cs"/>
              </a:rPr>
              <a:t>. </a:t>
            </a:r>
            <a:br>
              <a:rPr kumimoji="0" lang="ru-RU" sz="2400" i="0" u="none" strike="noStrike" kern="1200" cap="none" spc="0" normalizeH="0" baseline="0" noProof="0" dirty="0" smtClean="0">
                <a:ln>
                  <a:noFill/>
                </a:ln>
                <a:solidFill>
                  <a:schemeClr val="bg1"/>
                </a:solidFill>
                <a:effectLst/>
                <a:uLnTx/>
                <a:uFillTx/>
                <a:latin typeface="+mn-lt"/>
                <a:ea typeface="+mn-ea"/>
                <a:cs typeface="+mn-cs"/>
              </a:rPr>
            </a:br>
            <a:endParaRPr kumimoji="0" lang="ru-RU" sz="240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idx="1"/>
          </p:nvPr>
        </p:nvSpPr>
        <p:spPr>
          <a:xfrm>
            <a:off x="0" y="304800"/>
            <a:ext cx="9144000" cy="3962400"/>
          </a:xfrm>
        </p:spPr>
        <p:txBody>
          <a:bodyPr>
            <a:normAutofit/>
          </a:bodyPr>
          <a:lstStyle/>
          <a:p>
            <a:pPr eaLnBrk="1" hangingPunct="1">
              <a:lnSpc>
                <a:spcPct val="80000"/>
              </a:lnSpc>
              <a:buNone/>
              <a:defRPr/>
            </a:pPr>
            <a:r>
              <a:rPr lang="ru-RU" sz="2400" b="1" dirty="0" smtClean="0">
                <a:solidFill>
                  <a:schemeClr val="bg1"/>
                </a:solidFill>
              </a:rPr>
              <a:t>       	В повести смоделирована еще одна ситуация из русского классического романа — испытание героя любовью. Женщина выносит свой приговор сильной половине рода человеческого: мужчины — все каины, предавшие Красоту, Любовь, жизнь детей и собственную жизнь, не желающие прислушаться к голосу разума, к голосу природы, инстинкту самосохранения рода — и вот: Она “... повела рукою в сторону, где кончается наш остров, наш непонятно как существующий мир. Там, в кипящей от молний и штормов, заледеневшей саже погребено все — и правота одних и неправота других, все истины, все идеи, все слова. </a:t>
            </a:r>
          </a:p>
        </p:txBody>
      </p:sp>
      <p:pic>
        <p:nvPicPr>
          <p:cNvPr id="43011" name="Picture 5" descr="Картинка 70 из 174">
            <a:hlinkClick r:id="rId2"/>
          </p:cNvPr>
          <p:cNvPicPr>
            <a:picLocks noChangeAspect="1" noChangeArrowheads="1"/>
          </p:cNvPicPr>
          <p:nvPr/>
        </p:nvPicPr>
        <p:blipFill>
          <a:blip r:embed="rId3" cstate="email"/>
          <a:srcRect/>
          <a:stretch>
            <a:fillRect/>
          </a:stretch>
        </p:blipFill>
        <p:spPr bwMode="auto">
          <a:xfrm>
            <a:off x="1828800" y="3733800"/>
            <a:ext cx="5562600" cy="290577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84" name="Rectangle 12"/>
          <p:cNvSpPr>
            <a:spLocks noGrp="1" noChangeArrowheads="1"/>
          </p:cNvSpPr>
          <p:nvPr>
            <p:ph idx="1"/>
          </p:nvPr>
        </p:nvSpPr>
        <p:spPr>
          <a:xfrm>
            <a:off x="-457200" y="3352800"/>
            <a:ext cx="6705600" cy="3505200"/>
          </a:xfrm>
        </p:spPr>
        <p:txBody>
          <a:bodyPr>
            <a:normAutofit/>
          </a:bodyPr>
          <a:lstStyle/>
          <a:p>
            <a:pPr eaLnBrk="1" hangingPunct="1">
              <a:lnSpc>
                <a:spcPct val="80000"/>
              </a:lnSpc>
              <a:buNone/>
              <a:defRPr/>
            </a:pPr>
            <a:r>
              <a:rPr lang="ru-RU" sz="2000" b="1" dirty="0" smtClean="0"/>
              <a:t>       	</a:t>
            </a:r>
            <a:r>
              <a:rPr lang="ru-RU" sz="2400" b="1" dirty="0" smtClean="0">
                <a:solidFill>
                  <a:schemeClr val="bg1"/>
                </a:solidFill>
              </a:rPr>
              <a:t>Повествование, построенное на контрасте, держит читателя в постоянном напряжении. Пасторальные идиллические любовные сцены сменяются политическими спорами представителей двух враждующих сторон в последней на Земле войне, к спорам, которые здесь, на этом клочке чудом уцелевшего мира, разрешаются не вспышкой ненависти, а примирением и смехом. </a:t>
            </a:r>
          </a:p>
        </p:txBody>
      </p:sp>
      <p:pic>
        <p:nvPicPr>
          <p:cNvPr id="44035" name="Picture 16" descr="Картинка 36 из 1728">
            <a:hlinkClick r:id="rId2"/>
          </p:cNvPr>
          <p:cNvPicPr>
            <a:picLocks noChangeAspect="1" noChangeArrowheads="1"/>
          </p:cNvPicPr>
          <p:nvPr/>
        </p:nvPicPr>
        <p:blipFill>
          <a:blip r:embed="rId3" cstate="email"/>
          <a:srcRect/>
          <a:stretch>
            <a:fillRect/>
          </a:stretch>
        </p:blipFill>
        <p:spPr bwMode="auto">
          <a:xfrm>
            <a:off x="6553200" y="228600"/>
            <a:ext cx="2317750" cy="3276600"/>
          </a:xfrm>
          <a:prstGeom prst="rect">
            <a:avLst/>
          </a:prstGeom>
          <a:noFill/>
          <a:ln w="9525">
            <a:noFill/>
            <a:miter lim="800000"/>
            <a:headEnd/>
            <a:tailEnd/>
          </a:ln>
        </p:spPr>
      </p:pic>
      <p:pic>
        <p:nvPicPr>
          <p:cNvPr id="44036" name="Picture 18" descr="Картинка 5 из 1398">
            <a:hlinkClick r:id="rId4"/>
          </p:cNvPr>
          <p:cNvPicPr>
            <a:picLocks noChangeAspect="1" noChangeArrowheads="1"/>
          </p:cNvPicPr>
          <p:nvPr/>
        </p:nvPicPr>
        <p:blipFill>
          <a:blip r:embed="rId5" cstate="email"/>
          <a:srcRect/>
          <a:stretch>
            <a:fillRect/>
          </a:stretch>
        </p:blipFill>
        <p:spPr bwMode="auto">
          <a:xfrm>
            <a:off x="685800" y="228600"/>
            <a:ext cx="2895600" cy="2895600"/>
          </a:xfrm>
          <a:prstGeom prst="rect">
            <a:avLst/>
          </a:prstGeom>
          <a:noFill/>
          <a:ln w="9525">
            <a:noFill/>
            <a:miter lim="800000"/>
            <a:headEnd/>
            <a:tailEnd/>
          </a:ln>
        </p:spPr>
      </p:pic>
      <p:pic>
        <p:nvPicPr>
          <p:cNvPr id="44037" name="Picture 20" descr="Картинка 2 из 373">
            <a:hlinkClick r:id="rId6"/>
          </p:cNvPr>
          <p:cNvPicPr>
            <a:picLocks noChangeAspect="1" noChangeArrowheads="1"/>
          </p:cNvPicPr>
          <p:nvPr/>
        </p:nvPicPr>
        <p:blipFill>
          <a:blip r:embed="rId7" cstate="email"/>
          <a:srcRect/>
          <a:stretch>
            <a:fillRect/>
          </a:stretch>
        </p:blipFill>
        <p:spPr bwMode="auto">
          <a:xfrm>
            <a:off x="6248400" y="3962400"/>
            <a:ext cx="2709863" cy="25923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5"/>
          <p:cNvSpPr>
            <a:spLocks noGrp="1" noChangeArrowheads="1"/>
          </p:cNvSpPr>
          <p:nvPr>
            <p:ph idx="1"/>
          </p:nvPr>
        </p:nvSpPr>
        <p:spPr>
          <a:xfrm>
            <a:off x="-304800" y="3581400"/>
            <a:ext cx="9448800" cy="5257800"/>
          </a:xfrm>
        </p:spPr>
        <p:txBody>
          <a:bodyPr/>
          <a:lstStyle/>
          <a:p>
            <a:pPr lvl="1" eaLnBrk="1" hangingPunct="1">
              <a:lnSpc>
                <a:spcPct val="80000"/>
              </a:lnSpc>
              <a:buFont typeface="Wingdings" pitchFamily="2" charset="2"/>
              <a:buNone/>
              <a:defRPr/>
            </a:pPr>
            <a:r>
              <a:rPr lang="ru-RU" sz="2400" dirty="0" smtClean="0"/>
              <a:t>		</a:t>
            </a:r>
            <a:r>
              <a:rPr lang="ru-RU" sz="2400" b="1" dirty="0" smtClean="0">
                <a:solidFill>
                  <a:srgbClr val="990099"/>
                </a:solidFill>
              </a:rPr>
              <a:t>“Последняя пастораль</a:t>
            </a:r>
            <a:r>
              <a:rPr lang="ru-RU" sz="2400" b="1" u="sng" dirty="0" smtClean="0">
                <a:solidFill>
                  <a:srgbClr val="990099"/>
                </a:solidFill>
              </a:rPr>
              <a:t>”  А. Адамовича </a:t>
            </a:r>
            <a:r>
              <a:rPr lang="ru-RU" sz="2400" b="1" dirty="0" smtClean="0">
                <a:solidFill>
                  <a:schemeClr val="bg1"/>
                </a:solidFill>
              </a:rPr>
              <a:t>не оставляет у читателя чувства обреченности. Наоборот, она побуждает к действию, необходимости найти выход, остановить это разрушение, уничтожение всего: культуры, нравственности, красоты, самой Земли, наконец. </a:t>
            </a:r>
            <a:br>
              <a:rPr lang="ru-RU" sz="2400" b="1" dirty="0" smtClean="0">
                <a:solidFill>
                  <a:schemeClr val="bg1"/>
                </a:solidFill>
              </a:rPr>
            </a:br>
            <a:r>
              <a:rPr lang="ru-RU" sz="2400" b="1" dirty="0" smtClean="0">
                <a:solidFill>
                  <a:schemeClr val="bg1"/>
                </a:solidFill>
              </a:rPr>
              <a:t>		Современная русская литература, развивая и продолжая традиции мировой литературы, вновь обращается к человеческому Разуму, к утверждению человеческого духа вопреки бесчеловечности мира </a:t>
            </a:r>
          </a:p>
        </p:txBody>
      </p:sp>
      <p:pic>
        <p:nvPicPr>
          <p:cNvPr id="45059" name="Picture 7" descr="Картинка 10 из 19685">
            <a:hlinkClick r:id="rId2"/>
          </p:cNvPr>
          <p:cNvPicPr>
            <a:picLocks noChangeAspect="1" noChangeArrowheads="1"/>
          </p:cNvPicPr>
          <p:nvPr/>
        </p:nvPicPr>
        <p:blipFill>
          <a:blip r:embed="rId3" cstate="email"/>
          <a:srcRect/>
          <a:stretch>
            <a:fillRect/>
          </a:stretch>
        </p:blipFill>
        <p:spPr bwMode="auto">
          <a:xfrm>
            <a:off x="381000" y="304800"/>
            <a:ext cx="3628734" cy="2724150"/>
          </a:xfrm>
          <a:prstGeom prst="rect">
            <a:avLst/>
          </a:prstGeom>
          <a:noFill/>
          <a:ln w="9525">
            <a:noFill/>
            <a:miter lim="800000"/>
            <a:headEnd/>
            <a:tailEnd/>
          </a:ln>
        </p:spPr>
      </p:pic>
      <p:pic>
        <p:nvPicPr>
          <p:cNvPr id="45060" name="i-main-pic" descr="Картинка 268 из 9314"/>
          <p:cNvPicPr>
            <a:picLocks noChangeAspect="1" noChangeArrowheads="1"/>
          </p:cNvPicPr>
          <p:nvPr/>
        </p:nvPicPr>
        <p:blipFill>
          <a:blip r:embed="rId4" cstate="email"/>
          <a:srcRect/>
          <a:stretch>
            <a:fillRect/>
          </a:stretch>
        </p:blipFill>
        <p:spPr bwMode="auto">
          <a:xfrm>
            <a:off x="5486400" y="293244"/>
            <a:ext cx="3200400" cy="2715069"/>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3" name="Picture 7" descr="фото5"/>
          <p:cNvPicPr>
            <a:picLocks noChangeAspect="1" noChangeArrowheads="1"/>
          </p:cNvPicPr>
          <p:nvPr/>
        </p:nvPicPr>
        <p:blipFill>
          <a:blip r:embed="rId2" cstate="email"/>
          <a:srcRect/>
          <a:stretch>
            <a:fillRect/>
          </a:stretch>
        </p:blipFill>
        <p:spPr bwMode="auto">
          <a:xfrm>
            <a:off x="-457200" y="0"/>
            <a:ext cx="10439400" cy="6999288"/>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0423"/>
                                        </p:tgtEl>
                                        <p:attrNameLst>
                                          <p:attrName>style.visibility</p:attrName>
                                        </p:attrNameLst>
                                      </p:cBhvr>
                                      <p:to>
                                        <p:strVal val="visible"/>
                                      </p:to>
                                    </p:set>
                                    <p:animEffect transition="in" filter="fade">
                                      <p:cBhvr>
                                        <p:cTn id="7" dur="3000"/>
                                        <p:tgtEl>
                                          <p:spTgt spid="604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idx="1"/>
          </p:nvPr>
        </p:nvSpPr>
        <p:spPr>
          <a:xfrm>
            <a:off x="4495800" y="2209800"/>
            <a:ext cx="4495800" cy="4495800"/>
          </a:xfrm>
        </p:spPr>
        <p:txBody>
          <a:bodyPr/>
          <a:lstStyle/>
          <a:p>
            <a:pPr eaLnBrk="1" hangingPunct="1">
              <a:lnSpc>
                <a:spcPct val="90000"/>
              </a:lnSpc>
              <a:buFont typeface="Wingdings" pitchFamily="2" charset="2"/>
              <a:buNone/>
              <a:defRPr/>
            </a:pPr>
            <a:r>
              <a:rPr lang="ru-RU" sz="2400" b="1" i="1" dirty="0" smtClean="0">
                <a:solidFill>
                  <a:schemeClr val="bg1"/>
                </a:solidFill>
              </a:rPr>
              <a:t>Я порою себя ощущаю </a:t>
            </a:r>
          </a:p>
          <a:p>
            <a:pPr eaLnBrk="1" hangingPunct="1">
              <a:lnSpc>
                <a:spcPct val="90000"/>
              </a:lnSpc>
              <a:buFont typeface="Wingdings" pitchFamily="2" charset="2"/>
              <a:buNone/>
              <a:defRPr/>
            </a:pPr>
            <a:r>
              <a:rPr lang="ru-RU" sz="2400" b="1" i="1" dirty="0" smtClean="0">
                <a:solidFill>
                  <a:schemeClr val="bg1"/>
                </a:solidFill>
              </a:rPr>
              <a:t>                          связной</a:t>
            </a:r>
          </a:p>
          <a:p>
            <a:pPr eaLnBrk="1" hangingPunct="1">
              <a:lnSpc>
                <a:spcPct val="90000"/>
              </a:lnSpc>
              <a:buFont typeface="Wingdings" pitchFamily="2" charset="2"/>
              <a:buNone/>
              <a:defRPr/>
            </a:pPr>
            <a:r>
              <a:rPr lang="ru-RU" sz="2400" b="1" i="1" dirty="0" smtClean="0">
                <a:solidFill>
                  <a:schemeClr val="bg1"/>
                </a:solidFill>
              </a:rPr>
              <a:t>Между теми, кто жив</a:t>
            </a:r>
          </a:p>
          <a:p>
            <a:pPr eaLnBrk="1" hangingPunct="1">
              <a:lnSpc>
                <a:spcPct val="90000"/>
              </a:lnSpc>
              <a:buFont typeface="Wingdings" pitchFamily="2" charset="2"/>
              <a:buNone/>
              <a:defRPr/>
            </a:pPr>
            <a:r>
              <a:rPr lang="ru-RU" sz="2400" b="1" i="1" dirty="0" smtClean="0">
                <a:solidFill>
                  <a:schemeClr val="bg1"/>
                </a:solidFill>
              </a:rPr>
              <a:t>И кто отнят войной…</a:t>
            </a:r>
          </a:p>
          <a:p>
            <a:pPr eaLnBrk="1" hangingPunct="1">
              <a:lnSpc>
                <a:spcPct val="90000"/>
              </a:lnSpc>
              <a:buFont typeface="Wingdings" pitchFamily="2" charset="2"/>
              <a:buNone/>
              <a:defRPr/>
            </a:pPr>
            <a:r>
              <a:rPr lang="ru-RU" sz="2400" b="1" i="1" dirty="0" smtClean="0">
                <a:solidFill>
                  <a:schemeClr val="bg1"/>
                </a:solidFill>
              </a:rPr>
              <a:t>Нет, ничто не забыто, </a:t>
            </a:r>
          </a:p>
          <a:p>
            <a:pPr eaLnBrk="1" hangingPunct="1">
              <a:lnSpc>
                <a:spcPct val="90000"/>
              </a:lnSpc>
              <a:buFont typeface="Wingdings" pitchFamily="2" charset="2"/>
              <a:buNone/>
              <a:defRPr/>
            </a:pPr>
            <a:r>
              <a:rPr lang="ru-RU" sz="2400" b="1" i="1" dirty="0" smtClean="0">
                <a:solidFill>
                  <a:schemeClr val="bg1"/>
                </a:solidFill>
              </a:rPr>
              <a:t>Нет, никто не забыт, </a:t>
            </a:r>
          </a:p>
          <a:p>
            <a:pPr eaLnBrk="1" hangingPunct="1">
              <a:lnSpc>
                <a:spcPct val="90000"/>
              </a:lnSpc>
              <a:buFont typeface="Wingdings" pitchFamily="2" charset="2"/>
              <a:buNone/>
              <a:defRPr/>
            </a:pPr>
            <a:r>
              <a:rPr lang="ru-RU" sz="2400" b="1" i="1" dirty="0" smtClean="0">
                <a:solidFill>
                  <a:schemeClr val="bg1"/>
                </a:solidFill>
              </a:rPr>
              <a:t>Даже тот, </a:t>
            </a:r>
          </a:p>
          <a:p>
            <a:pPr eaLnBrk="1" hangingPunct="1">
              <a:lnSpc>
                <a:spcPct val="90000"/>
              </a:lnSpc>
              <a:buFont typeface="Wingdings" pitchFamily="2" charset="2"/>
              <a:buNone/>
              <a:defRPr/>
            </a:pPr>
            <a:r>
              <a:rPr lang="ru-RU" sz="2400" b="1" i="1" dirty="0" smtClean="0">
                <a:solidFill>
                  <a:schemeClr val="bg1"/>
                </a:solidFill>
              </a:rPr>
              <a:t>Кто в безвестной </a:t>
            </a:r>
          </a:p>
          <a:p>
            <a:pPr eaLnBrk="1" hangingPunct="1">
              <a:lnSpc>
                <a:spcPct val="90000"/>
              </a:lnSpc>
              <a:buFont typeface="Wingdings" pitchFamily="2" charset="2"/>
              <a:buNone/>
              <a:defRPr/>
            </a:pPr>
            <a:r>
              <a:rPr lang="ru-RU" sz="2400" b="1" i="1" dirty="0" smtClean="0">
                <a:solidFill>
                  <a:schemeClr val="bg1"/>
                </a:solidFill>
              </a:rPr>
              <a:t>                могиле лежит.</a:t>
            </a:r>
          </a:p>
          <a:p>
            <a:pPr eaLnBrk="1" hangingPunct="1">
              <a:lnSpc>
                <a:spcPct val="90000"/>
              </a:lnSpc>
              <a:buFont typeface="Wingdings" pitchFamily="2" charset="2"/>
              <a:buNone/>
              <a:defRPr/>
            </a:pPr>
            <a:r>
              <a:rPr lang="ru-RU" sz="2400" b="1" i="1" dirty="0" smtClean="0">
                <a:solidFill>
                  <a:schemeClr val="bg1"/>
                </a:solidFill>
              </a:rPr>
              <a:t>                              </a:t>
            </a:r>
          </a:p>
          <a:p>
            <a:pPr eaLnBrk="1" hangingPunct="1">
              <a:lnSpc>
                <a:spcPct val="90000"/>
              </a:lnSpc>
              <a:buFont typeface="Wingdings" pitchFamily="2" charset="2"/>
              <a:buNone/>
              <a:defRPr/>
            </a:pPr>
            <a:r>
              <a:rPr lang="ru-RU" sz="2400" b="1" i="1" dirty="0" smtClean="0">
                <a:solidFill>
                  <a:schemeClr val="bg1"/>
                </a:solidFill>
              </a:rPr>
              <a:t>                              </a:t>
            </a:r>
            <a:r>
              <a:rPr lang="ru-RU" sz="2400" b="1" i="1" u="sng" dirty="0" smtClean="0">
                <a:solidFill>
                  <a:srgbClr val="FF0000"/>
                </a:solidFill>
                <a:hlinkClick r:id="rId2" action="ppaction://hlinksldjump"/>
              </a:rPr>
              <a:t>Ю. </a:t>
            </a:r>
            <a:r>
              <a:rPr lang="ru-RU" sz="2400" b="1" i="1" u="sng" dirty="0" err="1" smtClean="0">
                <a:solidFill>
                  <a:srgbClr val="FF0000"/>
                </a:solidFill>
                <a:hlinkClick r:id="rId2" action="ppaction://hlinksldjump"/>
              </a:rPr>
              <a:t>Друнина</a:t>
            </a:r>
            <a:endParaRPr lang="ru-RU" sz="2400" b="1" i="1" u="sng" dirty="0" smtClean="0">
              <a:solidFill>
                <a:srgbClr val="FF0000"/>
              </a:solidFill>
            </a:endParaRPr>
          </a:p>
        </p:txBody>
      </p:sp>
      <p:sp>
        <p:nvSpPr>
          <p:cNvPr id="47107" name="Rectangle 6"/>
          <p:cNvSpPr>
            <a:spLocks noChangeArrowheads="1"/>
          </p:cNvSpPr>
          <p:nvPr/>
        </p:nvSpPr>
        <p:spPr bwMode="auto">
          <a:xfrm>
            <a:off x="838200" y="304800"/>
            <a:ext cx="7785100" cy="1739900"/>
          </a:xfrm>
          <a:prstGeom prst="rect">
            <a:avLst/>
          </a:prstGeom>
          <a:noFill/>
          <a:ln w="9525">
            <a:noFill/>
            <a:miter lim="800000"/>
            <a:headEnd/>
            <a:tailEnd/>
          </a:ln>
        </p:spPr>
        <p:txBody>
          <a:bodyPr anchor="ctr">
            <a:spAutoFit/>
          </a:bodyPr>
          <a:lstStyle/>
          <a:p>
            <a:r>
              <a:rPr lang="ru-RU" sz="3600" dirty="0">
                <a:solidFill>
                  <a:srgbClr val="FF0000"/>
                </a:solidFill>
                <a:latin typeface="Verdana" pitchFamily="34" charset="0"/>
              </a:rPr>
              <a:t> </a:t>
            </a:r>
            <a:r>
              <a:rPr lang="ru-RU" sz="3600" b="1" dirty="0">
                <a:solidFill>
                  <a:srgbClr val="990099"/>
                </a:solidFill>
                <a:latin typeface="Verdana" pitchFamily="34" charset="0"/>
              </a:rPr>
              <a:t>“Это нужно — не мёртвым  </a:t>
            </a:r>
          </a:p>
          <a:p>
            <a:r>
              <a:rPr lang="ru-RU" sz="3600" b="1" dirty="0">
                <a:solidFill>
                  <a:srgbClr val="990099"/>
                </a:solidFill>
                <a:latin typeface="Verdana" pitchFamily="34" charset="0"/>
              </a:rPr>
              <a:t>   — это надо — живым!”</a:t>
            </a:r>
            <a:r>
              <a:rPr lang="ru-RU" sz="1000" b="1" dirty="0">
                <a:solidFill>
                  <a:srgbClr val="990099"/>
                </a:solidFill>
                <a:latin typeface="Verdana" pitchFamily="34" charset="0"/>
              </a:rPr>
              <a:t> </a:t>
            </a:r>
          </a:p>
          <a:p>
            <a:r>
              <a:rPr lang="ru-RU" sz="1000" b="1" dirty="0">
                <a:solidFill>
                  <a:srgbClr val="990099"/>
                </a:solidFill>
                <a:latin typeface="Verdana" pitchFamily="34" charset="0"/>
              </a:rPr>
              <a:t>                                                                            </a:t>
            </a:r>
            <a:r>
              <a:rPr lang="ru-RU" sz="3600" b="1" dirty="0">
                <a:solidFill>
                  <a:srgbClr val="990099"/>
                </a:solidFill>
              </a:rPr>
              <a:t>Р.Рождественский</a:t>
            </a:r>
          </a:p>
        </p:txBody>
      </p:sp>
      <p:pic>
        <p:nvPicPr>
          <p:cNvPr id="47108" name="Picture 14" descr="1210294088_2"/>
          <p:cNvPicPr>
            <a:picLocks noChangeAspect="1" noChangeArrowheads="1"/>
          </p:cNvPicPr>
          <p:nvPr/>
        </p:nvPicPr>
        <p:blipFill>
          <a:blip r:embed="rId3" cstate="email"/>
          <a:srcRect/>
          <a:stretch>
            <a:fillRect/>
          </a:stretch>
        </p:blipFill>
        <p:spPr bwMode="auto">
          <a:xfrm>
            <a:off x="228600" y="2895600"/>
            <a:ext cx="3810000" cy="25400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idx="1"/>
          </p:nvPr>
        </p:nvSpPr>
        <p:spPr>
          <a:xfrm>
            <a:off x="2667000" y="3352800"/>
            <a:ext cx="6248400" cy="3810000"/>
          </a:xfrm>
        </p:spPr>
        <p:txBody>
          <a:bodyPr/>
          <a:lstStyle/>
          <a:p>
            <a:pPr eaLnBrk="1" hangingPunct="1">
              <a:buFont typeface="Wingdings" pitchFamily="2" charset="2"/>
              <a:buNone/>
              <a:defRPr/>
            </a:pPr>
            <a:r>
              <a:rPr lang="ru-RU" dirty="0" smtClean="0"/>
              <a:t>	     </a:t>
            </a:r>
            <a:r>
              <a:rPr lang="ru-RU" sz="2400" b="1" i="1" dirty="0" smtClean="0">
                <a:solidFill>
                  <a:schemeClr val="bg1"/>
                </a:solidFill>
              </a:rPr>
              <a:t>К сожалению, и в мирной жизни человек не всегда остается человеком. Возможно, прочитав некоторые произведения военной прозы, многие задумаются над вопросами человечности и нравственности, поймут, что оставаться человеком - самая достойная цель жизни.</a:t>
            </a:r>
          </a:p>
        </p:txBody>
      </p:sp>
      <p:pic>
        <p:nvPicPr>
          <p:cNvPr id="48131" name="Picture 6" descr="45924_2"/>
          <p:cNvPicPr>
            <a:picLocks noChangeAspect="1" noChangeArrowheads="1"/>
          </p:cNvPicPr>
          <p:nvPr/>
        </p:nvPicPr>
        <p:blipFill>
          <a:blip r:embed="rId2" cstate="email"/>
          <a:srcRect/>
          <a:stretch>
            <a:fillRect/>
          </a:stretch>
        </p:blipFill>
        <p:spPr bwMode="auto">
          <a:xfrm>
            <a:off x="381000" y="3352800"/>
            <a:ext cx="2282825" cy="3048000"/>
          </a:xfrm>
          <a:prstGeom prst="rect">
            <a:avLst/>
          </a:prstGeom>
          <a:noFill/>
          <a:ln w="9525">
            <a:noFill/>
            <a:miter lim="800000"/>
            <a:headEnd/>
            <a:tailEnd/>
          </a:ln>
        </p:spPr>
      </p:pic>
      <p:pic>
        <p:nvPicPr>
          <p:cNvPr id="48132" name="Picture 8" descr="1-1-1"/>
          <p:cNvPicPr>
            <a:picLocks noChangeAspect="1" noChangeArrowheads="1"/>
          </p:cNvPicPr>
          <p:nvPr/>
        </p:nvPicPr>
        <p:blipFill>
          <a:blip r:embed="rId3" cstate="email"/>
          <a:srcRect/>
          <a:stretch>
            <a:fillRect/>
          </a:stretch>
        </p:blipFill>
        <p:spPr bwMode="auto">
          <a:xfrm>
            <a:off x="3886200" y="228600"/>
            <a:ext cx="4762500" cy="2781300"/>
          </a:xfrm>
          <a:prstGeom prst="rect">
            <a:avLst/>
          </a:prstGeom>
          <a:noFill/>
          <a:ln w="9525">
            <a:noFill/>
            <a:miter lim="800000"/>
            <a:headEnd/>
            <a:tailEnd/>
          </a:ln>
        </p:spPr>
      </p:pic>
      <p:pic>
        <p:nvPicPr>
          <p:cNvPr id="48133" name="Picture 10" descr="1210290411_main"/>
          <p:cNvPicPr>
            <a:picLocks noChangeAspect="1" noChangeArrowheads="1"/>
          </p:cNvPicPr>
          <p:nvPr/>
        </p:nvPicPr>
        <p:blipFill>
          <a:blip r:embed="rId4" cstate="email"/>
          <a:srcRect/>
          <a:stretch>
            <a:fillRect/>
          </a:stretch>
        </p:blipFill>
        <p:spPr bwMode="auto">
          <a:xfrm>
            <a:off x="381000" y="304800"/>
            <a:ext cx="3124200" cy="21447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2" cstate="email"/>
          <a:srcRect/>
          <a:stretch>
            <a:fillRect/>
          </a:stretch>
        </p:blipFill>
        <p:spPr bwMode="auto">
          <a:xfrm>
            <a:off x="2209800" y="3048000"/>
            <a:ext cx="1452880" cy="2133600"/>
          </a:xfrm>
          <a:prstGeom prst="rect">
            <a:avLst/>
          </a:prstGeom>
          <a:noFill/>
          <a:ln w="9525">
            <a:noFill/>
            <a:miter lim="800000"/>
            <a:headEnd/>
            <a:tailEnd/>
          </a:ln>
        </p:spPr>
      </p:pic>
      <p:sp>
        <p:nvSpPr>
          <p:cNvPr id="2" name="Заголовок 1"/>
          <p:cNvSpPr>
            <a:spLocks noGrp="1"/>
          </p:cNvSpPr>
          <p:nvPr>
            <p:ph type="title"/>
          </p:nvPr>
        </p:nvSpPr>
        <p:spPr>
          <a:xfrm>
            <a:off x="457200" y="2057400"/>
            <a:ext cx="8229600" cy="1143000"/>
          </a:xfrm>
        </p:spPr>
        <p:txBody>
          <a:bodyPr/>
          <a:lstStyle/>
          <a:p>
            <a:r>
              <a:rPr lang="ru-RU" dirty="0" smtClean="0"/>
              <a:t>Биографические  справки</a:t>
            </a:r>
            <a:endParaRPr lang="ru-RU" dirty="0"/>
          </a:p>
        </p:txBody>
      </p:sp>
      <p:pic>
        <p:nvPicPr>
          <p:cNvPr id="4" name="Picture 2"/>
          <p:cNvPicPr>
            <a:picLocks noChangeAspect="1" noChangeArrowheads="1"/>
          </p:cNvPicPr>
          <p:nvPr/>
        </p:nvPicPr>
        <p:blipFill>
          <a:blip r:embed="rId3" cstate="email"/>
          <a:srcRect/>
          <a:stretch>
            <a:fillRect/>
          </a:stretch>
        </p:blipFill>
        <p:spPr bwMode="auto">
          <a:xfrm>
            <a:off x="228600" y="228600"/>
            <a:ext cx="1447800" cy="1933464"/>
          </a:xfrm>
          <a:prstGeom prst="rect">
            <a:avLst/>
          </a:prstGeom>
          <a:noFill/>
          <a:ln w="9525">
            <a:noFill/>
            <a:miter lim="800000"/>
            <a:headEnd/>
            <a:tailEnd/>
          </a:ln>
        </p:spPr>
      </p:pic>
      <p:pic>
        <p:nvPicPr>
          <p:cNvPr id="5" name="Picture 2"/>
          <p:cNvPicPr>
            <a:picLocks noChangeAspect="1" noChangeArrowheads="1"/>
          </p:cNvPicPr>
          <p:nvPr/>
        </p:nvPicPr>
        <p:blipFill>
          <a:blip r:embed="rId4" cstate="email"/>
          <a:srcRect/>
          <a:stretch>
            <a:fillRect/>
          </a:stretch>
        </p:blipFill>
        <p:spPr bwMode="auto">
          <a:xfrm>
            <a:off x="2057400" y="304800"/>
            <a:ext cx="1480919" cy="1905000"/>
          </a:xfrm>
          <a:prstGeom prst="rect">
            <a:avLst/>
          </a:prstGeom>
          <a:noFill/>
          <a:ln w="9525">
            <a:noFill/>
            <a:miter lim="800000"/>
            <a:headEnd/>
            <a:tailEnd/>
          </a:ln>
        </p:spPr>
      </p:pic>
      <p:pic>
        <p:nvPicPr>
          <p:cNvPr id="7" name="Picture 2"/>
          <p:cNvPicPr>
            <a:picLocks noChangeAspect="1" noChangeArrowheads="1"/>
          </p:cNvPicPr>
          <p:nvPr/>
        </p:nvPicPr>
        <p:blipFill>
          <a:blip r:embed="rId5" cstate="email"/>
          <a:srcRect/>
          <a:stretch>
            <a:fillRect/>
          </a:stretch>
        </p:blipFill>
        <p:spPr bwMode="auto">
          <a:xfrm>
            <a:off x="5486400" y="228600"/>
            <a:ext cx="1562069" cy="1961705"/>
          </a:xfrm>
          <a:prstGeom prst="rect">
            <a:avLst/>
          </a:prstGeom>
          <a:noFill/>
          <a:ln w="9525">
            <a:noFill/>
            <a:miter lim="800000"/>
            <a:headEnd/>
            <a:tailEnd/>
          </a:ln>
        </p:spPr>
      </p:pic>
      <p:pic>
        <p:nvPicPr>
          <p:cNvPr id="8" name="Picture 2"/>
          <p:cNvPicPr>
            <a:picLocks noChangeAspect="1" noChangeArrowheads="1"/>
          </p:cNvPicPr>
          <p:nvPr/>
        </p:nvPicPr>
        <p:blipFill>
          <a:blip r:embed="rId6" cstate="email"/>
          <a:srcRect/>
          <a:stretch>
            <a:fillRect/>
          </a:stretch>
        </p:blipFill>
        <p:spPr bwMode="auto">
          <a:xfrm>
            <a:off x="7467600" y="228600"/>
            <a:ext cx="1295400" cy="1953717"/>
          </a:xfrm>
          <a:prstGeom prst="rect">
            <a:avLst/>
          </a:prstGeom>
          <a:noFill/>
          <a:ln w="9525">
            <a:noFill/>
            <a:miter lim="800000"/>
            <a:headEnd/>
            <a:tailEnd/>
          </a:ln>
        </p:spPr>
      </p:pic>
      <p:pic>
        <p:nvPicPr>
          <p:cNvPr id="9" name="Picture 2"/>
          <p:cNvPicPr>
            <a:picLocks noChangeAspect="1" noChangeArrowheads="1"/>
          </p:cNvPicPr>
          <p:nvPr/>
        </p:nvPicPr>
        <p:blipFill>
          <a:blip r:embed="rId7" cstate="email"/>
          <a:srcRect/>
          <a:stretch>
            <a:fillRect/>
          </a:stretch>
        </p:blipFill>
        <p:spPr bwMode="auto">
          <a:xfrm>
            <a:off x="3733801" y="228600"/>
            <a:ext cx="1524000" cy="2010611"/>
          </a:xfrm>
          <a:prstGeom prst="rect">
            <a:avLst/>
          </a:prstGeom>
          <a:noFill/>
          <a:ln w="9525">
            <a:noFill/>
            <a:miter lim="800000"/>
            <a:headEnd/>
            <a:tailEnd/>
          </a:ln>
        </p:spPr>
      </p:pic>
      <p:pic>
        <p:nvPicPr>
          <p:cNvPr id="10" name="Picture 2"/>
          <p:cNvPicPr>
            <a:picLocks noChangeAspect="1" noChangeArrowheads="1"/>
          </p:cNvPicPr>
          <p:nvPr/>
        </p:nvPicPr>
        <p:blipFill>
          <a:blip r:embed="rId8" cstate="email"/>
          <a:srcRect/>
          <a:stretch>
            <a:fillRect/>
          </a:stretch>
        </p:blipFill>
        <p:spPr bwMode="auto">
          <a:xfrm>
            <a:off x="228600" y="3048000"/>
            <a:ext cx="1371600" cy="1775012"/>
          </a:xfrm>
          <a:prstGeom prst="rect">
            <a:avLst/>
          </a:prstGeom>
          <a:noFill/>
          <a:ln w="9525">
            <a:noFill/>
            <a:miter lim="800000"/>
            <a:headEnd/>
            <a:tailEnd/>
          </a:ln>
        </p:spPr>
      </p:pic>
      <p:pic>
        <p:nvPicPr>
          <p:cNvPr id="11" name="Picture 2"/>
          <p:cNvPicPr>
            <a:picLocks noChangeAspect="1" noChangeArrowheads="1"/>
          </p:cNvPicPr>
          <p:nvPr/>
        </p:nvPicPr>
        <p:blipFill>
          <a:blip r:embed="rId9" cstate="email"/>
          <a:srcRect/>
          <a:stretch>
            <a:fillRect/>
          </a:stretch>
        </p:blipFill>
        <p:spPr bwMode="auto">
          <a:xfrm>
            <a:off x="7532914" y="2971800"/>
            <a:ext cx="1338943" cy="1828800"/>
          </a:xfrm>
          <a:prstGeom prst="rect">
            <a:avLst/>
          </a:prstGeom>
          <a:noFill/>
          <a:ln w="9525">
            <a:noFill/>
            <a:miter lim="800000"/>
            <a:headEnd/>
            <a:tailEnd/>
          </a:ln>
        </p:spPr>
      </p:pic>
      <p:pic>
        <p:nvPicPr>
          <p:cNvPr id="12" name="Picture 2"/>
          <p:cNvPicPr>
            <a:picLocks noChangeAspect="1" noChangeArrowheads="1"/>
          </p:cNvPicPr>
          <p:nvPr/>
        </p:nvPicPr>
        <p:blipFill>
          <a:blip r:embed="rId10" cstate="email"/>
          <a:srcRect/>
          <a:stretch>
            <a:fillRect/>
          </a:stretch>
        </p:blipFill>
        <p:spPr bwMode="auto">
          <a:xfrm>
            <a:off x="1295400" y="4419600"/>
            <a:ext cx="1207270" cy="1752600"/>
          </a:xfrm>
          <a:prstGeom prst="rect">
            <a:avLst/>
          </a:prstGeom>
          <a:noFill/>
          <a:ln w="9525">
            <a:noFill/>
            <a:miter lim="800000"/>
            <a:headEnd/>
            <a:tailEnd/>
          </a:ln>
        </p:spPr>
      </p:pic>
      <p:pic>
        <p:nvPicPr>
          <p:cNvPr id="13" name="Picture 2"/>
          <p:cNvPicPr>
            <a:picLocks noChangeAspect="1" noChangeArrowheads="1"/>
          </p:cNvPicPr>
          <p:nvPr/>
        </p:nvPicPr>
        <p:blipFill>
          <a:blip r:embed="rId11" cstate="email"/>
          <a:srcRect/>
          <a:stretch>
            <a:fillRect/>
          </a:stretch>
        </p:blipFill>
        <p:spPr bwMode="auto">
          <a:xfrm>
            <a:off x="4724400" y="4876800"/>
            <a:ext cx="1397000" cy="1676400"/>
          </a:xfrm>
          <a:prstGeom prst="rect">
            <a:avLst/>
          </a:prstGeom>
          <a:noFill/>
          <a:ln w="9525">
            <a:noFill/>
            <a:miter lim="800000"/>
            <a:headEnd/>
            <a:tailEnd/>
          </a:ln>
        </p:spPr>
      </p:pic>
      <p:pic>
        <p:nvPicPr>
          <p:cNvPr id="15" name="Picture 2"/>
          <p:cNvPicPr>
            <a:picLocks noChangeAspect="1" noChangeArrowheads="1"/>
          </p:cNvPicPr>
          <p:nvPr/>
        </p:nvPicPr>
        <p:blipFill>
          <a:blip r:embed="rId12" cstate="email"/>
          <a:srcRect/>
          <a:stretch>
            <a:fillRect/>
          </a:stretch>
        </p:blipFill>
        <p:spPr bwMode="auto">
          <a:xfrm>
            <a:off x="3200400" y="4876800"/>
            <a:ext cx="1184189" cy="1752600"/>
          </a:xfrm>
          <a:prstGeom prst="rect">
            <a:avLst/>
          </a:prstGeom>
          <a:noFill/>
          <a:ln w="9525">
            <a:noFill/>
            <a:miter lim="800000"/>
            <a:headEnd/>
            <a:tailEnd/>
          </a:ln>
        </p:spPr>
      </p:pic>
      <p:pic>
        <p:nvPicPr>
          <p:cNvPr id="16" name="Picture 2"/>
          <p:cNvPicPr>
            <a:picLocks noChangeAspect="1" noChangeArrowheads="1"/>
          </p:cNvPicPr>
          <p:nvPr/>
        </p:nvPicPr>
        <p:blipFill>
          <a:blip r:embed="rId13" cstate="email"/>
          <a:srcRect/>
          <a:stretch>
            <a:fillRect/>
          </a:stretch>
        </p:blipFill>
        <p:spPr bwMode="auto">
          <a:xfrm>
            <a:off x="6553200" y="4267200"/>
            <a:ext cx="1173616" cy="1752600"/>
          </a:xfrm>
          <a:prstGeom prst="rect">
            <a:avLst/>
          </a:prstGeom>
          <a:noFill/>
          <a:ln w="9525">
            <a:noFill/>
            <a:miter lim="800000"/>
            <a:headEnd/>
            <a:tailEnd/>
          </a:ln>
        </p:spPr>
      </p:pic>
      <p:pic>
        <p:nvPicPr>
          <p:cNvPr id="17" name="Picture 2"/>
          <p:cNvPicPr>
            <a:picLocks noChangeAspect="1" noChangeArrowheads="1"/>
          </p:cNvPicPr>
          <p:nvPr/>
        </p:nvPicPr>
        <p:blipFill>
          <a:blip r:embed="rId14" cstate="email"/>
          <a:srcRect/>
          <a:stretch>
            <a:fillRect/>
          </a:stretch>
        </p:blipFill>
        <p:spPr bwMode="auto">
          <a:xfrm>
            <a:off x="4495800" y="3124200"/>
            <a:ext cx="1828800" cy="153162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667000"/>
            <a:ext cx="3352800" cy="1143000"/>
          </a:xfrm>
        </p:spPr>
        <p:txBody>
          <a:bodyPr>
            <a:noAutofit/>
          </a:bodyPr>
          <a:lstStyle/>
          <a:p>
            <a:r>
              <a:rPr lang="ru-RU" sz="2800" dirty="0" smtClean="0"/>
              <a:t>Симонов </a:t>
            </a:r>
            <a:br>
              <a:rPr lang="ru-RU" sz="2800" dirty="0" smtClean="0"/>
            </a:br>
            <a:r>
              <a:rPr lang="ru-RU" sz="2800" dirty="0" smtClean="0"/>
              <a:t>Константин Михайлович</a:t>
            </a:r>
            <a:endParaRPr lang="ru-RU" sz="2800" dirty="0"/>
          </a:p>
        </p:txBody>
      </p:sp>
      <p:pic>
        <p:nvPicPr>
          <p:cNvPr id="2050" name="Picture 2"/>
          <p:cNvPicPr>
            <a:picLocks noChangeAspect="1" noChangeArrowheads="1"/>
          </p:cNvPicPr>
          <p:nvPr/>
        </p:nvPicPr>
        <p:blipFill>
          <a:blip r:embed="rId2" cstate="email"/>
          <a:srcRect/>
          <a:stretch>
            <a:fillRect/>
          </a:stretch>
        </p:blipFill>
        <p:spPr bwMode="auto">
          <a:xfrm>
            <a:off x="228600" y="228600"/>
            <a:ext cx="1447800" cy="1933464"/>
          </a:xfrm>
          <a:prstGeom prst="rect">
            <a:avLst/>
          </a:prstGeom>
          <a:noFill/>
          <a:ln w="9525">
            <a:noFill/>
            <a:miter lim="800000"/>
            <a:headEnd/>
            <a:tailEnd/>
          </a:ln>
        </p:spPr>
      </p:pic>
      <p:sp>
        <p:nvSpPr>
          <p:cNvPr id="5" name="Прямоугольник 4"/>
          <p:cNvSpPr/>
          <p:nvPr/>
        </p:nvSpPr>
        <p:spPr>
          <a:xfrm>
            <a:off x="2286000" y="302359"/>
            <a:ext cx="6858000" cy="6555641"/>
          </a:xfrm>
          <a:prstGeom prst="rect">
            <a:avLst/>
          </a:prstGeom>
        </p:spPr>
        <p:txBody>
          <a:bodyPr wrap="square">
            <a:spAutoFit/>
          </a:bodyPr>
          <a:lstStyle/>
          <a:p>
            <a:r>
              <a:rPr lang="ru-RU" sz="2000" dirty="0" smtClean="0">
                <a:solidFill>
                  <a:schemeClr val="bg1"/>
                </a:solidFill>
              </a:rPr>
              <a:t>	</a:t>
            </a:r>
            <a:r>
              <a:rPr lang="ru-RU" sz="2000" dirty="0" err="1" smtClean="0">
                <a:solidFill>
                  <a:schemeClr val="bg1"/>
                </a:solidFill>
              </a:rPr>
              <a:t>Константи́н</a:t>
            </a:r>
            <a:r>
              <a:rPr lang="ru-RU" sz="2000" dirty="0" smtClean="0">
                <a:solidFill>
                  <a:schemeClr val="bg1"/>
                </a:solidFill>
              </a:rPr>
              <a:t> (</a:t>
            </a:r>
            <a:r>
              <a:rPr lang="ru-RU" sz="2000" dirty="0" err="1" smtClean="0">
                <a:solidFill>
                  <a:schemeClr val="bg1"/>
                </a:solidFill>
              </a:rPr>
              <a:t>Кири́лл</a:t>
            </a:r>
            <a:r>
              <a:rPr lang="ru-RU" sz="2000" dirty="0" smtClean="0">
                <a:solidFill>
                  <a:schemeClr val="bg1"/>
                </a:solidFill>
              </a:rPr>
              <a:t>) </a:t>
            </a:r>
            <a:r>
              <a:rPr lang="ru-RU" sz="2000" dirty="0" err="1" smtClean="0">
                <a:solidFill>
                  <a:schemeClr val="bg1"/>
                </a:solidFill>
              </a:rPr>
              <a:t>Миха́йлович</a:t>
            </a:r>
            <a:r>
              <a:rPr lang="ru-RU" sz="2000" dirty="0" smtClean="0">
                <a:solidFill>
                  <a:schemeClr val="bg1"/>
                </a:solidFill>
              </a:rPr>
              <a:t> </a:t>
            </a:r>
            <a:r>
              <a:rPr lang="ru-RU" sz="2000" dirty="0" err="1" smtClean="0">
                <a:solidFill>
                  <a:schemeClr val="bg1"/>
                </a:solidFill>
              </a:rPr>
              <a:t>Си́монов</a:t>
            </a:r>
            <a:r>
              <a:rPr lang="ru-RU" sz="2000" dirty="0" smtClean="0">
                <a:solidFill>
                  <a:schemeClr val="bg1"/>
                </a:solidFill>
              </a:rPr>
              <a:t> (28 ноября 1915, Петроград — 28 августа 1979, Москва) — русский советский писатель, поэт, общественный деятель. </a:t>
            </a:r>
          </a:p>
          <a:p>
            <a:r>
              <a:rPr lang="ru-RU" sz="2000" dirty="0" smtClean="0">
                <a:solidFill>
                  <a:schemeClr val="bg1"/>
                </a:solidFill>
              </a:rPr>
              <a:t>	Поэмы, сборники интимной и гражданской лирики («С тобой и без тебя», 1942; «Друзья и враги», 1948). Эпическое изображение Великой Отечественной войны, социально-нравственные конфликты в повести «Дни и ночи» (1943-44); романе-трилогии «Живые и мертвые» (1959-71; Ленинская премия, 1974), цикле повестей «Из записок Лопатина» (1957-78). Дневники военных лет.</a:t>
            </a:r>
          </a:p>
          <a:p>
            <a:r>
              <a:rPr lang="ru-RU" sz="2000" dirty="0" smtClean="0">
                <a:solidFill>
                  <a:schemeClr val="bg1"/>
                </a:solidFill>
              </a:rPr>
              <a:t>	 «Глазами человека моего поколения. Размышления о И. В. Сталине» (опубликованы 1988) — попытки оправдать свое активное участие в идеологической жизни в 1940-50-х гг. </a:t>
            </a:r>
          </a:p>
          <a:p>
            <a:r>
              <a:rPr lang="ru-RU" sz="2000" dirty="0" smtClean="0">
                <a:solidFill>
                  <a:schemeClr val="bg1"/>
                </a:solidFill>
              </a:rPr>
              <a:t>	Пьесы, в т. ч. «Парень из нашего города» (1941), «Четвертый» (1961). Публицистика. </a:t>
            </a:r>
          </a:p>
          <a:p>
            <a:r>
              <a:rPr lang="ru-RU" sz="2000" dirty="0" smtClean="0">
                <a:solidFill>
                  <a:schemeClr val="bg1"/>
                </a:solidFill>
              </a:rPr>
              <a:t>Главный редактор журнала «Новый мир» (1946-50, 1954-58), «Литературной газеты» (1938; 1950-54). Государственная премия СССР .</a:t>
            </a:r>
            <a:endParaRPr lang="ru-RU" sz="2000" dirty="0">
              <a:solidFill>
                <a:schemeClr val="bg1"/>
              </a:solidFill>
            </a:endParaRPr>
          </a:p>
        </p:txBody>
      </p:sp>
      <p:sp>
        <p:nvSpPr>
          <p:cNvPr id="6" name="Управляющая кнопка: домой 5">
            <a:hlinkClick r:id="rId3" action="ppaction://hlinksldjump" highlightClick="1"/>
          </p:cNvPr>
          <p:cNvSpPr/>
          <p:nvPr/>
        </p:nvSpPr>
        <p:spPr>
          <a:xfrm>
            <a:off x="533400" y="58674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2971800"/>
            <a:ext cx="2819400" cy="1143000"/>
          </a:xfrm>
        </p:spPr>
        <p:txBody>
          <a:bodyPr>
            <a:noAutofit/>
          </a:bodyPr>
          <a:lstStyle/>
          <a:p>
            <a:r>
              <a:rPr lang="ru-RU" sz="2800" dirty="0" smtClean="0"/>
              <a:t>Некрасов </a:t>
            </a:r>
            <a:br>
              <a:rPr lang="ru-RU" sz="2800" dirty="0" smtClean="0"/>
            </a:br>
            <a:r>
              <a:rPr lang="ru-RU" sz="2800" dirty="0" smtClean="0"/>
              <a:t>Виктор Платонович</a:t>
            </a:r>
            <a:endParaRPr lang="ru-RU" sz="2800" dirty="0"/>
          </a:p>
        </p:txBody>
      </p:sp>
      <p:pic>
        <p:nvPicPr>
          <p:cNvPr id="3074" name="Picture 2"/>
          <p:cNvPicPr>
            <a:picLocks noChangeAspect="1" noChangeArrowheads="1"/>
          </p:cNvPicPr>
          <p:nvPr/>
        </p:nvPicPr>
        <p:blipFill>
          <a:blip r:embed="rId2" cstate="email"/>
          <a:srcRect/>
          <a:stretch>
            <a:fillRect/>
          </a:stretch>
        </p:blipFill>
        <p:spPr bwMode="auto">
          <a:xfrm>
            <a:off x="304800" y="228600"/>
            <a:ext cx="1717866" cy="2209800"/>
          </a:xfrm>
          <a:prstGeom prst="rect">
            <a:avLst/>
          </a:prstGeom>
          <a:noFill/>
          <a:ln w="9525">
            <a:noFill/>
            <a:miter lim="800000"/>
            <a:headEnd/>
            <a:tailEnd/>
          </a:ln>
        </p:spPr>
      </p:pic>
      <p:sp>
        <p:nvSpPr>
          <p:cNvPr id="5" name="Прямоугольник 4"/>
          <p:cNvSpPr/>
          <p:nvPr/>
        </p:nvSpPr>
        <p:spPr>
          <a:xfrm>
            <a:off x="2286000" y="86916"/>
            <a:ext cx="6858000" cy="7048083"/>
          </a:xfrm>
          <a:prstGeom prst="rect">
            <a:avLst/>
          </a:prstGeom>
        </p:spPr>
        <p:txBody>
          <a:bodyPr wrap="square">
            <a:spAutoFit/>
          </a:bodyPr>
          <a:lstStyle/>
          <a:p>
            <a:r>
              <a:rPr lang="ru-RU" dirty="0" smtClean="0">
                <a:solidFill>
                  <a:schemeClr val="bg1"/>
                </a:solidFill>
              </a:rPr>
              <a:t>Виктор Платонович Некрасов  [4 (17) июня 1911, Киев —             3 сентября 1987, Париж], русский писатель.</a:t>
            </a:r>
          </a:p>
          <a:p>
            <a:r>
              <a:rPr lang="ru-RU" dirty="0" smtClean="0">
                <a:solidFill>
                  <a:schemeClr val="bg1"/>
                </a:solidFill>
              </a:rPr>
              <a:t> 	Отец — банковский служащий, мать — врач. Раннее детство провел в Лозанне (там мать получала медицинское образование) и Париже. После окончания школы Некрасов учился на архитектурном факультете Киевского строительного института (закончил в 1936) и в студии при Театре русской драмы (закончил в 1937). До начала войны недолго работал архитектором, потом актером и театральным художником К этому времени относятся первые литературные опыты.</a:t>
            </a:r>
          </a:p>
          <a:p>
            <a:r>
              <a:rPr lang="ru-RU" dirty="0" smtClean="0">
                <a:solidFill>
                  <a:schemeClr val="bg1"/>
                </a:solidFill>
              </a:rPr>
              <a:t> 	С августа 1941 в армии, воевал заместителем командира саперного батальона в Сталинграде, на Украине, в Польше. Дважды был ранен. В 1945-1947 работал журналистом в киевской газете «Советское искусство».</a:t>
            </a:r>
          </a:p>
          <a:p>
            <a:r>
              <a:rPr lang="ru-RU" dirty="0" smtClean="0">
                <a:solidFill>
                  <a:schemeClr val="bg1"/>
                </a:solidFill>
              </a:rPr>
              <a:t>	В 1946 в журнале «Знамя» была опубликована повесть Некрасова «В окопах Сталинграда» Повесть вызвала в литературных кругах неоднозначное отношение. </a:t>
            </a:r>
          </a:p>
          <a:p>
            <a:r>
              <a:rPr lang="ru-RU" dirty="0" smtClean="0">
                <a:solidFill>
                  <a:schemeClr val="bg1"/>
                </a:solidFill>
              </a:rPr>
              <a:t>В 1974  эмигрировал, в 1979 за иронический отзыв о книге Л.Брежнева лишён советского гражданства. </a:t>
            </a:r>
          </a:p>
          <a:p>
            <a:r>
              <a:rPr lang="ru-RU" dirty="0" smtClean="0">
                <a:solidFill>
                  <a:schemeClr val="bg1"/>
                </a:solidFill>
              </a:rPr>
              <a:t>	Две повести экранизированы: «В окопах Сталинграда» — фильм «Солдаты» , «В родном городе» — фильм «Город зажигает огни».Умер в Париже, похоронен на русском кладбище </a:t>
            </a:r>
            <a:r>
              <a:rPr lang="ru-RU" dirty="0" err="1" smtClean="0">
                <a:solidFill>
                  <a:schemeClr val="bg1"/>
                </a:solidFill>
              </a:rPr>
              <a:t>Сент-Женевьев-де-Буа</a:t>
            </a:r>
            <a:r>
              <a:rPr lang="ru-RU" dirty="0" smtClean="0">
                <a:solidFill>
                  <a:schemeClr val="bg1"/>
                </a:solidFill>
              </a:rPr>
              <a:t>.</a:t>
            </a:r>
          </a:p>
          <a:p>
            <a:endParaRPr lang="ru-RU" sz="2000" dirty="0">
              <a:solidFill>
                <a:schemeClr val="bg1"/>
              </a:solidFill>
            </a:endParaRPr>
          </a:p>
        </p:txBody>
      </p:sp>
      <p:sp>
        <p:nvSpPr>
          <p:cNvPr id="7" name="Управляющая кнопка: домой 6">
            <a:hlinkClick r:id="rId3" action="ppaction://hlinksldjump" highlightClick="1"/>
          </p:cNvPr>
          <p:cNvSpPr/>
          <p:nvPr/>
        </p:nvSpPr>
        <p:spPr>
          <a:xfrm>
            <a:off x="457200" y="58674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idx="1"/>
          </p:nvPr>
        </p:nvSpPr>
        <p:spPr>
          <a:xfrm>
            <a:off x="533400" y="685800"/>
            <a:ext cx="8229600" cy="4876800"/>
          </a:xfrm>
        </p:spPr>
        <p:txBody>
          <a:bodyPr/>
          <a:lstStyle/>
          <a:p>
            <a:pPr eaLnBrk="1" hangingPunct="1">
              <a:buFont typeface="Wingdings" pitchFamily="2" charset="2"/>
              <a:buNone/>
            </a:pPr>
            <a:r>
              <a:rPr lang="ru-RU" sz="3600" b="1" dirty="0" smtClean="0">
                <a:effectLst/>
              </a:rPr>
              <a:t>                        </a:t>
            </a:r>
            <a:r>
              <a:rPr lang="ru-RU" sz="2800" b="1" u="sng" dirty="0" smtClean="0">
                <a:solidFill>
                  <a:schemeClr val="bg1"/>
                </a:solidFill>
                <a:effectLst/>
              </a:rPr>
              <a:t>Введение</a:t>
            </a:r>
          </a:p>
          <a:p>
            <a:pPr eaLnBrk="1" hangingPunct="1">
              <a:buFont typeface="Wingdings" pitchFamily="2" charset="2"/>
              <a:buNone/>
            </a:pPr>
            <a:r>
              <a:rPr lang="ru-RU" sz="2800" dirty="0" smtClean="0">
                <a:solidFill>
                  <a:schemeClr val="bg1"/>
                </a:solidFill>
                <a:effectLst/>
              </a:rPr>
              <a:t>       </a:t>
            </a:r>
            <a:r>
              <a:rPr lang="ru-RU" sz="2800" b="1" dirty="0" smtClean="0">
                <a:solidFill>
                  <a:schemeClr val="bg1"/>
                </a:solidFill>
                <a:effectLst/>
              </a:rPr>
              <a:t>Великая Отечественная война была самым трагическим событием </a:t>
            </a:r>
            <a:r>
              <a:rPr lang="en-US" sz="2800" b="1" dirty="0" smtClean="0">
                <a:solidFill>
                  <a:schemeClr val="bg1"/>
                </a:solidFill>
                <a:effectLst/>
              </a:rPr>
              <a:t>XX </a:t>
            </a:r>
            <a:r>
              <a:rPr lang="ru-RU" sz="2800" b="1" dirty="0" smtClean="0">
                <a:solidFill>
                  <a:schemeClr val="bg1"/>
                </a:solidFill>
                <a:effectLst/>
              </a:rPr>
              <a:t>века. Это война, унесшая десятки миллионов человеческих жизней по всему миру, большая часть из которых пришлась на нашу страну; война, в которой героическая борьба советского народа стала решающим фактором в победе над фашизмом – чумой </a:t>
            </a:r>
            <a:r>
              <a:rPr lang="en-US" sz="2800" b="1" dirty="0" smtClean="0">
                <a:solidFill>
                  <a:schemeClr val="bg1"/>
                </a:solidFill>
                <a:effectLst/>
              </a:rPr>
              <a:t>XX </a:t>
            </a:r>
            <a:r>
              <a:rPr lang="ru-RU" sz="2800" b="1" dirty="0" smtClean="0">
                <a:solidFill>
                  <a:schemeClr val="bg1"/>
                </a:solidFill>
                <a:effectLst/>
              </a:rPr>
              <a:t>века. </a:t>
            </a:r>
          </a:p>
        </p:txBody>
      </p:sp>
    </p:spTree>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67400" y="3429000"/>
            <a:ext cx="4191000" cy="1143000"/>
          </a:xfrm>
        </p:spPr>
        <p:txBody>
          <a:bodyPr>
            <a:normAutofit fontScale="90000"/>
          </a:bodyPr>
          <a:lstStyle/>
          <a:p>
            <a:r>
              <a:rPr lang="ru-RU" sz="3200" dirty="0" smtClean="0"/>
              <a:t>Кондратьев </a:t>
            </a:r>
            <a:br>
              <a:rPr lang="ru-RU" sz="3200" dirty="0" smtClean="0"/>
            </a:br>
            <a:r>
              <a:rPr lang="ru-RU" sz="3200" dirty="0" smtClean="0"/>
              <a:t>Вячеслав Леонидович</a:t>
            </a:r>
            <a:endParaRPr lang="ru-RU" sz="3200" dirty="0"/>
          </a:p>
        </p:txBody>
      </p:sp>
      <p:pic>
        <p:nvPicPr>
          <p:cNvPr id="4098" name="Picture 2"/>
          <p:cNvPicPr>
            <a:picLocks noChangeAspect="1" noChangeArrowheads="1"/>
          </p:cNvPicPr>
          <p:nvPr/>
        </p:nvPicPr>
        <p:blipFill>
          <a:blip r:embed="rId2" cstate="email"/>
          <a:srcRect/>
          <a:stretch>
            <a:fillRect/>
          </a:stretch>
        </p:blipFill>
        <p:spPr bwMode="auto">
          <a:xfrm>
            <a:off x="7010400" y="228601"/>
            <a:ext cx="1857375" cy="2789762"/>
          </a:xfrm>
          <a:prstGeom prst="rect">
            <a:avLst/>
          </a:prstGeom>
          <a:noFill/>
          <a:ln w="9525">
            <a:noFill/>
            <a:miter lim="800000"/>
            <a:headEnd/>
            <a:tailEnd/>
          </a:ln>
        </p:spPr>
      </p:pic>
      <p:sp>
        <p:nvSpPr>
          <p:cNvPr id="5" name="Прямоугольник 4"/>
          <p:cNvSpPr/>
          <p:nvPr/>
        </p:nvSpPr>
        <p:spPr>
          <a:xfrm>
            <a:off x="0" y="228600"/>
            <a:ext cx="6858000" cy="6186309"/>
          </a:xfrm>
          <a:prstGeom prst="rect">
            <a:avLst/>
          </a:prstGeom>
        </p:spPr>
        <p:txBody>
          <a:bodyPr wrap="square">
            <a:spAutoFit/>
          </a:bodyPr>
          <a:lstStyle/>
          <a:p>
            <a:r>
              <a:rPr lang="ru-RU" dirty="0" smtClean="0">
                <a:solidFill>
                  <a:schemeClr val="bg1"/>
                </a:solidFill>
              </a:rPr>
              <a:t>	Вячеслав Леонидович Кондратьев родился в Полтаве. Прозаик. Один из писателей фронтового поколения. С первого курса института в 1939 году был призван в армию.  В декабре 1941 года ушел на фронт. В 1942 году воевал под Ржевом в составе стрелковой бригады. Был ранен, награжден медалью “За отвагу”. </a:t>
            </a:r>
          </a:p>
          <a:p>
            <a:r>
              <a:rPr lang="ru-RU" dirty="0" smtClean="0">
                <a:solidFill>
                  <a:schemeClr val="bg1"/>
                </a:solidFill>
              </a:rPr>
              <a:t>	В 1958 году закончил Московский заочный полиграфический институт. Много лет работал художником-оформителем. Первую повесть – “Сашка” – опубликовал в феврале 1979 года в журнале “Дружба народов”. Печатался в журнале “Знамя”. Все произведения Кондратьева в той или иной степени </a:t>
            </a:r>
            <a:r>
              <a:rPr lang="ru-RU" dirty="0" err="1" smtClean="0">
                <a:solidFill>
                  <a:schemeClr val="bg1"/>
                </a:solidFill>
              </a:rPr>
              <a:t>автобиографичны</a:t>
            </a:r>
            <a:r>
              <a:rPr lang="ru-RU" dirty="0" smtClean="0">
                <a:solidFill>
                  <a:schemeClr val="bg1"/>
                </a:solidFill>
              </a:rPr>
              <a:t>. </a:t>
            </a:r>
          </a:p>
          <a:p>
            <a:r>
              <a:rPr lang="ru-RU" dirty="0" smtClean="0">
                <a:solidFill>
                  <a:schemeClr val="bg1"/>
                </a:solidFill>
              </a:rPr>
              <a:t>	Свои повести и рассказы Вячеслав Кондратьев писал о главном в жизни своего поколения, о тех, кто воевал и погибал подо Ржевом, пусть и не получившим официального статуса города-героя, но оставшимся в памяти всех, кто там воевал, одной из самых героических и трагических страниц Великой Отечественной войны. Его проза, его “</a:t>
            </a:r>
            <a:r>
              <a:rPr lang="ru-RU" dirty="0" err="1" smtClean="0">
                <a:solidFill>
                  <a:schemeClr val="bg1"/>
                </a:solidFill>
              </a:rPr>
              <a:t>ржевский</a:t>
            </a:r>
            <a:r>
              <a:rPr lang="ru-RU" dirty="0" smtClean="0">
                <a:solidFill>
                  <a:schemeClr val="bg1"/>
                </a:solidFill>
              </a:rPr>
              <a:t> роман”, по определению В.Астафьева, стала погружением в прошлое, переживанием заново “своей войны”. </a:t>
            </a:r>
          </a:p>
          <a:p>
            <a:r>
              <a:rPr lang="ru-RU" dirty="0" smtClean="0">
                <a:solidFill>
                  <a:schemeClr val="bg1"/>
                </a:solidFill>
              </a:rPr>
              <a:t>Писатель покончил жизнь самоубийством во время тяжелой болезни 21 сентября 1993 года.</a:t>
            </a:r>
            <a:endParaRPr lang="ru-RU" dirty="0">
              <a:solidFill>
                <a:schemeClr val="bg1"/>
              </a:solidFill>
            </a:endParaRPr>
          </a:p>
        </p:txBody>
      </p:sp>
      <p:pic>
        <p:nvPicPr>
          <p:cNvPr id="6" name="Picture 2"/>
          <p:cNvPicPr>
            <a:picLocks noChangeAspect="1" noChangeArrowheads="1"/>
          </p:cNvPicPr>
          <p:nvPr/>
        </p:nvPicPr>
        <p:blipFill>
          <a:blip r:embed="rId2" cstate="email"/>
          <a:srcRect/>
          <a:stretch>
            <a:fillRect/>
          </a:stretch>
        </p:blipFill>
        <p:spPr bwMode="auto">
          <a:xfrm>
            <a:off x="7010400" y="228600"/>
            <a:ext cx="1857375" cy="2789762"/>
          </a:xfrm>
          <a:prstGeom prst="rect">
            <a:avLst/>
          </a:prstGeom>
          <a:noFill/>
          <a:ln w="9525">
            <a:noFill/>
            <a:miter lim="800000"/>
            <a:headEnd/>
            <a:tailEnd/>
          </a:ln>
        </p:spPr>
      </p:pic>
      <p:sp>
        <p:nvSpPr>
          <p:cNvPr id="7" name="Управляющая кнопка: домой 6">
            <a:hlinkClick r:id="rId3" action="ppaction://hlinksldjump" highlightClick="1"/>
          </p:cNvPr>
          <p:cNvSpPr/>
          <p:nvPr/>
        </p:nvSpPr>
        <p:spPr>
          <a:xfrm>
            <a:off x="7543800" y="56388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81800" y="2819400"/>
            <a:ext cx="2590800" cy="1143000"/>
          </a:xfrm>
        </p:spPr>
        <p:txBody>
          <a:bodyPr>
            <a:normAutofit fontScale="90000"/>
          </a:bodyPr>
          <a:lstStyle/>
          <a:p>
            <a:r>
              <a:rPr lang="ru-RU" sz="2800" dirty="0" smtClean="0"/>
              <a:t>Васильев</a:t>
            </a:r>
            <a:br>
              <a:rPr lang="ru-RU" sz="2800" dirty="0" smtClean="0"/>
            </a:br>
            <a:r>
              <a:rPr lang="ru-RU" sz="2800" dirty="0" smtClean="0"/>
              <a:t>Борис Львович</a:t>
            </a:r>
            <a:endParaRPr lang="ru-RU" sz="2800" dirty="0"/>
          </a:p>
        </p:txBody>
      </p:sp>
      <p:pic>
        <p:nvPicPr>
          <p:cNvPr id="5122" name="Picture 2"/>
          <p:cNvPicPr>
            <a:picLocks noChangeAspect="1" noChangeArrowheads="1"/>
          </p:cNvPicPr>
          <p:nvPr/>
        </p:nvPicPr>
        <p:blipFill>
          <a:blip r:embed="rId2" cstate="email"/>
          <a:srcRect/>
          <a:stretch>
            <a:fillRect/>
          </a:stretch>
        </p:blipFill>
        <p:spPr bwMode="auto">
          <a:xfrm>
            <a:off x="7162800" y="228600"/>
            <a:ext cx="1600200" cy="2413416"/>
          </a:xfrm>
          <a:prstGeom prst="rect">
            <a:avLst/>
          </a:prstGeom>
          <a:noFill/>
          <a:ln w="9525">
            <a:noFill/>
            <a:miter lim="800000"/>
            <a:headEnd/>
            <a:tailEnd/>
          </a:ln>
        </p:spPr>
      </p:pic>
      <p:sp>
        <p:nvSpPr>
          <p:cNvPr id="5" name="Прямоугольник 4"/>
          <p:cNvSpPr/>
          <p:nvPr/>
        </p:nvSpPr>
        <p:spPr>
          <a:xfrm>
            <a:off x="304800" y="152400"/>
            <a:ext cx="6629400" cy="4801314"/>
          </a:xfrm>
          <a:prstGeom prst="rect">
            <a:avLst/>
          </a:prstGeom>
        </p:spPr>
        <p:txBody>
          <a:bodyPr wrap="square">
            <a:spAutoFit/>
          </a:bodyPr>
          <a:lstStyle/>
          <a:p>
            <a:r>
              <a:rPr lang="ru-RU" dirty="0" smtClean="0">
                <a:solidFill>
                  <a:schemeClr val="bg1"/>
                </a:solidFill>
              </a:rPr>
              <a:t>	Б.Л. Васильев родился 21 мая 1924 года в Смоленске. Отец - кадровый офицер царской, впоследствии - Красной и Советской армии. Мать из известного старинного дворянского рода, связанного с именами Пушкина и Толстого, с общественным движением XIX века.</a:t>
            </a:r>
          </a:p>
          <a:p>
            <a:r>
              <a:rPr lang="ru-RU" dirty="0" smtClean="0">
                <a:solidFill>
                  <a:schemeClr val="bg1"/>
                </a:solidFill>
              </a:rPr>
              <a:t>	Во время войны Борис Васильев ушел на фронт добровольцем в составе истребительного комсомольского батальона. Сражался, был в окружении. Все тяготы войны знает не понаслышке.</a:t>
            </a:r>
          </a:p>
          <a:p>
            <a:r>
              <a:rPr lang="ru-RU" dirty="0" smtClean="0">
                <a:solidFill>
                  <a:schemeClr val="bg1"/>
                </a:solidFill>
              </a:rPr>
              <a:t>	Борис Васильев - лауреат Государственной премии СССР, премии Президента России, Независимой премии движения имени академика А.Д. Сахарова "Апрель", Российской академии кинематографических искусств "Ника" - "За Честь и Достоинство". </a:t>
            </a:r>
          </a:p>
          <a:p>
            <a:r>
              <a:rPr lang="ru-RU" dirty="0" smtClean="0">
                <a:solidFill>
                  <a:schemeClr val="bg1"/>
                </a:solidFill>
              </a:rPr>
              <a:t>	</a:t>
            </a:r>
          </a:p>
          <a:p>
            <a:r>
              <a:rPr lang="ru-RU" dirty="0" smtClean="0">
                <a:solidFill>
                  <a:schemeClr val="bg1"/>
                </a:solidFill>
              </a:rPr>
              <a:t>	</a:t>
            </a:r>
            <a:endParaRPr lang="ru-RU" dirty="0"/>
          </a:p>
        </p:txBody>
      </p:sp>
      <p:sp>
        <p:nvSpPr>
          <p:cNvPr id="8" name="Прямоугольник 7"/>
          <p:cNvSpPr/>
          <p:nvPr/>
        </p:nvSpPr>
        <p:spPr>
          <a:xfrm>
            <a:off x="0" y="4343400"/>
            <a:ext cx="8915400" cy="3139321"/>
          </a:xfrm>
          <a:prstGeom prst="rect">
            <a:avLst/>
          </a:prstGeom>
        </p:spPr>
        <p:txBody>
          <a:bodyPr wrap="square">
            <a:spAutoFit/>
          </a:bodyPr>
          <a:lstStyle/>
          <a:p>
            <a:r>
              <a:rPr lang="ru-RU" dirty="0" smtClean="0">
                <a:solidFill>
                  <a:schemeClr val="bg1"/>
                </a:solidFill>
              </a:rPr>
              <a:t>	 Награжден орденами "За заслуги перед Отечеством" II степени, Трудового Красного Знамени, двумя орденами Дружбы народов, многими медалями. </a:t>
            </a:r>
          </a:p>
          <a:p>
            <a:r>
              <a:rPr lang="ru-RU" dirty="0" smtClean="0">
                <a:solidFill>
                  <a:schemeClr val="bg1"/>
                </a:solidFill>
              </a:rPr>
              <a:t>	Самые известные книги Б. Васильева: "А зори здесь тихие (1969), "Не стреляйте белых лебедей" (1973), "В списках не значился" (1974), "Завтра была война" (1984), "Вам привет от бабы Леры" (1988), "Утоли моя печали" (1997).</a:t>
            </a:r>
          </a:p>
          <a:p>
            <a:r>
              <a:rPr lang="ru-RU" dirty="0" smtClean="0">
                <a:solidFill>
                  <a:schemeClr val="bg1"/>
                </a:solidFill>
              </a:rPr>
              <a:t>	Он также автор многочисленных публицистических статей. По сценариям и книгам Б.Л. Васильева снято 15 кинофильмов. Живет и работает в Москве.</a:t>
            </a:r>
          </a:p>
          <a:p>
            <a:r>
              <a:rPr lang="ru-RU" dirty="0" smtClean="0">
                <a:solidFill>
                  <a:schemeClr val="bg1"/>
                </a:solidFill>
              </a:rPr>
              <a:t>	</a:t>
            </a:r>
          </a:p>
          <a:p>
            <a:endParaRPr lang="ru-RU" dirty="0"/>
          </a:p>
        </p:txBody>
      </p:sp>
      <p:sp>
        <p:nvSpPr>
          <p:cNvPr id="6" name="Управляющая кнопка: домой 5">
            <a:hlinkClick r:id="rId3" action="ppaction://hlinksldjump" highlightClick="1"/>
          </p:cNvPr>
          <p:cNvSpPr/>
          <p:nvPr/>
        </p:nvSpPr>
        <p:spPr>
          <a:xfrm>
            <a:off x="8153400" y="42672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05200" y="274638"/>
            <a:ext cx="5181600" cy="1143000"/>
          </a:xfrm>
        </p:spPr>
        <p:txBody>
          <a:bodyPr>
            <a:normAutofit fontScale="90000"/>
          </a:bodyPr>
          <a:lstStyle/>
          <a:p>
            <a:r>
              <a:rPr lang="ru-RU" dirty="0" smtClean="0"/>
              <a:t>Рождественский Роберт Иванович</a:t>
            </a:r>
            <a:endParaRPr lang="ru-RU" dirty="0"/>
          </a:p>
        </p:txBody>
      </p:sp>
      <p:pic>
        <p:nvPicPr>
          <p:cNvPr id="11266" name="Picture 2"/>
          <p:cNvPicPr>
            <a:picLocks noChangeAspect="1" noChangeArrowheads="1"/>
          </p:cNvPicPr>
          <p:nvPr/>
        </p:nvPicPr>
        <p:blipFill>
          <a:blip r:embed="rId2" cstate="email"/>
          <a:srcRect/>
          <a:stretch>
            <a:fillRect/>
          </a:stretch>
        </p:blipFill>
        <p:spPr bwMode="auto">
          <a:xfrm>
            <a:off x="228601" y="228600"/>
            <a:ext cx="1919878" cy="2819400"/>
          </a:xfrm>
          <a:prstGeom prst="rect">
            <a:avLst/>
          </a:prstGeom>
          <a:noFill/>
          <a:ln w="9525">
            <a:noFill/>
            <a:miter lim="800000"/>
            <a:headEnd/>
            <a:tailEnd/>
          </a:ln>
        </p:spPr>
      </p:pic>
      <p:sp>
        <p:nvSpPr>
          <p:cNvPr id="5" name="Прямоугольник 4"/>
          <p:cNvSpPr/>
          <p:nvPr/>
        </p:nvSpPr>
        <p:spPr>
          <a:xfrm>
            <a:off x="2286000" y="1371600"/>
            <a:ext cx="6858000" cy="2031325"/>
          </a:xfrm>
          <a:prstGeom prst="rect">
            <a:avLst/>
          </a:prstGeom>
        </p:spPr>
        <p:txBody>
          <a:bodyPr wrap="square">
            <a:spAutoFit/>
          </a:bodyPr>
          <a:lstStyle/>
          <a:p>
            <a:r>
              <a:rPr lang="ru-RU" dirty="0" smtClean="0">
                <a:solidFill>
                  <a:schemeClr val="bg1"/>
                </a:solidFill>
              </a:rPr>
              <a:t>	Рождественский Роберт Иванович (1932 - 1994), поэт. Родился в семье военнослужащего. В девять лет оказался в детском доме - родители ушли на фронт. После окончания школы поступил в Петрозаводский университет, где начинает писать стихи .Оставляет университет ради Литературного института им. М.Горького (окончил в 1956).</a:t>
            </a:r>
          </a:p>
          <a:p>
            <a:endParaRPr lang="ru-RU" dirty="0" smtClean="0">
              <a:solidFill>
                <a:schemeClr val="bg1"/>
              </a:solidFill>
            </a:endParaRPr>
          </a:p>
        </p:txBody>
      </p:sp>
      <p:sp>
        <p:nvSpPr>
          <p:cNvPr id="6" name="Прямоугольник 5"/>
          <p:cNvSpPr/>
          <p:nvPr/>
        </p:nvSpPr>
        <p:spPr>
          <a:xfrm>
            <a:off x="0" y="3164681"/>
            <a:ext cx="9144000" cy="3693319"/>
          </a:xfrm>
          <a:prstGeom prst="rect">
            <a:avLst/>
          </a:prstGeom>
        </p:spPr>
        <p:txBody>
          <a:bodyPr wrap="square">
            <a:spAutoFit/>
          </a:bodyPr>
          <a:lstStyle/>
          <a:p>
            <a:r>
              <a:rPr lang="ru-RU" dirty="0" smtClean="0">
                <a:solidFill>
                  <a:schemeClr val="bg1"/>
                </a:solidFill>
              </a:rPr>
              <a:t>	За время учебы в институте выпустил в свет сборники стихов "Флаги весны" (1955) и "Испытание" (1956); напечатал поэму "Моя любовь" (1955).Затем последовали другие поэтические сборники: "Дрейфующий проспект" (1959); "Ровеснику" и "Необитаемые острова" (1962); "Радиус действия" (1965); "Посвящение" (1970); "За двадцать лет" (1973) и др.</a:t>
            </a:r>
          </a:p>
          <a:p>
            <a:r>
              <a:rPr lang="ru-RU" dirty="0" smtClean="0">
                <a:solidFill>
                  <a:schemeClr val="bg1"/>
                </a:solidFill>
              </a:rPr>
              <a:t>	Высокая гражданственность поэзии Р.Рождественского привлекает внимание различных изданий и издательств. На его стихи пишутся популярные песни: "Стань таким", "Песня неуловимых мстителей", "Огромное небо" и другие.</a:t>
            </a:r>
          </a:p>
          <a:p>
            <a:r>
              <a:rPr lang="ru-RU" dirty="0" smtClean="0">
                <a:solidFill>
                  <a:schemeClr val="bg1"/>
                </a:solidFill>
              </a:rPr>
              <a:t>В 1971 выходит книга путевых очерков "И не кончается земля".В 1980-е выходит ряд его поэтических сборников: "Голос города", "Семь поэм", "Выбор", "Стихи, баллады, песни", "Друзьям", "Возраст" и др.В 1990-е опубликовал сборники стихов "Бессонница" (1991), "Пересечение" (1992), стихи для детей - "Алешкины мысли" (1991).Умер Р.Рождественский 20 марта 1994. </a:t>
            </a:r>
            <a:endParaRPr lang="ru-RU" dirty="0">
              <a:solidFill>
                <a:schemeClr val="bg1"/>
              </a:solidFill>
            </a:endParaRPr>
          </a:p>
        </p:txBody>
      </p:sp>
      <p:sp>
        <p:nvSpPr>
          <p:cNvPr id="7" name="Управляющая кнопка: домой 6">
            <a:hlinkClick r:id="rId3" action="ppaction://hlinksldjump" highlightClick="1"/>
          </p:cNvPr>
          <p:cNvSpPr/>
          <p:nvPr/>
        </p:nvSpPr>
        <p:spPr>
          <a:xfrm>
            <a:off x="2514600" y="4572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0" y="304800"/>
            <a:ext cx="5029200" cy="1143000"/>
          </a:xfrm>
        </p:spPr>
        <p:txBody>
          <a:bodyPr>
            <a:normAutofit/>
          </a:bodyPr>
          <a:lstStyle/>
          <a:p>
            <a:r>
              <a:rPr lang="ru-RU" sz="3200" dirty="0" smtClean="0"/>
              <a:t>Богомолов </a:t>
            </a:r>
            <a:br>
              <a:rPr lang="ru-RU" sz="3200" dirty="0" smtClean="0"/>
            </a:br>
            <a:r>
              <a:rPr lang="ru-RU" sz="3200" dirty="0" smtClean="0"/>
              <a:t>Владимир Осипович</a:t>
            </a:r>
            <a:endParaRPr lang="ru-RU" sz="3200" dirty="0"/>
          </a:p>
        </p:txBody>
      </p:sp>
      <p:pic>
        <p:nvPicPr>
          <p:cNvPr id="6146" name="Picture 2"/>
          <p:cNvPicPr>
            <a:picLocks noChangeAspect="1" noChangeArrowheads="1"/>
          </p:cNvPicPr>
          <p:nvPr/>
        </p:nvPicPr>
        <p:blipFill>
          <a:blip r:embed="rId2" cstate="email"/>
          <a:srcRect/>
          <a:stretch>
            <a:fillRect/>
          </a:stretch>
        </p:blipFill>
        <p:spPr bwMode="auto">
          <a:xfrm>
            <a:off x="304801" y="228600"/>
            <a:ext cx="1904999" cy="2513262"/>
          </a:xfrm>
          <a:prstGeom prst="rect">
            <a:avLst/>
          </a:prstGeom>
          <a:noFill/>
          <a:ln w="9525">
            <a:noFill/>
            <a:miter lim="800000"/>
            <a:headEnd/>
            <a:tailEnd/>
          </a:ln>
        </p:spPr>
      </p:pic>
      <p:sp>
        <p:nvSpPr>
          <p:cNvPr id="5" name="Прямоугольник 4"/>
          <p:cNvSpPr/>
          <p:nvPr/>
        </p:nvSpPr>
        <p:spPr>
          <a:xfrm>
            <a:off x="228600" y="1676400"/>
            <a:ext cx="8915400" cy="5078313"/>
          </a:xfrm>
          <a:prstGeom prst="rect">
            <a:avLst/>
          </a:prstGeom>
        </p:spPr>
        <p:txBody>
          <a:bodyPr wrap="square">
            <a:spAutoFit/>
          </a:bodyPr>
          <a:lstStyle/>
          <a:p>
            <a:r>
              <a:rPr lang="ru-RU" dirty="0" smtClean="0"/>
              <a:t>                                    </a:t>
            </a:r>
            <a:r>
              <a:rPr lang="ru-RU" dirty="0" smtClean="0">
                <a:solidFill>
                  <a:schemeClr val="bg1"/>
                </a:solidFill>
              </a:rPr>
              <a:t>Владимир Осипович Богомолов  родился  в 1926 году  в   </a:t>
            </a:r>
          </a:p>
          <a:p>
            <a:r>
              <a:rPr lang="ru-RU" dirty="0" smtClean="0">
                <a:solidFill>
                  <a:schemeClr val="bg1"/>
                </a:solidFill>
              </a:rPr>
              <a:t>                                деревне </a:t>
            </a:r>
            <a:r>
              <a:rPr lang="ru-RU" dirty="0" err="1" smtClean="0">
                <a:solidFill>
                  <a:schemeClr val="bg1"/>
                </a:solidFill>
              </a:rPr>
              <a:t>Кирилловка</a:t>
            </a:r>
            <a:r>
              <a:rPr lang="ru-RU" dirty="0" smtClean="0">
                <a:solidFill>
                  <a:schemeClr val="bg1"/>
                </a:solidFill>
              </a:rPr>
              <a:t> Московской  губернии.  В  1941  году </a:t>
            </a:r>
          </a:p>
          <a:p>
            <a:r>
              <a:rPr lang="ru-RU" dirty="0" smtClean="0">
                <a:solidFill>
                  <a:schemeClr val="bg1"/>
                </a:solidFill>
              </a:rPr>
              <a:t>                                окончил  семь  классов  средней  школы.</a:t>
            </a:r>
          </a:p>
          <a:p>
            <a:r>
              <a:rPr lang="ru-RU" dirty="0" smtClean="0">
                <a:solidFill>
                  <a:schemeClr val="bg1"/>
                </a:solidFill>
              </a:rPr>
              <a:t>                                    Участник  Отечественной  войны.  В  действующей  армии прошёл путь от рядового до командира  роты.  Награжден орденами и медалями. Автор получивших широкую  известность и переведенных на десятки языков романа "Момент истины« ("В августе сорок четвертого..."),  повестей "Иван",  "Зося« и рассказов.</a:t>
            </a:r>
          </a:p>
          <a:p>
            <a:r>
              <a:rPr lang="ru-RU" dirty="0" smtClean="0">
                <a:solidFill>
                  <a:schemeClr val="bg1"/>
                </a:solidFill>
              </a:rPr>
              <a:t>       В.Богомоловым в  обиход  русского  языка были введены несколько</a:t>
            </a:r>
          </a:p>
          <a:p>
            <a:r>
              <a:rPr lang="ru-RU" dirty="0" smtClean="0">
                <a:solidFill>
                  <a:schemeClr val="bg1"/>
                </a:solidFill>
              </a:rPr>
              <a:t>новых понятий  и прежде всего выражение  «момент истины». По  мотивам   повести  "Иван"  кинорежиссером  Андреем  Тарковским  был</a:t>
            </a:r>
          </a:p>
          <a:p>
            <a:r>
              <a:rPr lang="ru-RU" dirty="0" smtClean="0">
                <a:solidFill>
                  <a:schemeClr val="bg1"/>
                </a:solidFill>
              </a:rPr>
              <a:t>поставлен  известный  фильм "Иваново  детство"  (1962),  удостоенный  высшей</a:t>
            </a:r>
          </a:p>
          <a:p>
            <a:r>
              <a:rPr lang="ru-RU" dirty="0" smtClean="0">
                <a:solidFill>
                  <a:schemeClr val="bg1"/>
                </a:solidFill>
              </a:rPr>
              <a:t>премии Венецианского кинофестиваля "Золотой лев".</a:t>
            </a:r>
          </a:p>
          <a:p>
            <a:r>
              <a:rPr lang="ru-RU" dirty="0" smtClean="0">
                <a:solidFill>
                  <a:schemeClr val="bg1"/>
                </a:solidFill>
              </a:rPr>
              <a:t>     Роман "Момент истины"("В августе сорок четвертого...") и повесть "Иван"</a:t>
            </a:r>
          </a:p>
          <a:p>
            <a:r>
              <a:rPr lang="ru-RU" dirty="0" smtClean="0">
                <a:solidFill>
                  <a:schemeClr val="bg1"/>
                </a:solidFill>
              </a:rPr>
              <a:t>выдержали более сотни изданий и,  согласно данным библиографов, лидируют  по количеству переизданий  среди многих  тысяч  других современных литературных произведений, опубликованных соответственно в последние 25 и 40 лет.</a:t>
            </a:r>
            <a:endParaRPr lang="ru-RU" dirty="0">
              <a:solidFill>
                <a:schemeClr val="bg1"/>
              </a:solidFill>
            </a:endParaRPr>
          </a:p>
        </p:txBody>
      </p:sp>
      <p:sp>
        <p:nvSpPr>
          <p:cNvPr id="6" name="Управляющая кнопка: домой 5">
            <a:hlinkClick r:id="rId3" action="ppaction://hlinksldjump" highlightClick="1"/>
          </p:cNvPr>
          <p:cNvSpPr/>
          <p:nvPr/>
        </p:nvSpPr>
        <p:spPr>
          <a:xfrm>
            <a:off x="7772400" y="3810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1</a:t>
            </a:r>
            <a:endParaRPr lang="ru-RU" dirty="0"/>
          </a:p>
        </p:txBody>
      </p:sp>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0"/>
            <a:ext cx="6096000" cy="1143000"/>
          </a:xfrm>
        </p:spPr>
        <p:txBody>
          <a:bodyPr/>
          <a:lstStyle/>
          <a:p>
            <a:r>
              <a:rPr lang="ru-RU" dirty="0" smtClean="0"/>
              <a:t>Василь Быков</a:t>
            </a:r>
            <a:endParaRPr lang="ru-RU" dirty="0"/>
          </a:p>
        </p:txBody>
      </p:sp>
      <p:pic>
        <p:nvPicPr>
          <p:cNvPr id="7170" name="Picture 2"/>
          <p:cNvPicPr>
            <a:picLocks noChangeAspect="1" noChangeArrowheads="1"/>
          </p:cNvPicPr>
          <p:nvPr/>
        </p:nvPicPr>
        <p:blipFill>
          <a:blip r:embed="rId2" cstate="email"/>
          <a:srcRect/>
          <a:stretch>
            <a:fillRect/>
          </a:stretch>
        </p:blipFill>
        <p:spPr bwMode="auto">
          <a:xfrm>
            <a:off x="228600" y="228600"/>
            <a:ext cx="1981200" cy="2563906"/>
          </a:xfrm>
          <a:prstGeom prst="rect">
            <a:avLst/>
          </a:prstGeom>
          <a:noFill/>
          <a:ln w="9525">
            <a:noFill/>
            <a:miter lim="800000"/>
            <a:headEnd/>
            <a:tailEnd/>
          </a:ln>
        </p:spPr>
      </p:pic>
      <p:sp>
        <p:nvSpPr>
          <p:cNvPr id="5" name="Прямоугольник 4"/>
          <p:cNvSpPr/>
          <p:nvPr/>
        </p:nvSpPr>
        <p:spPr>
          <a:xfrm>
            <a:off x="2438400" y="990600"/>
            <a:ext cx="6705600" cy="2585323"/>
          </a:xfrm>
          <a:prstGeom prst="rect">
            <a:avLst/>
          </a:prstGeom>
        </p:spPr>
        <p:txBody>
          <a:bodyPr wrap="square">
            <a:spAutoFit/>
          </a:bodyPr>
          <a:lstStyle/>
          <a:p>
            <a:r>
              <a:rPr lang="ru-RU" dirty="0" smtClean="0">
                <a:solidFill>
                  <a:schemeClr val="bg1"/>
                </a:solidFill>
              </a:rPr>
              <a:t>	Родился 19 июня 1924 в деревне Бычки Витебской области в крестьянской семье. С детства увлекался рисованием. Окончил 8 классов школы, затем учился на скульптурном отделении Витебского художественного училища (1939—1940) и в школе ФЗО.</a:t>
            </a:r>
          </a:p>
          <a:p>
            <a:r>
              <a:rPr lang="ru-RU" dirty="0" smtClean="0">
                <a:solidFill>
                  <a:schemeClr val="bg1"/>
                </a:solidFill>
              </a:rPr>
              <a:t>	 Призван в армию летом 1942, окончил Саратовское пехотное училище. С действующей армией старший лейтенант, командир взвода артиллеристов Василь Быков прошёл по Болгарии, Венгрии, Югославии, Австрии.</a:t>
            </a:r>
            <a:endParaRPr lang="ru-RU" dirty="0">
              <a:solidFill>
                <a:schemeClr val="bg1"/>
              </a:solidFill>
            </a:endParaRPr>
          </a:p>
        </p:txBody>
      </p:sp>
      <p:sp>
        <p:nvSpPr>
          <p:cNvPr id="6" name="Прямоугольник 5"/>
          <p:cNvSpPr/>
          <p:nvPr/>
        </p:nvSpPr>
        <p:spPr>
          <a:xfrm>
            <a:off x="228600" y="3657600"/>
            <a:ext cx="8686800" cy="3139321"/>
          </a:xfrm>
          <a:prstGeom prst="rect">
            <a:avLst/>
          </a:prstGeom>
        </p:spPr>
        <p:txBody>
          <a:bodyPr wrap="square">
            <a:spAutoFit/>
          </a:bodyPr>
          <a:lstStyle/>
          <a:p>
            <a:r>
              <a:rPr lang="ru-RU" dirty="0" smtClean="0">
                <a:solidFill>
                  <a:schemeClr val="bg1"/>
                </a:solidFill>
              </a:rPr>
              <a:t>	Позднее в творчестве Быкова важнейшей частью сюжетов стало постоянное преодоление героями военного пространства, требующего полной отдачи жизненных сил и абсолютной сосредоточенности на сиюминутном действии («Волчья стая», «Альпийская баллада», «Сотников», «Дожить до рассвета» и др.). </a:t>
            </a:r>
          </a:p>
          <a:p>
            <a:r>
              <a:rPr lang="ru-RU" dirty="0" smtClean="0">
                <a:solidFill>
                  <a:schemeClr val="bg1"/>
                </a:solidFill>
              </a:rPr>
              <a:t>	Выбор военной темы Быковым обусловлен двумя причинами: исторической (люди должны знать, какой человеческой ценой была завоевана победа над фашизмом) и современной (как он сам подчеркивал) – мы не ходим сегодня в разведку, но нам и сейчас нужны те нравственные принципы, которые питали в годы войны героизм, честность, мужество, чувство ответственности.</a:t>
            </a:r>
            <a:endParaRPr lang="ru-RU" dirty="0">
              <a:solidFill>
                <a:schemeClr val="bg1"/>
              </a:solidFill>
            </a:endParaRPr>
          </a:p>
        </p:txBody>
      </p:sp>
      <p:sp>
        <p:nvSpPr>
          <p:cNvPr id="7" name="Управляющая кнопка: домой 6">
            <a:hlinkClick r:id="rId3" action="ppaction://hlinksldjump" highlightClick="1"/>
          </p:cNvPr>
          <p:cNvSpPr/>
          <p:nvPr/>
        </p:nvSpPr>
        <p:spPr>
          <a:xfrm>
            <a:off x="8001000" y="2286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48400" y="2971800"/>
            <a:ext cx="2895600" cy="1066800"/>
          </a:xfrm>
        </p:spPr>
        <p:txBody>
          <a:bodyPr>
            <a:noAutofit/>
          </a:bodyPr>
          <a:lstStyle/>
          <a:p>
            <a:r>
              <a:rPr lang="ru-RU" sz="2800" dirty="0" smtClean="0"/>
              <a:t>Астафьев Виктор Петрович</a:t>
            </a:r>
            <a:endParaRPr lang="ru-RU" sz="2800" dirty="0"/>
          </a:p>
        </p:txBody>
      </p:sp>
      <p:pic>
        <p:nvPicPr>
          <p:cNvPr id="8194" name="Picture 2"/>
          <p:cNvPicPr>
            <a:picLocks noChangeAspect="1" noChangeArrowheads="1"/>
          </p:cNvPicPr>
          <p:nvPr/>
        </p:nvPicPr>
        <p:blipFill>
          <a:blip r:embed="rId2" cstate="email"/>
          <a:srcRect/>
          <a:stretch>
            <a:fillRect/>
          </a:stretch>
        </p:blipFill>
        <p:spPr bwMode="auto">
          <a:xfrm>
            <a:off x="6781800" y="304800"/>
            <a:ext cx="1785257" cy="2438400"/>
          </a:xfrm>
          <a:prstGeom prst="rect">
            <a:avLst/>
          </a:prstGeom>
          <a:noFill/>
          <a:ln w="9525">
            <a:noFill/>
            <a:miter lim="800000"/>
            <a:headEnd/>
            <a:tailEnd/>
          </a:ln>
        </p:spPr>
      </p:pic>
      <p:sp>
        <p:nvSpPr>
          <p:cNvPr id="5" name="Прямоугольник 4"/>
          <p:cNvSpPr/>
          <p:nvPr/>
        </p:nvSpPr>
        <p:spPr>
          <a:xfrm>
            <a:off x="0" y="152400"/>
            <a:ext cx="6781800" cy="5909310"/>
          </a:xfrm>
          <a:prstGeom prst="rect">
            <a:avLst/>
          </a:prstGeom>
        </p:spPr>
        <p:txBody>
          <a:bodyPr wrap="square">
            <a:spAutoFit/>
          </a:bodyPr>
          <a:lstStyle/>
          <a:p>
            <a:r>
              <a:rPr lang="ru-RU" dirty="0" smtClean="0">
                <a:solidFill>
                  <a:schemeClr val="bg1"/>
                </a:solidFill>
              </a:rPr>
              <a:t>	Астафьев Виктор Петрович родился1 мая 1924 года в селе Овсянка недалеко от Красноярска. В семь лет мальчик потерял мать. Заступницей и кормилицей мальчика становится его бабушка - Екатерина Петровна. 	                  	Учитель школы-интерната сибирский поэт Игнатий Дмитриевич Рождественский замечает в Викторе склонность к литературе и развивает ее. Окончив школу-интернат, подросток сам зарабатывает себе на хлеб. После ФЗО работал составителем поездов.                  	                            	Осенью 1942 года Виктор Астафьев добровольцем уходит на фронт. С 1951 но 1955 год Астафьев работает литературным сотрудником газеты «Чусовской рабочий».</a:t>
            </a:r>
          </a:p>
          <a:p>
            <a:r>
              <a:rPr lang="ru-RU" dirty="0" smtClean="0">
                <a:solidFill>
                  <a:schemeClr val="bg1"/>
                </a:solidFill>
              </a:rPr>
              <a:t>	 В 1953 году в Перми выходит его первая книжка рассказов. С апреля 1957 года Астафьев - спецкор Пермского областного </a:t>
            </a:r>
            <a:r>
              <a:rPr lang="ru-RU" dirty="0" err="1" smtClean="0">
                <a:solidFill>
                  <a:schemeClr val="bg1"/>
                </a:solidFill>
              </a:rPr>
              <a:t>радио.В</a:t>
            </a:r>
            <a:r>
              <a:rPr lang="ru-RU" dirty="0" smtClean="0">
                <a:solidFill>
                  <a:schemeClr val="bg1"/>
                </a:solidFill>
              </a:rPr>
              <a:t> 1958 году увидел свет его роман «Тают снега». В. П. Астафьева принимают в Союз писателей РСФСР. </a:t>
            </a:r>
          </a:p>
          <a:p>
            <a:r>
              <a:rPr lang="ru-RU" dirty="0" smtClean="0">
                <a:solidFill>
                  <a:schemeClr val="bg1"/>
                </a:solidFill>
              </a:rPr>
              <a:t>	</a:t>
            </a:r>
          </a:p>
          <a:p>
            <a:endParaRPr lang="ru-RU" dirty="0" smtClean="0">
              <a:solidFill>
                <a:schemeClr val="bg1"/>
              </a:solidFill>
            </a:endParaRPr>
          </a:p>
          <a:p>
            <a:r>
              <a:rPr lang="ru-RU" dirty="0" smtClean="0">
                <a:solidFill>
                  <a:schemeClr val="bg1"/>
                </a:solidFill>
              </a:rPr>
              <a:t>	</a:t>
            </a:r>
          </a:p>
          <a:p>
            <a:r>
              <a:rPr lang="ru-RU" dirty="0" smtClean="0">
                <a:solidFill>
                  <a:schemeClr val="bg1"/>
                </a:solidFill>
              </a:rPr>
              <a:t>	</a:t>
            </a:r>
            <a:endParaRPr lang="ru-RU" dirty="0">
              <a:solidFill>
                <a:schemeClr val="bg1"/>
              </a:solidFill>
            </a:endParaRPr>
          </a:p>
        </p:txBody>
      </p:sp>
      <p:sp>
        <p:nvSpPr>
          <p:cNvPr id="9" name="Прямоугольник 8"/>
          <p:cNvSpPr/>
          <p:nvPr/>
        </p:nvSpPr>
        <p:spPr>
          <a:xfrm>
            <a:off x="0" y="4724400"/>
            <a:ext cx="9144000" cy="3139321"/>
          </a:xfrm>
          <a:prstGeom prst="rect">
            <a:avLst/>
          </a:prstGeom>
        </p:spPr>
        <p:txBody>
          <a:bodyPr wrap="square">
            <a:spAutoFit/>
          </a:bodyPr>
          <a:lstStyle/>
          <a:p>
            <a:r>
              <a:rPr lang="ru-RU" dirty="0" smtClean="0">
                <a:solidFill>
                  <a:schemeClr val="bg1"/>
                </a:solidFill>
              </a:rPr>
              <a:t>		В 1975 году за повести «Перевал», «Последний поклон», «Кража», «Пастух и пастушка» В. П. Астафьеву была присуждена Государственная премия РСФСР имени М. Горького. В 1978 году за повествование в рассказах «Царь-рыба» В. П. Астафьев был удостоен Государственной премии СССР. В 1994 году «за выдающийся вклад в отечественную литературу» писателю была присуждена Российская независимая премия «Триумф». В 1995 году за роман «Прокляты и убиты» В. П. Астафьев был удостоен Государственной премии России.</a:t>
            </a:r>
          </a:p>
          <a:p>
            <a:endParaRPr lang="ru-RU" dirty="0" smtClean="0">
              <a:solidFill>
                <a:schemeClr val="bg1"/>
              </a:solidFill>
            </a:endParaRPr>
          </a:p>
          <a:p>
            <a:r>
              <a:rPr lang="ru-RU" dirty="0" smtClean="0">
                <a:solidFill>
                  <a:schemeClr val="bg1"/>
                </a:solidFill>
              </a:rPr>
              <a:t>	</a:t>
            </a:r>
          </a:p>
          <a:p>
            <a:r>
              <a:rPr lang="ru-RU" dirty="0" smtClean="0">
                <a:solidFill>
                  <a:schemeClr val="bg1"/>
                </a:solidFill>
              </a:rPr>
              <a:t>	</a:t>
            </a:r>
            <a:endParaRPr lang="ru-RU" dirty="0">
              <a:solidFill>
                <a:schemeClr val="bg1"/>
              </a:solidFill>
            </a:endParaRPr>
          </a:p>
        </p:txBody>
      </p:sp>
      <p:sp>
        <p:nvSpPr>
          <p:cNvPr id="6" name="Управляющая кнопка: домой 5">
            <a:hlinkClick r:id="rId3" action="ppaction://hlinksldjump" highlightClick="1"/>
          </p:cNvPr>
          <p:cNvSpPr/>
          <p:nvPr/>
        </p:nvSpPr>
        <p:spPr>
          <a:xfrm>
            <a:off x="8229600" y="41910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200400"/>
            <a:ext cx="2286000" cy="1143000"/>
          </a:xfrm>
        </p:spPr>
        <p:txBody>
          <a:bodyPr>
            <a:normAutofit fontScale="90000"/>
          </a:bodyPr>
          <a:lstStyle/>
          <a:p>
            <a:r>
              <a:rPr lang="ru-RU" sz="2800" dirty="0" smtClean="0"/>
              <a:t>Нагибин Юрий Маркович</a:t>
            </a:r>
            <a:endParaRPr lang="ru-RU" sz="2800" dirty="0"/>
          </a:p>
        </p:txBody>
      </p:sp>
      <p:pic>
        <p:nvPicPr>
          <p:cNvPr id="9218" name="Picture 2"/>
          <p:cNvPicPr>
            <a:picLocks noChangeAspect="1" noChangeArrowheads="1"/>
          </p:cNvPicPr>
          <p:nvPr/>
        </p:nvPicPr>
        <p:blipFill>
          <a:blip r:embed="rId2" cstate="email"/>
          <a:srcRect/>
          <a:stretch>
            <a:fillRect/>
          </a:stretch>
        </p:blipFill>
        <p:spPr bwMode="auto">
          <a:xfrm>
            <a:off x="228601" y="304801"/>
            <a:ext cx="1889640" cy="2743200"/>
          </a:xfrm>
          <a:prstGeom prst="rect">
            <a:avLst/>
          </a:prstGeom>
          <a:noFill/>
          <a:ln w="9525">
            <a:noFill/>
            <a:miter lim="800000"/>
            <a:headEnd/>
            <a:tailEnd/>
          </a:ln>
        </p:spPr>
      </p:pic>
      <p:sp>
        <p:nvSpPr>
          <p:cNvPr id="5" name="Прямоугольник 4"/>
          <p:cNvSpPr/>
          <p:nvPr/>
        </p:nvSpPr>
        <p:spPr>
          <a:xfrm>
            <a:off x="2438400" y="304800"/>
            <a:ext cx="6400800" cy="4801314"/>
          </a:xfrm>
          <a:prstGeom prst="rect">
            <a:avLst/>
          </a:prstGeom>
        </p:spPr>
        <p:txBody>
          <a:bodyPr wrap="square">
            <a:spAutoFit/>
          </a:bodyPr>
          <a:lstStyle/>
          <a:p>
            <a:r>
              <a:rPr lang="ru-RU" dirty="0" smtClean="0">
                <a:solidFill>
                  <a:schemeClr val="bg1"/>
                </a:solidFill>
              </a:rPr>
              <a:t>	Юрий Маркович Нагибин родился 3 апреля 1920 года в Москве. Отец был расстрелян как участник белогвардейского восстания . </a:t>
            </a:r>
          </a:p>
          <a:p>
            <a:r>
              <a:rPr lang="ru-RU" dirty="0" smtClean="0">
                <a:solidFill>
                  <a:schemeClr val="bg1"/>
                </a:solidFill>
              </a:rPr>
              <a:t>	В 1938 году Юрий Нагибин с отличием окончил школу. Учился в медицинском институте, бросил, поступил во ВГИК, на сценарный факультет. Учёбе помешала война. </a:t>
            </a:r>
          </a:p>
          <a:p>
            <a:r>
              <a:rPr lang="ru-RU" dirty="0" smtClean="0">
                <a:solidFill>
                  <a:schemeClr val="bg1"/>
                </a:solidFill>
              </a:rPr>
              <a:t>	Юрий Нагибин был призван в армию и осенью 1941 года отправлен на </a:t>
            </a:r>
            <a:r>
              <a:rPr lang="ru-RU" dirty="0" err="1" smtClean="0">
                <a:solidFill>
                  <a:schemeClr val="bg1"/>
                </a:solidFill>
              </a:rPr>
              <a:t>Волховский</a:t>
            </a:r>
            <a:r>
              <a:rPr lang="ru-RU" dirty="0" smtClean="0">
                <a:solidFill>
                  <a:schemeClr val="bg1"/>
                </a:solidFill>
              </a:rPr>
              <a:t> фронт в отдел </a:t>
            </a:r>
            <a:r>
              <a:rPr lang="ru-RU" dirty="0" err="1" smtClean="0">
                <a:solidFill>
                  <a:schemeClr val="bg1"/>
                </a:solidFill>
              </a:rPr>
              <a:t>политуправления.В</a:t>
            </a:r>
            <a:r>
              <a:rPr lang="ru-RU" dirty="0" smtClean="0">
                <a:solidFill>
                  <a:schemeClr val="bg1"/>
                </a:solidFill>
              </a:rPr>
              <a:t> его фронтовые обязанности входили разбор вражеских документов, выпуск пропагандистских листовок, ведение радиопередач. </a:t>
            </a:r>
          </a:p>
          <a:p>
            <a:r>
              <a:rPr lang="ru-RU" dirty="0" smtClean="0">
                <a:solidFill>
                  <a:schemeClr val="bg1"/>
                </a:solidFill>
              </a:rPr>
              <a:t>	В 1942 году он вступил в Союз писателей СССР.</a:t>
            </a:r>
          </a:p>
          <a:p>
            <a:r>
              <a:rPr lang="ru-RU" dirty="0" smtClean="0">
                <a:solidFill>
                  <a:schemeClr val="bg1"/>
                </a:solidFill>
              </a:rPr>
              <a:t>В 1943 году вышел сборник прозаических произведений Юрия Нагибина "Человек с фронта".После окончания войны Юрий Нагибин занимался журналистикой, но не оставлял работы над прозой. </a:t>
            </a:r>
            <a:endParaRPr lang="ru-RU" dirty="0">
              <a:solidFill>
                <a:schemeClr val="bg1"/>
              </a:solidFill>
            </a:endParaRPr>
          </a:p>
        </p:txBody>
      </p:sp>
      <p:sp>
        <p:nvSpPr>
          <p:cNvPr id="6" name="Прямоугольник 5"/>
          <p:cNvSpPr/>
          <p:nvPr/>
        </p:nvSpPr>
        <p:spPr>
          <a:xfrm>
            <a:off x="228600" y="5105400"/>
            <a:ext cx="8686800" cy="1477328"/>
          </a:xfrm>
          <a:prstGeom prst="rect">
            <a:avLst/>
          </a:prstGeom>
        </p:spPr>
        <p:txBody>
          <a:bodyPr wrap="square">
            <a:spAutoFit/>
          </a:bodyPr>
          <a:lstStyle/>
          <a:p>
            <a:r>
              <a:rPr lang="ru-RU" dirty="0" smtClean="0">
                <a:solidFill>
                  <a:schemeClr val="bg1"/>
                </a:solidFill>
              </a:rPr>
              <a:t>Писатель, литературовед, знаток кино, живописи и музыки, автор многих монографий о деятелях искусства, Юрий Нагибин был один из самых экранизируемых писателей. </a:t>
            </a:r>
          </a:p>
          <a:p>
            <a:r>
              <a:rPr lang="ru-RU" dirty="0" smtClean="0">
                <a:solidFill>
                  <a:schemeClr val="bg1"/>
                </a:solidFill>
              </a:rPr>
              <a:t>	Скончался Юрий Нагибин 17 июня 1994 года. Он похоронен в Москве на Новодевичьем кладбище.</a:t>
            </a:r>
            <a:endParaRPr lang="ru-RU" dirty="0">
              <a:solidFill>
                <a:schemeClr val="bg1"/>
              </a:solidFill>
            </a:endParaRPr>
          </a:p>
        </p:txBody>
      </p:sp>
      <p:sp>
        <p:nvSpPr>
          <p:cNvPr id="7" name="Управляющая кнопка: домой 6">
            <a:hlinkClick r:id="rId3" action="ppaction://hlinksldjump" highlightClick="1"/>
          </p:cNvPr>
          <p:cNvSpPr/>
          <p:nvPr/>
        </p:nvSpPr>
        <p:spPr>
          <a:xfrm>
            <a:off x="457200" y="44958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743200"/>
            <a:ext cx="2895600" cy="1143000"/>
          </a:xfrm>
        </p:spPr>
        <p:txBody>
          <a:bodyPr>
            <a:normAutofit/>
          </a:bodyPr>
          <a:lstStyle/>
          <a:p>
            <a:r>
              <a:rPr lang="ru-RU" sz="2800" dirty="0" smtClean="0"/>
              <a:t>Алесь Адамович</a:t>
            </a:r>
            <a:endParaRPr lang="ru-RU" sz="2800" dirty="0"/>
          </a:p>
        </p:txBody>
      </p:sp>
      <p:pic>
        <p:nvPicPr>
          <p:cNvPr id="10242" name="Picture 2"/>
          <p:cNvPicPr>
            <a:picLocks noChangeAspect="1" noChangeArrowheads="1"/>
          </p:cNvPicPr>
          <p:nvPr/>
        </p:nvPicPr>
        <p:blipFill>
          <a:blip r:embed="rId2" cstate="email"/>
          <a:srcRect/>
          <a:stretch>
            <a:fillRect/>
          </a:stretch>
        </p:blipFill>
        <p:spPr bwMode="auto">
          <a:xfrm>
            <a:off x="228600" y="228600"/>
            <a:ext cx="1905000" cy="2286000"/>
          </a:xfrm>
          <a:prstGeom prst="rect">
            <a:avLst/>
          </a:prstGeom>
          <a:noFill/>
          <a:ln w="9525">
            <a:noFill/>
            <a:miter lim="800000"/>
            <a:headEnd/>
            <a:tailEnd/>
          </a:ln>
        </p:spPr>
      </p:pic>
      <p:sp>
        <p:nvSpPr>
          <p:cNvPr id="5" name="Прямоугольник 4"/>
          <p:cNvSpPr/>
          <p:nvPr/>
        </p:nvSpPr>
        <p:spPr>
          <a:xfrm>
            <a:off x="2286000" y="228600"/>
            <a:ext cx="6858000" cy="3970318"/>
          </a:xfrm>
          <a:prstGeom prst="rect">
            <a:avLst/>
          </a:prstGeom>
        </p:spPr>
        <p:txBody>
          <a:bodyPr wrap="square">
            <a:spAutoFit/>
          </a:bodyPr>
          <a:lstStyle/>
          <a:p>
            <a:r>
              <a:rPr lang="ru-RU" dirty="0" smtClean="0">
                <a:solidFill>
                  <a:schemeClr val="bg1"/>
                </a:solidFill>
              </a:rPr>
              <a:t>	Адамович Алесь, настоящее имя - Александр Михайлович (1927-1994), белорусский прозаик, публицист. </a:t>
            </a:r>
          </a:p>
          <a:p>
            <a:r>
              <a:rPr lang="ru-RU" dirty="0" smtClean="0">
                <a:solidFill>
                  <a:schemeClr val="bg1"/>
                </a:solidFill>
              </a:rPr>
              <a:t>Родился 3 сентября в деревне Конюхи Минской области в семье врача. С 1928 семья жила на </a:t>
            </a:r>
            <a:r>
              <a:rPr lang="ru-RU" dirty="0" err="1" smtClean="0">
                <a:solidFill>
                  <a:schemeClr val="bg1"/>
                </a:solidFill>
              </a:rPr>
              <a:t>Бобруйщине</a:t>
            </a:r>
            <a:r>
              <a:rPr lang="ru-RU" dirty="0" smtClean="0">
                <a:solidFill>
                  <a:schemeClr val="bg1"/>
                </a:solidFill>
              </a:rPr>
              <a:t>, где ее застала Отечественная война. С 14 лет вместе с родственниками принимал участие в деятельности антифашистского подполья, с 1943 до начала 1944 сражался в партизанском отряде. </a:t>
            </a:r>
          </a:p>
          <a:p>
            <a:r>
              <a:rPr lang="ru-RU" dirty="0" smtClean="0">
                <a:solidFill>
                  <a:schemeClr val="bg1"/>
                </a:solidFill>
              </a:rPr>
              <a:t>	В 1944поступил в горно-металлургический техникум на Алтае. После войны вернулся в Белоруссию, поступил в Минский университет, закончил аспирантуру, защитив кандидатскую диссертацию. Работая в Институте литературы им. Я. Купалы, защитил докторскую диссертацию. </a:t>
            </a:r>
          </a:p>
          <a:p>
            <a:endParaRPr lang="ru-RU" dirty="0" smtClean="0">
              <a:solidFill>
                <a:schemeClr val="bg1"/>
              </a:solidFill>
            </a:endParaRPr>
          </a:p>
        </p:txBody>
      </p:sp>
      <p:sp>
        <p:nvSpPr>
          <p:cNvPr id="6" name="Прямоугольник 5"/>
          <p:cNvSpPr/>
          <p:nvPr/>
        </p:nvSpPr>
        <p:spPr>
          <a:xfrm>
            <a:off x="228600" y="3995678"/>
            <a:ext cx="8915400" cy="2585323"/>
          </a:xfrm>
          <a:prstGeom prst="rect">
            <a:avLst/>
          </a:prstGeom>
        </p:spPr>
        <p:txBody>
          <a:bodyPr wrap="square">
            <a:spAutoFit/>
          </a:bodyPr>
          <a:lstStyle/>
          <a:p>
            <a:r>
              <a:rPr lang="ru-RU" dirty="0" smtClean="0">
                <a:solidFill>
                  <a:schemeClr val="bg1"/>
                </a:solidFill>
              </a:rPr>
              <a:t>	В 60-е </a:t>
            </a:r>
            <a:r>
              <a:rPr lang="ru-RU" dirty="0" err="1" smtClean="0">
                <a:solidFill>
                  <a:schemeClr val="bg1"/>
                </a:solidFill>
              </a:rPr>
              <a:t>гг</a:t>
            </a:r>
            <a:r>
              <a:rPr lang="ru-RU" dirty="0" smtClean="0">
                <a:solidFill>
                  <a:schemeClr val="bg1"/>
                </a:solidFill>
              </a:rPr>
              <a:t> жил в Москве, учился на Высших сценарных курсах, одновременно читая курс белорусской литературы в МГУ им. М. Ломоносова. Затем вернулся в Минск, продолжив работу в Институте литературы. Член-корр. АН Белоруссии с 1980. Начал литературную деятельность романом "Война под крышами" (1960). Его перу принадлежат повести "Сыновья уходят в бой" (1965), "</a:t>
            </a:r>
            <a:r>
              <a:rPr lang="ru-RU" dirty="0" err="1" smtClean="0">
                <a:solidFill>
                  <a:schemeClr val="bg1"/>
                </a:solidFill>
              </a:rPr>
              <a:t>Хатынская</a:t>
            </a:r>
            <a:r>
              <a:rPr lang="ru-RU" dirty="0" smtClean="0">
                <a:solidFill>
                  <a:schemeClr val="bg1"/>
                </a:solidFill>
              </a:rPr>
              <a:t> повесть"(1968 - 72), "Каратели" (1980), "Блокадная книга" (1977 - 81, совместно с Д. </a:t>
            </a:r>
            <a:r>
              <a:rPr lang="ru-RU" dirty="0" err="1" smtClean="0">
                <a:solidFill>
                  <a:schemeClr val="bg1"/>
                </a:solidFill>
              </a:rPr>
              <a:t>Граниным</a:t>
            </a:r>
            <a:r>
              <a:rPr lang="ru-RU" dirty="0" smtClean="0">
                <a:solidFill>
                  <a:schemeClr val="bg1"/>
                </a:solidFill>
              </a:rPr>
              <a:t>). </a:t>
            </a:r>
          </a:p>
          <a:p>
            <a:r>
              <a:rPr lang="ru-RU" dirty="0" smtClean="0">
                <a:solidFill>
                  <a:schemeClr val="bg1"/>
                </a:solidFill>
              </a:rPr>
              <a:t>	Автор рассказов, многочисленных публицистических очерков, активный общественный деятель. Жил и работал в Минске.</a:t>
            </a:r>
            <a:endParaRPr lang="ru-RU" dirty="0">
              <a:solidFill>
                <a:schemeClr val="bg1"/>
              </a:solidFill>
            </a:endParaRPr>
          </a:p>
        </p:txBody>
      </p:sp>
      <p:sp>
        <p:nvSpPr>
          <p:cNvPr id="7" name="Управляющая кнопка: домой 6">
            <a:hlinkClick r:id="rId3" action="ppaction://hlinksldjump" highlightClick="1"/>
          </p:cNvPr>
          <p:cNvSpPr/>
          <p:nvPr/>
        </p:nvSpPr>
        <p:spPr>
          <a:xfrm>
            <a:off x="8382000" y="13716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0"/>
            <a:ext cx="3810000" cy="1143000"/>
          </a:xfrm>
        </p:spPr>
        <p:txBody>
          <a:bodyPr>
            <a:noAutofit/>
          </a:bodyPr>
          <a:lstStyle/>
          <a:p>
            <a:r>
              <a:rPr lang="ru-RU" sz="2800" dirty="0" smtClean="0"/>
              <a:t>Юлия Владимировна</a:t>
            </a:r>
            <a:br>
              <a:rPr lang="ru-RU" sz="2800" dirty="0" smtClean="0"/>
            </a:br>
            <a:r>
              <a:rPr lang="ru-RU" sz="2800" dirty="0" err="1" smtClean="0"/>
              <a:t>Друнина</a:t>
            </a:r>
            <a:endParaRPr lang="ru-RU" sz="2800" dirty="0"/>
          </a:p>
        </p:txBody>
      </p:sp>
      <p:pic>
        <p:nvPicPr>
          <p:cNvPr id="12290" name="Picture 2"/>
          <p:cNvPicPr>
            <a:picLocks noChangeAspect="1" noChangeArrowheads="1"/>
          </p:cNvPicPr>
          <p:nvPr/>
        </p:nvPicPr>
        <p:blipFill>
          <a:blip r:embed="rId3" cstate="email"/>
          <a:srcRect/>
          <a:stretch>
            <a:fillRect/>
          </a:stretch>
        </p:blipFill>
        <p:spPr bwMode="auto">
          <a:xfrm>
            <a:off x="381000" y="228600"/>
            <a:ext cx="1596081" cy="2362200"/>
          </a:xfrm>
          <a:prstGeom prst="rect">
            <a:avLst/>
          </a:prstGeom>
          <a:noFill/>
          <a:ln w="9525">
            <a:noFill/>
            <a:miter lim="800000"/>
            <a:headEnd/>
            <a:tailEnd/>
          </a:ln>
        </p:spPr>
      </p:pic>
      <p:sp>
        <p:nvSpPr>
          <p:cNvPr id="5" name="Прямоугольник 4"/>
          <p:cNvSpPr/>
          <p:nvPr/>
        </p:nvSpPr>
        <p:spPr>
          <a:xfrm>
            <a:off x="2057400" y="228600"/>
            <a:ext cx="7086600" cy="2862322"/>
          </a:xfrm>
          <a:prstGeom prst="rect">
            <a:avLst/>
          </a:prstGeom>
        </p:spPr>
        <p:txBody>
          <a:bodyPr wrap="square">
            <a:spAutoFit/>
          </a:bodyPr>
          <a:lstStyle/>
          <a:p>
            <a:r>
              <a:rPr lang="ru-RU" dirty="0" smtClean="0">
                <a:solidFill>
                  <a:schemeClr val="bg1"/>
                </a:solidFill>
              </a:rPr>
              <a:t>	</a:t>
            </a:r>
            <a:r>
              <a:rPr lang="ru-RU" dirty="0" err="1" smtClean="0">
                <a:solidFill>
                  <a:schemeClr val="bg1"/>
                </a:solidFill>
              </a:rPr>
              <a:t>Друнина</a:t>
            </a:r>
            <a:r>
              <a:rPr lang="ru-RU" dirty="0" smtClean="0">
                <a:solidFill>
                  <a:schemeClr val="bg1"/>
                </a:solidFill>
              </a:rPr>
              <a:t> Юлия Владимировна (1925 - 1991), поэтесса. Родилась 10 мая в Москве в семье учителя. В 11 лет начала писать стихи. </a:t>
            </a:r>
          </a:p>
          <a:p>
            <a:r>
              <a:rPr lang="ru-RU" dirty="0" smtClean="0">
                <a:solidFill>
                  <a:schemeClr val="bg1"/>
                </a:solidFill>
              </a:rPr>
              <a:t>	Когда началась Отечественная война, в шестнадцатилетнем возрасте записывается в добровольную санитарную дружину при обществе Красного Креста и работает санитаркой в госпитале. Участвует в строительстве оборонительных сооружений под Можайском, попадает под бомбежку и, выполняя свои прямые обязанности, становится санитаркой пехотного полка. Воевала, была ранена. </a:t>
            </a:r>
            <a:endParaRPr lang="ru-RU" dirty="0">
              <a:solidFill>
                <a:schemeClr val="bg1"/>
              </a:solidFill>
            </a:endParaRPr>
          </a:p>
        </p:txBody>
      </p:sp>
      <p:sp>
        <p:nvSpPr>
          <p:cNvPr id="6" name="Прямоугольник 5"/>
          <p:cNvSpPr/>
          <p:nvPr/>
        </p:nvSpPr>
        <p:spPr>
          <a:xfrm>
            <a:off x="2895600" y="3048001"/>
            <a:ext cx="6248400" cy="3693319"/>
          </a:xfrm>
          <a:prstGeom prst="rect">
            <a:avLst/>
          </a:prstGeom>
        </p:spPr>
        <p:txBody>
          <a:bodyPr wrap="square">
            <a:spAutoFit/>
          </a:bodyPr>
          <a:lstStyle/>
          <a:p>
            <a:r>
              <a:rPr lang="ru-RU" dirty="0" smtClean="0">
                <a:solidFill>
                  <a:schemeClr val="bg1"/>
                </a:solidFill>
              </a:rPr>
              <a:t>В 20 лет приезжает в Москву, идет в Литературный институт, ходит со студентами на лекции. Никто не посмел ей </a:t>
            </a:r>
            <a:r>
              <a:rPr lang="ru-RU" dirty="0" err="1" smtClean="0">
                <a:solidFill>
                  <a:schemeClr val="bg1"/>
                </a:solidFill>
              </a:rPr>
              <a:t>отказать.В</a:t>
            </a:r>
            <a:r>
              <a:rPr lang="ru-RU" dirty="0" smtClean="0">
                <a:solidFill>
                  <a:schemeClr val="bg1"/>
                </a:solidFill>
              </a:rPr>
              <a:t> начале 1945 в журнале "Знамя" была напечатана подборка стихов </a:t>
            </a:r>
            <a:r>
              <a:rPr lang="ru-RU" dirty="0" err="1" smtClean="0">
                <a:solidFill>
                  <a:schemeClr val="bg1"/>
                </a:solidFill>
              </a:rPr>
              <a:t>Друниной</a:t>
            </a:r>
            <a:r>
              <a:rPr lang="ru-RU" dirty="0" smtClean="0">
                <a:solidFill>
                  <a:schemeClr val="bg1"/>
                </a:solidFill>
              </a:rPr>
              <a:t>, в 1948 - стихи "В солдатской шинели". В марте 1947 участвует в 1 Всесоюзном совещании молодых писателей. Была принята в Союз писателей. Широко известны строки поэтессы:</a:t>
            </a:r>
          </a:p>
          <a:p>
            <a:r>
              <a:rPr lang="ru-RU" dirty="0" smtClean="0">
                <a:solidFill>
                  <a:schemeClr val="bg1"/>
                </a:solidFill>
              </a:rPr>
              <a:t>         Я только раз видала рукопашный. </a:t>
            </a:r>
          </a:p>
          <a:p>
            <a:r>
              <a:rPr lang="ru-RU" dirty="0" smtClean="0">
                <a:solidFill>
                  <a:schemeClr val="bg1"/>
                </a:solidFill>
              </a:rPr>
              <a:t>         Раз - наяву. И тысячу - во сне. </a:t>
            </a:r>
          </a:p>
          <a:p>
            <a:r>
              <a:rPr lang="ru-RU" dirty="0" smtClean="0">
                <a:solidFill>
                  <a:schemeClr val="bg1"/>
                </a:solidFill>
              </a:rPr>
              <a:t>         Кто говорит, что на войне не страшно, </a:t>
            </a:r>
          </a:p>
          <a:p>
            <a:r>
              <a:rPr lang="ru-RU" dirty="0" smtClean="0">
                <a:solidFill>
                  <a:schemeClr val="bg1"/>
                </a:solidFill>
              </a:rPr>
              <a:t>         Тот ничего не знает о войне.</a:t>
            </a:r>
          </a:p>
          <a:p>
            <a:endParaRPr lang="ru-RU" dirty="0">
              <a:solidFill>
                <a:schemeClr val="bg1"/>
              </a:solidFill>
            </a:endParaRPr>
          </a:p>
        </p:txBody>
      </p:sp>
      <p:sp>
        <p:nvSpPr>
          <p:cNvPr id="8" name="Прямоугольник 7"/>
          <p:cNvSpPr/>
          <p:nvPr/>
        </p:nvSpPr>
        <p:spPr>
          <a:xfrm>
            <a:off x="304800" y="6324600"/>
            <a:ext cx="9144000" cy="369332"/>
          </a:xfrm>
          <a:prstGeom prst="rect">
            <a:avLst/>
          </a:prstGeom>
        </p:spPr>
        <p:txBody>
          <a:bodyPr wrap="square">
            <a:spAutoFit/>
          </a:bodyPr>
          <a:lstStyle/>
          <a:p>
            <a:r>
              <a:rPr lang="ru-RU" dirty="0" err="1" smtClean="0">
                <a:solidFill>
                  <a:schemeClr val="bg1"/>
                </a:solidFill>
              </a:rPr>
              <a:t>Ю.Друнина</a:t>
            </a:r>
            <a:r>
              <a:rPr lang="ru-RU" dirty="0" smtClean="0">
                <a:solidFill>
                  <a:schemeClr val="bg1"/>
                </a:solidFill>
              </a:rPr>
              <a:t> трагически ушла их жизни, покончив с собой 21 сентября 1991.</a:t>
            </a:r>
            <a:endParaRPr lang="ru-RU" dirty="0">
              <a:solidFill>
                <a:schemeClr val="bg1"/>
              </a:solidFill>
            </a:endParaRPr>
          </a:p>
        </p:txBody>
      </p:sp>
      <p:sp>
        <p:nvSpPr>
          <p:cNvPr id="7" name="Управляющая кнопка: домой 6">
            <a:hlinkClick r:id="rId4" action="ppaction://hlinksldjump" highlightClick="1"/>
          </p:cNvPr>
          <p:cNvSpPr/>
          <p:nvPr/>
        </p:nvSpPr>
        <p:spPr>
          <a:xfrm>
            <a:off x="609600" y="51816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0800" y="274638"/>
            <a:ext cx="6096000" cy="1143000"/>
          </a:xfrm>
        </p:spPr>
        <p:txBody>
          <a:bodyPr>
            <a:normAutofit fontScale="90000"/>
          </a:bodyPr>
          <a:lstStyle/>
          <a:p>
            <a:r>
              <a:rPr lang="ru-RU" dirty="0" smtClean="0"/>
              <a:t>Тарковский </a:t>
            </a:r>
            <a:br>
              <a:rPr lang="ru-RU" dirty="0" smtClean="0"/>
            </a:br>
            <a:r>
              <a:rPr lang="ru-RU" dirty="0" smtClean="0"/>
              <a:t>Андрей Арсеньевич</a:t>
            </a:r>
            <a:endParaRPr lang="ru-RU" dirty="0"/>
          </a:p>
        </p:txBody>
      </p:sp>
      <p:pic>
        <p:nvPicPr>
          <p:cNvPr id="13314" name="Picture 2"/>
          <p:cNvPicPr>
            <a:picLocks noChangeAspect="1" noChangeArrowheads="1"/>
          </p:cNvPicPr>
          <p:nvPr/>
        </p:nvPicPr>
        <p:blipFill>
          <a:blip r:embed="rId2" cstate="email"/>
          <a:srcRect/>
          <a:stretch>
            <a:fillRect/>
          </a:stretch>
        </p:blipFill>
        <p:spPr bwMode="auto">
          <a:xfrm>
            <a:off x="228601" y="228600"/>
            <a:ext cx="2183642" cy="1828800"/>
          </a:xfrm>
          <a:prstGeom prst="rect">
            <a:avLst/>
          </a:prstGeom>
          <a:noFill/>
          <a:ln w="9525">
            <a:noFill/>
            <a:miter lim="800000"/>
            <a:headEnd/>
            <a:tailEnd/>
          </a:ln>
        </p:spPr>
      </p:pic>
      <p:sp>
        <p:nvSpPr>
          <p:cNvPr id="5" name="Прямоугольник 4"/>
          <p:cNvSpPr/>
          <p:nvPr/>
        </p:nvSpPr>
        <p:spPr>
          <a:xfrm>
            <a:off x="0" y="2590800"/>
            <a:ext cx="8915400" cy="3693319"/>
          </a:xfrm>
          <a:prstGeom prst="rect">
            <a:avLst/>
          </a:prstGeom>
        </p:spPr>
        <p:txBody>
          <a:bodyPr wrap="square">
            <a:spAutoFit/>
          </a:bodyPr>
          <a:lstStyle/>
          <a:p>
            <a:r>
              <a:rPr lang="ru-RU" dirty="0" smtClean="0">
                <a:solidFill>
                  <a:schemeClr val="bg1"/>
                </a:solidFill>
              </a:rPr>
              <a:t>	 Андрей Тарковский, сын известного русского поэта Арсения Тарковского, родился 4 апреля в 1932 году в селе Завражье Ивановской области. В 1951-1952 он учился на арабском отделении Московского института востоковедения. В 1952-1953 годах работал в геологических партиях. </a:t>
            </a:r>
          </a:p>
          <a:p>
            <a:r>
              <a:rPr lang="ru-RU" dirty="0" smtClean="0">
                <a:solidFill>
                  <a:schemeClr val="bg1"/>
                </a:solidFill>
              </a:rPr>
              <a:t>	В 1960 году Андрей Тарковский окончил режиссерский факультет </a:t>
            </a:r>
            <a:r>
              <a:rPr lang="ru-RU" dirty="0" err="1" smtClean="0">
                <a:solidFill>
                  <a:schemeClr val="bg1"/>
                </a:solidFill>
              </a:rPr>
              <a:t>ВГИКа</a:t>
            </a:r>
            <a:r>
              <a:rPr lang="ru-RU" dirty="0" smtClean="0">
                <a:solidFill>
                  <a:schemeClr val="bg1"/>
                </a:solidFill>
              </a:rPr>
              <a:t>. Затем он работал на киностудии «Мосфильм». </a:t>
            </a:r>
          </a:p>
          <a:p>
            <a:r>
              <a:rPr lang="ru-RU" dirty="0" smtClean="0">
                <a:solidFill>
                  <a:schemeClr val="bg1"/>
                </a:solidFill>
              </a:rPr>
              <a:t>	Мировую известность принесла Андрею Тарковскому уже первая его полнометражная работа — </a:t>
            </a:r>
            <a:r>
              <a:rPr lang="ru-RU" b="1" dirty="0" smtClean="0">
                <a:solidFill>
                  <a:srgbClr val="FF0000"/>
                </a:solidFill>
              </a:rPr>
              <a:t>«Иваново детство». </a:t>
            </a:r>
            <a:r>
              <a:rPr lang="ru-RU" dirty="0" smtClean="0">
                <a:solidFill>
                  <a:schemeClr val="bg1"/>
                </a:solidFill>
              </a:rPr>
              <a:t>В дальнейшем все картины Тарковского становились заметными событиями культурной жизни страны, оказывая влияние на духовное развитие общества. Картина </a:t>
            </a:r>
            <a:r>
              <a:rPr lang="ru-RU" b="1" dirty="0" smtClean="0">
                <a:solidFill>
                  <a:srgbClr val="FF0000"/>
                </a:solidFill>
              </a:rPr>
              <a:t>«Андрей Рублев» </a:t>
            </a:r>
            <a:r>
              <a:rPr lang="ru-RU" dirty="0" smtClean="0">
                <a:solidFill>
                  <a:schemeClr val="bg1"/>
                </a:solidFill>
              </a:rPr>
              <a:t>была включена в число 100 лучших фильмов в истории кино. Жизнь великого иконописца послужила отправной точкой для размышлений Тарковского о судьбе художника в России.</a:t>
            </a:r>
            <a:endParaRPr lang="ru-RU" dirty="0">
              <a:solidFill>
                <a:schemeClr val="bg1"/>
              </a:solidFill>
            </a:endParaRPr>
          </a:p>
        </p:txBody>
      </p:sp>
      <p:sp>
        <p:nvSpPr>
          <p:cNvPr id="6" name="Управляющая кнопка: домой 5">
            <a:hlinkClick r:id="rId3" action="ppaction://hlinksldjump" highlightClick="1"/>
          </p:cNvPr>
          <p:cNvSpPr/>
          <p:nvPr/>
        </p:nvSpPr>
        <p:spPr>
          <a:xfrm>
            <a:off x="8001000" y="60198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ChangeArrowheads="1"/>
          </p:cNvSpPr>
          <p:nvPr/>
        </p:nvSpPr>
        <p:spPr bwMode="auto">
          <a:xfrm>
            <a:off x="4114800" y="838200"/>
            <a:ext cx="4800600" cy="5211683"/>
          </a:xfrm>
          <a:prstGeom prst="rect">
            <a:avLst/>
          </a:prstGeom>
          <a:noFill/>
          <a:ln w="9525">
            <a:noFill/>
            <a:miter lim="800000"/>
            <a:headEnd/>
            <a:tailEnd/>
          </a:ln>
        </p:spPr>
        <p:txBody>
          <a:bodyPr>
            <a:spAutoFit/>
          </a:bodyPr>
          <a:lstStyle/>
          <a:p>
            <a:pPr>
              <a:lnSpc>
                <a:spcPct val="128000"/>
              </a:lnSpc>
              <a:spcBef>
                <a:spcPts val="600"/>
              </a:spcBef>
            </a:pPr>
            <a:r>
              <a:rPr lang="ru-RU" sz="3200" b="1" dirty="0">
                <a:solidFill>
                  <a:srgbClr val="990099"/>
                </a:solidFill>
                <a:latin typeface="Garamond" pitchFamily="18" charset="0"/>
              </a:rPr>
              <a:t>«Живые и мертвые» </a:t>
            </a:r>
            <a:r>
              <a:rPr lang="ru-RU" sz="3200" b="1" dirty="0">
                <a:solidFill>
                  <a:schemeClr val="bg1"/>
                </a:solidFill>
                <a:latin typeface="Garamond" pitchFamily="18" charset="0"/>
              </a:rPr>
              <a:t>–  одно  из лучших произведений о войне.  </a:t>
            </a:r>
          </a:p>
          <a:p>
            <a:pPr>
              <a:lnSpc>
                <a:spcPct val="128000"/>
              </a:lnSpc>
              <a:spcBef>
                <a:spcPts val="600"/>
              </a:spcBef>
            </a:pPr>
            <a:r>
              <a:rPr lang="ru-RU" sz="3200" b="1" u="sng" dirty="0">
                <a:solidFill>
                  <a:srgbClr val="FF0000"/>
                </a:solidFill>
                <a:latin typeface="Garamond" pitchFamily="18" charset="0"/>
                <a:hlinkClick r:id="rId2" action="ppaction://hlinksldjump"/>
              </a:rPr>
              <a:t>К.М. Симонов</a:t>
            </a:r>
            <a:r>
              <a:rPr lang="ru-RU" sz="3200" b="1" dirty="0">
                <a:solidFill>
                  <a:schemeClr val="bg1"/>
                </a:solidFill>
                <a:latin typeface="Garamond" pitchFamily="18" charset="0"/>
              </a:rPr>
              <a:t>, писатель, поэт, фронтовой корреспондент, сам прошел  ад войны и знал обо всех её ужасах.</a:t>
            </a:r>
          </a:p>
        </p:txBody>
      </p:sp>
      <p:pic>
        <p:nvPicPr>
          <p:cNvPr id="7171" name="Picture 6"/>
          <p:cNvPicPr>
            <a:picLocks noChangeAspect="1" noChangeArrowheads="1"/>
          </p:cNvPicPr>
          <p:nvPr/>
        </p:nvPicPr>
        <p:blipFill>
          <a:blip r:embed="rId3" cstate="email"/>
          <a:srcRect/>
          <a:stretch>
            <a:fillRect/>
          </a:stretch>
        </p:blipFill>
        <p:spPr bwMode="auto">
          <a:xfrm>
            <a:off x="152400" y="762000"/>
            <a:ext cx="3670300" cy="50292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Effect transition="in" filter="fade">
                                      <p:cBhvr>
                                        <p:cTn id="7" dur="2000"/>
                                        <p:tgtEl>
                                          <p:spTgt spid="717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170">
                                            <p:txEl>
                                              <p:pRg st="1" end="1"/>
                                            </p:txEl>
                                          </p:spTgt>
                                        </p:tgtEl>
                                        <p:attrNameLst>
                                          <p:attrName>style.visibility</p:attrName>
                                        </p:attrNameLst>
                                      </p:cBhvr>
                                      <p:to>
                                        <p:strVal val="visible"/>
                                      </p:to>
                                    </p:set>
                                    <p:animEffect transition="in" filter="fade">
                                      <p:cBhvr>
                                        <p:cTn id="10" dur="2000"/>
                                        <p:tgtEl>
                                          <p:spTgt spid="717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81000" y="304800"/>
            <a:ext cx="8458200" cy="6463308"/>
          </a:xfrm>
          <a:prstGeom prst="rect">
            <a:avLst/>
          </a:prstGeom>
        </p:spPr>
        <p:txBody>
          <a:bodyPr wrap="square">
            <a:spAutoFit/>
          </a:bodyPr>
          <a:lstStyle/>
          <a:p>
            <a:r>
              <a:rPr lang="ru-RU" dirty="0" smtClean="0">
                <a:solidFill>
                  <a:schemeClr val="bg1"/>
                </a:solidFill>
              </a:rPr>
              <a:t>	 Особое место в творчестве режиссера занимают ленты, поставленные им по книгам выдающихся современных фантастов — Станислава </a:t>
            </a:r>
            <a:r>
              <a:rPr lang="ru-RU" dirty="0" err="1" smtClean="0">
                <a:solidFill>
                  <a:schemeClr val="bg1"/>
                </a:solidFill>
              </a:rPr>
              <a:t>Лема</a:t>
            </a:r>
            <a:r>
              <a:rPr lang="ru-RU" dirty="0" smtClean="0">
                <a:solidFill>
                  <a:schemeClr val="bg1"/>
                </a:solidFill>
              </a:rPr>
              <a:t> и братьев Стругацких: </a:t>
            </a:r>
            <a:r>
              <a:rPr lang="ru-RU" b="1" dirty="0" smtClean="0">
                <a:solidFill>
                  <a:srgbClr val="FF0000"/>
                </a:solidFill>
              </a:rPr>
              <a:t>«</a:t>
            </a:r>
            <a:r>
              <a:rPr lang="ru-RU" b="1" dirty="0" err="1" smtClean="0">
                <a:solidFill>
                  <a:srgbClr val="FF0000"/>
                </a:solidFill>
              </a:rPr>
              <a:t>Солярис</a:t>
            </a:r>
            <a:r>
              <a:rPr lang="ru-RU" b="1" dirty="0" smtClean="0">
                <a:solidFill>
                  <a:srgbClr val="FF0000"/>
                </a:solidFill>
              </a:rPr>
              <a:t>» </a:t>
            </a:r>
            <a:r>
              <a:rPr lang="ru-RU" dirty="0" smtClean="0">
                <a:solidFill>
                  <a:schemeClr val="bg1"/>
                </a:solidFill>
              </a:rPr>
              <a:t>и </a:t>
            </a:r>
            <a:r>
              <a:rPr lang="ru-RU" dirty="0" smtClean="0">
                <a:solidFill>
                  <a:srgbClr val="FF0000"/>
                </a:solidFill>
              </a:rPr>
              <a:t>«</a:t>
            </a:r>
            <a:r>
              <a:rPr lang="ru-RU" dirty="0" err="1" smtClean="0">
                <a:solidFill>
                  <a:srgbClr val="FF0000"/>
                </a:solidFill>
              </a:rPr>
              <a:t>Сталкер</a:t>
            </a:r>
            <a:r>
              <a:rPr lang="ru-RU" dirty="0" smtClean="0">
                <a:solidFill>
                  <a:srgbClr val="FF0000"/>
                </a:solidFill>
              </a:rPr>
              <a:t>». </a:t>
            </a:r>
            <a:r>
              <a:rPr lang="ru-RU" dirty="0" smtClean="0">
                <a:solidFill>
                  <a:schemeClr val="bg1"/>
                </a:solidFill>
              </a:rPr>
              <a:t>Положив эти произведения в основу своих фильмов, Андрей Тарковский философски переосмыслил их, придав им новое звучание. А между этими фильмами он снял автобиографическую картину «Зеркало». </a:t>
            </a:r>
          </a:p>
          <a:p>
            <a:r>
              <a:rPr lang="ru-RU" dirty="0" smtClean="0">
                <a:solidFill>
                  <a:schemeClr val="bg1"/>
                </a:solidFill>
              </a:rPr>
              <a:t>	В 1982 году режиссер уехал в Италию, где поставил ленту </a:t>
            </a:r>
            <a:r>
              <a:rPr lang="ru-RU" b="1" dirty="0" smtClean="0">
                <a:solidFill>
                  <a:srgbClr val="FF0000"/>
                </a:solidFill>
              </a:rPr>
              <a:t>«Ностальгия» </a:t>
            </a:r>
            <a:r>
              <a:rPr lang="ru-RU" dirty="0" smtClean="0">
                <a:solidFill>
                  <a:schemeClr val="bg1"/>
                </a:solidFill>
              </a:rPr>
              <a:t>с Олегом Янковским в главной роли русского поэта, умершего в Италии от тоски по родине. Тема личной жертвы наибольшее развитие получила в </a:t>
            </a:r>
            <a:r>
              <a:rPr lang="ru-RU" b="1" dirty="0" smtClean="0">
                <a:solidFill>
                  <a:srgbClr val="FF0000"/>
                </a:solidFill>
              </a:rPr>
              <a:t>«Жертвоприношении», </a:t>
            </a:r>
            <a:r>
              <a:rPr lang="ru-RU" dirty="0" smtClean="0">
                <a:solidFill>
                  <a:schemeClr val="bg1"/>
                </a:solidFill>
              </a:rPr>
              <a:t>последнем фильме Тарковского, поставленном режиссером в Швеции. </a:t>
            </a:r>
          </a:p>
          <a:p>
            <a:r>
              <a:rPr lang="ru-RU" dirty="0" smtClean="0">
                <a:solidFill>
                  <a:schemeClr val="bg1"/>
                </a:solidFill>
              </a:rPr>
              <a:t>	Последние несколько лет жизни Андрей Тарковский провел на Западе. В 1984 году, не получив от советских официальных органов разрешения на продление пребывания за границей, Тарковский заявил, что остается на Западе. Он слишком дорожил своим временем, словно предчувствуя, что жить ему остается совсем немного. </a:t>
            </a:r>
          </a:p>
          <a:p>
            <a:r>
              <a:rPr lang="ru-RU" dirty="0" smtClean="0">
                <a:solidFill>
                  <a:schemeClr val="bg1"/>
                </a:solidFill>
              </a:rPr>
              <a:t>	29 декабря 1986 года Андрей Тарковский умер. Сотни людей пришли во двор </a:t>
            </a:r>
            <a:r>
              <a:rPr lang="ru-RU" dirty="0" err="1" smtClean="0">
                <a:solidFill>
                  <a:schemeClr val="bg1"/>
                </a:solidFill>
              </a:rPr>
              <a:t>Свято-Александро-Невского</a:t>
            </a:r>
            <a:r>
              <a:rPr lang="ru-RU" dirty="0" smtClean="0">
                <a:solidFill>
                  <a:schemeClr val="bg1"/>
                </a:solidFill>
              </a:rPr>
              <a:t> собора, где отпевали Андрея. На церковных ступенях Мстислав </a:t>
            </a:r>
            <a:r>
              <a:rPr lang="ru-RU" dirty="0" err="1" smtClean="0">
                <a:solidFill>
                  <a:schemeClr val="bg1"/>
                </a:solidFill>
              </a:rPr>
              <a:t>Растропович</a:t>
            </a:r>
            <a:r>
              <a:rPr lang="ru-RU" dirty="0" smtClean="0">
                <a:solidFill>
                  <a:schemeClr val="bg1"/>
                </a:solidFill>
              </a:rPr>
              <a:t> на виолончели играл возвышенно-строгую «Сарабанду» Баха. </a:t>
            </a:r>
          </a:p>
          <a:p>
            <a:r>
              <a:rPr lang="ru-RU" dirty="0" smtClean="0">
                <a:solidFill>
                  <a:schemeClr val="bg1"/>
                </a:solidFill>
              </a:rPr>
              <a:t>	А последним пристанищем Андрея Тарковского стало кладбище в предместье Парижа — </a:t>
            </a:r>
            <a:r>
              <a:rPr lang="ru-RU" dirty="0" err="1" smtClean="0">
                <a:solidFill>
                  <a:schemeClr val="bg1"/>
                </a:solidFill>
              </a:rPr>
              <a:t>Сент-Женевьев-де-Буа</a:t>
            </a:r>
            <a:r>
              <a:rPr lang="ru-RU" dirty="0" smtClean="0">
                <a:solidFill>
                  <a:schemeClr val="bg1"/>
                </a:solidFill>
              </a:rPr>
              <a:t>.</a:t>
            </a:r>
          </a:p>
          <a:p>
            <a:endParaRPr lang="ru-RU" dirty="0">
              <a:solidFill>
                <a:schemeClr val="bg1"/>
              </a:solidFill>
            </a:endParaRPr>
          </a:p>
        </p:txBody>
      </p:sp>
    </p:spTree>
  </p:cSld>
  <p:clrMapOvr>
    <a:masterClrMapping/>
  </p:clrMapOvr>
  <p:transition spd="med"/>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5181600" cy="1143000"/>
          </a:xfrm>
        </p:spPr>
        <p:txBody>
          <a:bodyPr>
            <a:normAutofit fontScale="90000"/>
          </a:bodyPr>
          <a:lstStyle/>
          <a:p>
            <a:r>
              <a:rPr lang="ru-RU" dirty="0" err="1" smtClean="0"/>
              <a:t>Шепитько</a:t>
            </a:r>
            <a:r>
              <a:rPr lang="ru-RU" dirty="0" smtClean="0"/>
              <a:t> Лариса Ефимовна</a:t>
            </a:r>
            <a:endParaRPr lang="ru-RU" dirty="0"/>
          </a:p>
        </p:txBody>
      </p:sp>
      <p:pic>
        <p:nvPicPr>
          <p:cNvPr id="14338" name="Picture 2"/>
          <p:cNvPicPr>
            <a:picLocks noChangeAspect="1" noChangeArrowheads="1"/>
          </p:cNvPicPr>
          <p:nvPr/>
        </p:nvPicPr>
        <p:blipFill>
          <a:blip r:embed="rId2" cstate="email"/>
          <a:srcRect/>
          <a:stretch>
            <a:fillRect/>
          </a:stretch>
        </p:blipFill>
        <p:spPr bwMode="auto">
          <a:xfrm>
            <a:off x="6836908" y="228600"/>
            <a:ext cx="1887991" cy="2819400"/>
          </a:xfrm>
          <a:prstGeom prst="rect">
            <a:avLst/>
          </a:prstGeom>
          <a:noFill/>
          <a:ln w="9525">
            <a:noFill/>
            <a:miter lim="800000"/>
            <a:headEnd/>
            <a:tailEnd/>
          </a:ln>
        </p:spPr>
      </p:pic>
      <p:sp>
        <p:nvSpPr>
          <p:cNvPr id="5" name="Прямоугольник 4"/>
          <p:cNvSpPr/>
          <p:nvPr/>
        </p:nvSpPr>
        <p:spPr>
          <a:xfrm>
            <a:off x="304800" y="1600200"/>
            <a:ext cx="6096000" cy="1754326"/>
          </a:xfrm>
          <a:prstGeom prst="rect">
            <a:avLst/>
          </a:prstGeom>
        </p:spPr>
        <p:txBody>
          <a:bodyPr wrap="square">
            <a:spAutoFit/>
          </a:bodyPr>
          <a:lstStyle/>
          <a:p>
            <a:r>
              <a:rPr lang="ru-RU" dirty="0" smtClean="0">
                <a:solidFill>
                  <a:schemeClr val="bg1"/>
                </a:solidFill>
              </a:rPr>
              <a:t>	Лариса </a:t>
            </a:r>
            <a:r>
              <a:rPr lang="ru-RU" dirty="0" err="1" smtClean="0">
                <a:solidFill>
                  <a:schemeClr val="bg1"/>
                </a:solidFill>
              </a:rPr>
              <a:t>Шепитько</a:t>
            </a:r>
            <a:r>
              <a:rPr lang="ru-RU" dirty="0" smtClean="0">
                <a:solidFill>
                  <a:schemeClr val="bg1"/>
                </a:solidFill>
              </a:rPr>
              <a:t> (6 января 1938 года - 2 июня 1979 года) - кинорежиссер, автор фильмов «Зной», «Крылья», «Ты и я», «Восхождение». Картина «Восхождение» получила более десяти международных призов и была признана новым словом в мировом киноискусстве. </a:t>
            </a:r>
            <a:endParaRPr lang="ru-RU" dirty="0">
              <a:solidFill>
                <a:schemeClr val="bg1"/>
              </a:solidFill>
            </a:endParaRPr>
          </a:p>
        </p:txBody>
      </p:sp>
      <p:sp>
        <p:nvSpPr>
          <p:cNvPr id="6" name="Прямоугольник 5"/>
          <p:cNvSpPr/>
          <p:nvPr/>
        </p:nvSpPr>
        <p:spPr>
          <a:xfrm>
            <a:off x="228600" y="3352800"/>
            <a:ext cx="8458200" cy="3970318"/>
          </a:xfrm>
          <a:prstGeom prst="rect">
            <a:avLst/>
          </a:prstGeom>
        </p:spPr>
        <p:txBody>
          <a:bodyPr wrap="square">
            <a:spAutoFit/>
          </a:bodyPr>
          <a:lstStyle/>
          <a:p>
            <a:r>
              <a:rPr lang="ru-RU" dirty="0" smtClean="0">
                <a:solidFill>
                  <a:schemeClr val="bg1"/>
                </a:solidFill>
              </a:rPr>
              <a:t>	В 1954 году на съемках фильма по роману </a:t>
            </a:r>
            <a:r>
              <a:rPr lang="ru-RU" dirty="0" err="1" smtClean="0">
                <a:solidFill>
                  <a:schemeClr val="bg1"/>
                </a:solidFill>
              </a:rPr>
              <a:t>Этель</a:t>
            </a:r>
            <a:r>
              <a:rPr lang="ru-RU" dirty="0" smtClean="0">
                <a:solidFill>
                  <a:schemeClr val="bg1"/>
                </a:solidFill>
              </a:rPr>
              <a:t> </a:t>
            </a:r>
            <a:r>
              <a:rPr lang="ru-RU" dirty="0" err="1" smtClean="0">
                <a:solidFill>
                  <a:schemeClr val="bg1"/>
                </a:solidFill>
              </a:rPr>
              <a:t>Войнич</a:t>
            </a:r>
            <a:r>
              <a:rPr lang="ru-RU" dirty="0" smtClean="0">
                <a:solidFill>
                  <a:schemeClr val="bg1"/>
                </a:solidFill>
              </a:rPr>
              <a:t> «Овод» Лариса познакомилась кинематографистами и стала подрабатывать на киностудии. По окончанию школы Лариса поступила на режиссерский факультет </a:t>
            </a:r>
            <a:r>
              <a:rPr lang="ru-RU" dirty="0" err="1" smtClean="0">
                <a:solidFill>
                  <a:schemeClr val="bg1"/>
                </a:solidFill>
              </a:rPr>
              <a:t>ВГИКа</a:t>
            </a:r>
            <a:r>
              <a:rPr lang="ru-RU" dirty="0" smtClean="0">
                <a:solidFill>
                  <a:schemeClr val="bg1"/>
                </a:solidFill>
              </a:rPr>
              <a:t>. Ей посчастливилось попасть в мастерскую к Александру Довженко. </a:t>
            </a:r>
          </a:p>
          <a:p>
            <a:r>
              <a:rPr lang="ru-RU" dirty="0" smtClean="0">
                <a:solidFill>
                  <a:schemeClr val="bg1"/>
                </a:solidFill>
              </a:rPr>
              <a:t>	В 1963 году Лариса заканчивала съемки своего большого дипломного фильма «Зной». Она познакомилась с </a:t>
            </a:r>
            <a:r>
              <a:rPr lang="ru-RU" dirty="0" err="1" smtClean="0">
                <a:solidFill>
                  <a:schemeClr val="bg1"/>
                </a:solidFill>
              </a:rPr>
              <a:t>Элемом</a:t>
            </a:r>
            <a:r>
              <a:rPr lang="ru-RU" dirty="0" smtClean="0">
                <a:solidFill>
                  <a:schemeClr val="bg1"/>
                </a:solidFill>
              </a:rPr>
              <a:t> Климовым, который впоследствии стал великим кинематографистом. Лариса вышла за него замуж. В Париже Ларису сравнивали с Гретой </a:t>
            </a:r>
            <a:r>
              <a:rPr lang="ru-RU" dirty="0" err="1" smtClean="0">
                <a:solidFill>
                  <a:schemeClr val="bg1"/>
                </a:solidFill>
              </a:rPr>
              <a:t>Гарбо</a:t>
            </a:r>
            <a:r>
              <a:rPr lang="ru-RU" dirty="0" smtClean="0">
                <a:solidFill>
                  <a:schemeClr val="bg1"/>
                </a:solidFill>
              </a:rPr>
              <a:t>. В 1966 году Лариса сняла фильм «Крылья». В 1971 году выходит в свет ее фильм «Ты и я». Кстати, этот фильм Лариса вместе с Геннадием </a:t>
            </a:r>
            <a:r>
              <a:rPr lang="ru-RU" dirty="0" err="1" smtClean="0">
                <a:solidFill>
                  <a:schemeClr val="bg1"/>
                </a:solidFill>
              </a:rPr>
              <a:t>Шпаликовым</a:t>
            </a:r>
            <a:r>
              <a:rPr lang="ru-RU" dirty="0" smtClean="0">
                <a:solidFill>
                  <a:schemeClr val="bg1"/>
                </a:solidFill>
              </a:rPr>
              <a:t> написала за две недели. </a:t>
            </a:r>
          </a:p>
          <a:p>
            <a:endParaRPr lang="ru-RU" dirty="0" smtClean="0">
              <a:solidFill>
                <a:schemeClr val="bg1"/>
              </a:solidFill>
            </a:endParaRPr>
          </a:p>
          <a:p>
            <a:endParaRPr lang="ru-RU" dirty="0" smtClean="0">
              <a:solidFill>
                <a:schemeClr val="bg1"/>
              </a:solidFill>
            </a:endParaRPr>
          </a:p>
        </p:txBody>
      </p:sp>
      <p:sp>
        <p:nvSpPr>
          <p:cNvPr id="7" name="Управляющая кнопка: домой 6">
            <a:hlinkClick r:id="rId3" action="ppaction://hlinksldjump" highlightClick="1"/>
          </p:cNvPr>
          <p:cNvSpPr/>
          <p:nvPr/>
        </p:nvSpPr>
        <p:spPr>
          <a:xfrm>
            <a:off x="5791200" y="457200"/>
            <a:ext cx="6096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8600" y="838200"/>
            <a:ext cx="8686800" cy="4524315"/>
          </a:xfrm>
          <a:prstGeom prst="rect">
            <a:avLst/>
          </a:prstGeom>
        </p:spPr>
        <p:txBody>
          <a:bodyPr wrap="square">
            <a:spAutoFit/>
          </a:bodyPr>
          <a:lstStyle/>
          <a:p>
            <a:r>
              <a:rPr lang="ru-RU" dirty="0" smtClean="0">
                <a:solidFill>
                  <a:schemeClr val="bg1"/>
                </a:solidFill>
              </a:rPr>
              <a:t> Лариса </a:t>
            </a:r>
            <a:r>
              <a:rPr lang="ru-RU" dirty="0" err="1" smtClean="0">
                <a:solidFill>
                  <a:schemeClr val="bg1"/>
                </a:solidFill>
              </a:rPr>
              <a:t>Шепитько</a:t>
            </a:r>
            <a:r>
              <a:rPr lang="ru-RU" dirty="0" smtClean="0">
                <a:solidFill>
                  <a:schemeClr val="bg1"/>
                </a:solidFill>
              </a:rPr>
              <a:t> считала, что кинематограф – это чисто мужское дело. И тот факт, что она оказалась в кинорежиссуре – это исключение из правил. </a:t>
            </a:r>
          </a:p>
          <a:p>
            <a:r>
              <a:rPr lang="ru-RU" dirty="0" smtClean="0">
                <a:solidFill>
                  <a:schemeClr val="bg1"/>
                </a:solidFill>
              </a:rPr>
              <a:t>	Фильм «Восхождение» по мотивам повести В.Быкова «Сотников», который поставила Лариса, не раз был назван жестким и даже жестоким. Но именно этот фильм принес ей славу.</a:t>
            </a:r>
          </a:p>
          <a:p>
            <a:r>
              <a:rPr lang="ru-RU" dirty="0" smtClean="0">
                <a:solidFill>
                  <a:schemeClr val="bg1"/>
                </a:solidFill>
              </a:rPr>
              <a:t>	 Она работала как одержимая, словно предчувствуя, как мало ей отпущено. </a:t>
            </a:r>
            <a:r>
              <a:rPr lang="ru-RU" dirty="0" err="1" smtClean="0">
                <a:solidFill>
                  <a:schemeClr val="bg1"/>
                </a:solidFill>
              </a:rPr>
              <a:t>Шепитько</a:t>
            </a:r>
            <a:r>
              <a:rPr lang="ru-RU" dirty="0" smtClean="0">
                <a:solidFill>
                  <a:schemeClr val="bg1"/>
                </a:solidFill>
              </a:rPr>
              <a:t> приступила к очередному фильму – «Матера». На главную роль в фильме Лариса пригласила Стефанию </a:t>
            </a:r>
            <a:r>
              <a:rPr lang="ru-RU" dirty="0" err="1" smtClean="0">
                <a:solidFill>
                  <a:schemeClr val="bg1"/>
                </a:solidFill>
              </a:rPr>
              <a:t>Станюту</a:t>
            </a:r>
            <a:r>
              <a:rPr lang="ru-RU" dirty="0" smtClean="0">
                <a:solidFill>
                  <a:schemeClr val="bg1"/>
                </a:solidFill>
              </a:rPr>
              <a:t>. Кто-то из тех, кто видел этих двух женщин, рядом говорил, что если бы Лариса дожила до старости, была бы похожа на Стефанию.</a:t>
            </a:r>
          </a:p>
          <a:p>
            <a:r>
              <a:rPr lang="ru-RU" dirty="0" smtClean="0">
                <a:solidFill>
                  <a:schemeClr val="bg1"/>
                </a:solidFill>
              </a:rPr>
              <a:t>	</a:t>
            </a:r>
          </a:p>
          <a:p>
            <a:r>
              <a:rPr lang="ru-RU" dirty="0" smtClean="0">
                <a:solidFill>
                  <a:schemeClr val="bg1"/>
                </a:solidFill>
              </a:rPr>
              <a:t>Утром 2 июля 1979 года на 187-м километре пустынного Ленинградского шоссе, «Волга»-пикап, в которой находились члены съемочной группы, выехала на встречную полосу и врезалась в грузовик. Фильм «Матера» заканчивал муж Ларисы Элем Климов. Этот фильм стал воистину восхождением Ларисы </a:t>
            </a:r>
            <a:r>
              <a:rPr lang="ru-RU" dirty="0" err="1" smtClean="0">
                <a:solidFill>
                  <a:schemeClr val="bg1"/>
                </a:solidFill>
              </a:rPr>
              <a:t>Шепитько</a:t>
            </a:r>
            <a:r>
              <a:rPr lang="ru-RU" dirty="0" smtClean="0">
                <a:solidFill>
                  <a:schemeClr val="bg1"/>
                </a:solidFill>
              </a:rPr>
              <a:t>.</a:t>
            </a:r>
            <a:endParaRPr lang="ru-RU"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idx="1"/>
          </p:nvPr>
        </p:nvSpPr>
        <p:spPr>
          <a:xfrm>
            <a:off x="457200" y="152400"/>
            <a:ext cx="8077200" cy="2667000"/>
          </a:xfrm>
        </p:spPr>
        <p:txBody>
          <a:bodyPr/>
          <a:lstStyle/>
          <a:p>
            <a:pPr eaLnBrk="1" hangingPunct="1">
              <a:buFont typeface="Wingdings" pitchFamily="2" charset="2"/>
              <a:buNone/>
              <a:defRPr/>
            </a:pPr>
            <a:r>
              <a:rPr lang="ru-RU" dirty="0" smtClean="0">
                <a:solidFill>
                  <a:schemeClr val="bg1"/>
                </a:solidFill>
              </a:rPr>
              <a:t>       </a:t>
            </a:r>
            <a:r>
              <a:rPr lang="ru-RU" sz="2400" b="1" dirty="0" smtClean="0">
                <a:solidFill>
                  <a:schemeClr val="bg1"/>
                </a:solidFill>
                <a:effectLst/>
              </a:rPr>
              <a:t>В повести </a:t>
            </a:r>
            <a:r>
              <a:rPr lang="ru-RU" sz="2400" b="1" dirty="0" smtClean="0">
                <a:solidFill>
                  <a:srgbClr val="990099"/>
                </a:solidFill>
                <a:effectLst/>
              </a:rPr>
              <a:t>« В окопах Сталинграда» </a:t>
            </a:r>
          </a:p>
          <a:p>
            <a:pPr eaLnBrk="1" hangingPunct="1">
              <a:buFont typeface="Wingdings" pitchFamily="2" charset="2"/>
              <a:buNone/>
              <a:defRPr/>
            </a:pPr>
            <a:r>
              <a:rPr lang="ru-RU" sz="2400" b="1" dirty="0" smtClean="0">
                <a:solidFill>
                  <a:schemeClr val="bg1"/>
                </a:solidFill>
              </a:rPr>
              <a:t>      </a:t>
            </a:r>
            <a:r>
              <a:rPr lang="ru-RU" sz="2400" b="1" u="sng" dirty="0" smtClean="0">
                <a:solidFill>
                  <a:srgbClr val="FF0000"/>
                </a:solidFill>
                <a:effectLst/>
                <a:hlinkClick r:id="rId2" action="ppaction://hlinksldjump"/>
              </a:rPr>
              <a:t>В. Некрасов</a:t>
            </a:r>
            <a:r>
              <a:rPr lang="ru-RU" sz="2400" b="1" dirty="0" smtClean="0">
                <a:solidFill>
                  <a:srgbClr val="FF0000"/>
                </a:solidFill>
                <a:effectLst/>
              </a:rPr>
              <a:t> </a:t>
            </a:r>
            <a:r>
              <a:rPr lang="ru-RU" sz="2400" b="1" dirty="0" smtClean="0">
                <a:solidFill>
                  <a:schemeClr val="bg1"/>
                </a:solidFill>
                <a:effectLst/>
              </a:rPr>
              <a:t>не описывает блестящих победных боев, не представляет немецких захватчиков неопытными мальчишками. Он рассказывает горькую правду о войне.</a:t>
            </a:r>
            <a:r>
              <a:rPr lang="ru-RU" sz="2800" b="1" dirty="0" smtClean="0">
                <a:solidFill>
                  <a:schemeClr val="bg1"/>
                </a:solidFill>
                <a:effectLst/>
              </a:rPr>
              <a:t> </a:t>
            </a:r>
          </a:p>
        </p:txBody>
      </p:sp>
      <p:pic>
        <p:nvPicPr>
          <p:cNvPr id="8195" name="Picture 3"/>
          <p:cNvPicPr>
            <a:picLocks noChangeAspect="1" noChangeArrowheads="1"/>
          </p:cNvPicPr>
          <p:nvPr/>
        </p:nvPicPr>
        <p:blipFill>
          <a:blip r:embed="rId3" cstate="email"/>
          <a:srcRect/>
          <a:stretch>
            <a:fillRect/>
          </a:stretch>
        </p:blipFill>
        <p:spPr bwMode="auto">
          <a:xfrm>
            <a:off x="2133600" y="2514600"/>
            <a:ext cx="4495800" cy="39878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457200" y="457200"/>
            <a:ext cx="3505200" cy="1600200"/>
          </a:xfrm>
        </p:spPr>
        <p:txBody>
          <a:bodyPr/>
          <a:lstStyle/>
          <a:p>
            <a:pPr eaLnBrk="1" hangingPunct="1">
              <a:buFont typeface="Wingdings" pitchFamily="2" charset="2"/>
              <a:buNone/>
            </a:pPr>
            <a:r>
              <a:rPr lang="ru-RU" sz="2000" b="1" dirty="0" smtClean="0">
                <a:solidFill>
                  <a:schemeClr val="bg1"/>
                </a:solidFill>
                <a:effectLst/>
              </a:rPr>
              <a:t>Воробьев К. Д.</a:t>
            </a:r>
            <a:r>
              <a:rPr lang="ru-RU" sz="2000" dirty="0" smtClean="0">
                <a:solidFill>
                  <a:schemeClr val="bg1"/>
                </a:solidFill>
                <a:effectLst/>
              </a:rPr>
              <a:t> Вот </a:t>
            </a:r>
          </a:p>
          <a:p>
            <a:pPr eaLnBrk="1" hangingPunct="1">
              <a:buFont typeface="Wingdings" pitchFamily="2" charset="2"/>
              <a:buNone/>
            </a:pPr>
            <a:r>
              <a:rPr lang="ru-RU" sz="2000" dirty="0" smtClean="0">
                <a:solidFill>
                  <a:schemeClr val="bg1"/>
                </a:solidFill>
                <a:effectLst/>
              </a:rPr>
              <a:t>пришел великан...:</a:t>
            </a:r>
          </a:p>
          <a:p>
            <a:pPr eaLnBrk="1" hangingPunct="1">
              <a:buFont typeface="Wingdings" pitchFamily="2" charset="2"/>
              <a:buNone/>
            </a:pPr>
            <a:r>
              <a:rPr lang="ru-RU" sz="2000" dirty="0" smtClean="0">
                <a:solidFill>
                  <a:schemeClr val="bg1"/>
                </a:solidFill>
                <a:effectLst/>
              </a:rPr>
              <a:t>Повести.- М. : АСТ, Олимп, </a:t>
            </a:r>
          </a:p>
          <a:p>
            <a:pPr eaLnBrk="1" hangingPunct="1">
              <a:buFont typeface="Wingdings" pitchFamily="2" charset="2"/>
              <a:buNone/>
            </a:pPr>
            <a:r>
              <a:rPr lang="ru-RU" sz="2000" dirty="0" smtClean="0">
                <a:solidFill>
                  <a:schemeClr val="bg1"/>
                </a:solidFill>
                <a:effectLst/>
              </a:rPr>
              <a:t>2002. </a:t>
            </a:r>
            <a:endParaRPr lang="en-US" sz="2000" dirty="0" smtClean="0">
              <a:solidFill>
                <a:schemeClr val="bg1"/>
              </a:solidFill>
              <a:effectLst/>
            </a:endParaRPr>
          </a:p>
        </p:txBody>
      </p:sp>
      <p:pic>
        <p:nvPicPr>
          <p:cNvPr id="9219" name="Picture 5"/>
          <p:cNvPicPr>
            <a:picLocks noChangeAspect="1" noChangeArrowheads="1"/>
          </p:cNvPicPr>
          <p:nvPr/>
        </p:nvPicPr>
        <p:blipFill>
          <a:blip r:embed="rId2" cstate="email"/>
          <a:srcRect/>
          <a:stretch>
            <a:fillRect/>
          </a:stretch>
        </p:blipFill>
        <p:spPr bwMode="auto">
          <a:xfrm>
            <a:off x="4038600" y="381000"/>
            <a:ext cx="4495800" cy="2874963"/>
          </a:xfrm>
          <a:prstGeom prst="rect">
            <a:avLst/>
          </a:prstGeom>
          <a:noFill/>
          <a:ln w="9525">
            <a:noFill/>
            <a:miter lim="800000"/>
            <a:headEnd/>
            <a:tailEnd/>
          </a:ln>
        </p:spPr>
      </p:pic>
      <p:sp>
        <p:nvSpPr>
          <p:cNvPr id="9220" name="Rectangle 6"/>
          <p:cNvSpPr>
            <a:spLocks noChangeArrowheads="1"/>
          </p:cNvSpPr>
          <p:nvPr/>
        </p:nvSpPr>
        <p:spPr bwMode="auto">
          <a:xfrm>
            <a:off x="228600" y="2819400"/>
            <a:ext cx="8458200" cy="3810000"/>
          </a:xfrm>
          <a:prstGeom prst="rect">
            <a:avLst/>
          </a:prstGeom>
          <a:noFill/>
          <a:ln w="9525">
            <a:noFill/>
            <a:miter lim="800000"/>
            <a:headEnd/>
            <a:tailEnd/>
          </a:ln>
        </p:spPr>
        <p:txBody>
          <a:bodyPr/>
          <a:lstStyle/>
          <a:p>
            <a:pPr marL="342900" indent="-342900">
              <a:spcBef>
                <a:spcPct val="20000"/>
              </a:spcBef>
              <a:buClr>
                <a:schemeClr val="tx2"/>
              </a:buClr>
              <a:buSzPct val="115000"/>
              <a:buFont typeface="Wingdings" pitchFamily="2" charset="2"/>
              <a:buNone/>
            </a:pPr>
            <a:r>
              <a:rPr lang="ru-RU" sz="2000" b="1" dirty="0"/>
              <a:t> </a:t>
            </a:r>
            <a:r>
              <a:rPr lang="ru-RU" b="1" u="sng" dirty="0">
                <a:solidFill>
                  <a:schemeClr val="bg1"/>
                </a:solidFill>
              </a:rPr>
              <a:t>Аннотация.</a:t>
            </a:r>
          </a:p>
          <a:p>
            <a:pPr marL="342900" indent="-342900">
              <a:spcBef>
                <a:spcPct val="20000"/>
              </a:spcBef>
              <a:buClr>
                <a:schemeClr val="tx2"/>
              </a:buClr>
              <a:buSzPct val="115000"/>
              <a:buFont typeface="Wingdings" pitchFamily="2" charset="2"/>
              <a:buNone/>
            </a:pPr>
            <a:r>
              <a:rPr lang="ru-RU" b="1" dirty="0">
                <a:solidFill>
                  <a:schemeClr val="bg1"/>
                </a:solidFill>
              </a:rPr>
              <a:t>     </a:t>
            </a:r>
          </a:p>
          <a:p>
            <a:pPr marL="342900" indent="-342900">
              <a:spcBef>
                <a:spcPct val="20000"/>
              </a:spcBef>
              <a:buClr>
                <a:schemeClr val="tx2"/>
              </a:buClr>
              <a:buSzPct val="115000"/>
              <a:buFont typeface="Wingdings" pitchFamily="2" charset="2"/>
              <a:buNone/>
            </a:pPr>
            <a:r>
              <a:rPr lang="ru-RU" b="1" dirty="0">
                <a:solidFill>
                  <a:schemeClr val="bg1"/>
                </a:solidFill>
              </a:rPr>
              <a:t>Константин Воробьев (1919-1975), по свидетельству А. Твардовского, </a:t>
            </a:r>
          </a:p>
          <a:p>
            <a:pPr marL="342900" indent="-342900">
              <a:spcBef>
                <a:spcPct val="20000"/>
              </a:spcBef>
              <a:buClr>
                <a:schemeClr val="tx2"/>
              </a:buClr>
              <a:buSzPct val="115000"/>
              <a:buFont typeface="Wingdings" pitchFamily="2" charset="2"/>
              <a:buNone/>
            </a:pPr>
            <a:r>
              <a:rPr lang="ru-RU" b="1" dirty="0">
                <a:solidFill>
                  <a:schemeClr val="bg1"/>
                </a:solidFill>
              </a:rPr>
              <a:t>писатель, способный говорить "новые слова",не повторяющий в </a:t>
            </a:r>
          </a:p>
          <a:p>
            <a:pPr marL="342900" indent="-342900">
              <a:spcBef>
                <a:spcPct val="20000"/>
              </a:spcBef>
              <a:buClr>
                <a:schemeClr val="tx2"/>
              </a:buClr>
              <a:buSzPct val="115000"/>
              <a:buFont typeface="Wingdings" pitchFamily="2" charset="2"/>
              <a:buNone/>
            </a:pPr>
            <a:r>
              <a:rPr lang="ru-RU" b="1" dirty="0">
                <a:solidFill>
                  <a:schemeClr val="bg1"/>
                </a:solidFill>
              </a:rPr>
              <a:t>своем творчестве "всем известных азов". Единственно верные по </a:t>
            </a:r>
          </a:p>
          <a:p>
            <a:pPr marL="342900" indent="-342900">
              <a:spcBef>
                <a:spcPct val="20000"/>
              </a:spcBef>
              <a:buClr>
                <a:schemeClr val="tx2"/>
              </a:buClr>
              <a:buSzPct val="115000"/>
              <a:buFont typeface="Wingdings" pitchFamily="2" charset="2"/>
              <a:buNone/>
            </a:pPr>
            <a:r>
              <a:rPr lang="ru-RU" b="1" dirty="0">
                <a:solidFill>
                  <a:schemeClr val="bg1"/>
                </a:solidFill>
              </a:rPr>
              <a:t>отношению к его прозе слова - отвага и мужество, к его характеру –</a:t>
            </a:r>
          </a:p>
          <a:p>
            <a:pPr marL="342900" indent="-342900">
              <a:spcBef>
                <a:spcPct val="20000"/>
              </a:spcBef>
              <a:buClr>
                <a:schemeClr val="tx2"/>
              </a:buClr>
              <a:buSzPct val="115000"/>
              <a:buFont typeface="Wingdings" pitchFamily="2" charset="2"/>
              <a:buNone/>
            </a:pPr>
            <a:r>
              <a:rPr lang="ru-RU" b="1" dirty="0">
                <a:solidFill>
                  <a:schemeClr val="bg1"/>
                </a:solidFill>
              </a:rPr>
              <a:t>яркий, размашистый, непокорный. Может быть из-за такой </a:t>
            </a:r>
            <a:r>
              <a:rPr lang="ru-RU" b="1" dirty="0" err="1">
                <a:solidFill>
                  <a:schemeClr val="bg1"/>
                </a:solidFill>
              </a:rPr>
              <a:t>непохо</a:t>
            </a:r>
            <a:r>
              <a:rPr lang="ru-RU" b="1" dirty="0">
                <a:solidFill>
                  <a:schemeClr val="bg1"/>
                </a:solidFill>
              </a:rPr>
              <a:t>-</a:t>
            </a:r>
          </a:p>
          <a:p>
            <a:pPr marL="342900" indent="-342900">
              <a:spcBef>
                <a:spcPct val="20000"/>
              </a:spcBef>
              <a:buClr>
                <a:schemeClr val="tx2"/>
              </a:buClr>
              <a:buSzPct val="115000"/>
              <a:buFont typeface="Wingdings" pitchFamily="2" charset="2"/>
              <a:buNone/>
            </a:pPr>
            <a:r>
              <a:rPr lang="ru-RU" b="1" dirty="0">
                <a:solidFill>
                  <a:schemeClr val="bg1"/>
                </a:solidFill>
              </a:rPr>
              <a:t>жести на других - и книги его шли тяжело. Повесть </a:t>
            </a:r>
            <a:r>
              <a:rPr lang="ru-RU" b="1" dirty="0">
                <a:solidFill>
                  <a:srgbClr val="990099"/>
                </a:solidFill>
              </a:rPr>
              <a:t>"Убиты под </a:t>
            </a:r>
          </a:p>
          <a:p>
            <a:pPr marL="342900" indent="-342900">
              <a:spcBef>
                <a:spcPct val="20000"/>
              </a:spcBef>
              <a:buClr>
                <a:schemeClr val="tx2"/>
              </a:buClr>
              <a:buSzPct val="115000"/>
              <a:buFont typeface="Wingdings" pitchFamily="2" charset="2"/>
              <a:buNone/>
            </a:pPr>
            <a:r>
              <a:rPr lang="ru-RU" b="1" dirty="0">
                <a:solidFill>
                  <a:srgbClr val="990099"/>
                </a:solidFill>
              </a:rPr>
              <a:t>Москвой" </a:t>
            </a:r>
            <a:r>
              <a:rPr lang="ru-RU" b="1" dirty="0">
                <a:solidFill>
                  <a:schemeClr val="bg1"/>
                </a:solidFill>
              </a:rPr>
              <a:t>Воробьев считал своей удачей. Однако  именно она, с такой </a:t>
            </a:r>
          </a:p>
          <a:p>
            <a:pPr marL="342900" indent="-342900">
              <a:spcBef>
                <a:spcPct val="20000"/>
              </a:spcBef>
              <a:buClr>
                <a:schemeClr val="tx2"/>
              </a:buClr>
              <a:buSzPct val="115000"/>
              <a:buFont typeface="Wingdings" pitchFamily="2" charset="2"/>
              <a:buNone/>
            </a:pPr>
            <a:r>
              <a:rPr lang="ru-RU" b="1" dirty="0">
                <a:solidFill>
                  <a:schemeClr val="bg1"/>
                </a:solidFill>
              </a:rPr>
              <a:t>же непохожей ни на что войной, известной автору не понаслышке, </a:t>
            </a:r>
          </a:p>
          <a:p>
            <a:pPr marL="342900" indent="-342900">
              <a:spcBef>
                <a:spcPct val="20000"/>
              </a:spcBef>
              <a:buClr>
                <a:schemeClr val="tx2"/>
              </a:buClr>
              <a:buSzPct val="115000"/>
              <a:buFont typeface="Wingdings" pitchFamily="2" charset="2"/>
              <a:buNone/>
            </a:pPr>
            <a:r>
              <a:rPr lang="ru-RU" b="1" dirty="0">
                <a:solidFill>
                  <a:schemeClr val="bg1"/>
                </a:solidFill>
              </a:rPr>
              <a:t>вызвала яростное сопротивление критики. </a:t>
            </a:r>
            <a:endParaRPr lang="en-US" b="1" dirty="0">
              <a:solidFill>
                <a:schemeClr val="bg1"/>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animEffect transition="in" filter="fade">
                                      <p:cBhvr>
                                        <p:cTn id="7" dur="2000"/>
                                        <p:tgtEl>
                                          <p:spTgt spid="922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220">
                                            <p:txEl>
                                              <p:pRg st="1" end="1"/>
                                            </p:txEl>
                                          </p:spTgt>
                                        </p:tgtEl>
                                        <p:attrNameLst>
                                          <p:attrName>style.visibility</p:attrName>
                                        </p:attrNameLst>
                                      </p:cBhvr>
                                      <p:to>
                                        <p:strVal val="visible"/>
                                      </p:to>
                                    </p:set>
                                    <p:animEffect transition="in" filter="fade">
                                      <p:cBhvr>
                                        <p:cTn id="10" dur="2000"/>
                                        <p:tgtEl>
                                          <p:spTgt spid="922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220">
                                            <p:txEl>
                                              <p:pRg st="2" end="2"/>
                                            </p:txEl>
                                          </p:spTgt>
                                        </p:tgtEl>
                                        <p:attrNameLst>
                                          <p:attrName>style.visibility</p:attrName>
                                        </p:attrNameLst>
                                      </p:cBhvr>
                                      <p:to>
                                        <p:strVal val="visible"/>
                                      </p:to>
                                    </p:set>
                                    <p:animEffect transition="in" filter="fade">
                                      <p:cBhvr>
                                        <p:cTn id="13" dur="2000"/>
                                        <p:tgtEl>
                                          <p:spTgt spid="922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9220">
                                            <p:txEl>
                                              <p:pRg st="3" end="3"/>
                                            </p:txEl>
                                          </p:spTgt>
                                        </p:tgtEl>
                                        <p:attrNameLst>
                                          <p:attrName>style.visibility</p:attrName>
                                        </p:attrNameLst>
                                      </p:cBhvr>
                                      <p:to>
                                        <p:strVal val="visible"/>
                                      </p:to>
                                    </p:set>
                                    <p:animEffect transition="in" filter="fade">
                                      <p:cBhvr>
                                        <p:cTn id="16" dur="2000"/>
                                        <p:tgtEl>
                                          <p:spTgt spid="9220">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9220">
                                            <p:txEl>
                                              <p:pRg st="4" end="4"/>
                                            </p:txEl>
                                          </p:spTgt>
                                        </p:tgtEl>
                                        <p:attrNameLst>
                                          <p:attrName>style.visibility</p:attrName>
                                        </p:attrNameLst>
                                      </p:cBhvr>
                                      <p:to>
                                        <p:strVal val="visible"/>
                                      </p:to>
                                    </p:set>
                                    <p:animEffect transition="in" filter="fade">
                                      <p:cBhvr>
                                        <p:cTn id="19" dur="2000"/>
                                        <p:tgtEl>
                                          <p:spTgt spid="922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9220">
                                            <p:txEl>
                                              <p:pRg st="5" end="5"/>
                                            </p:txEl>
                                          </p:spTgt>
                                        </p:tgtEl>
                                        <p:attrNameLst>
                                          <p:attrName>style.visibility</p:attrName>
                                        </p:attrNameLst>
                                      </p:cBhvr>
                                      <p:to>
                                        <p:strVal val="visible"/>
                                      </p:to>
                                    </p:set>
                                    <p:animEffect transition="in" filter="fade">
                                      <p:cBhvr>
                                        <p:cTn id="22" dur="2000"/>
                                        <p:tgtEl>
                                          <p:spTgt spid="9220">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9220">
                                            <p:txEl>
                                              <p:pRg st="6" end="6"/>
                                            </p:txEl>
                                          </p:spTgt>
                                        </p:tgtEl>
                                        <p:attrNameLst>
                                          <p:attrName>style.visibility</p:attrName>
                                        </p:attrNameLst>
                                      </p:cBhvr>
                                      <p:to>
                                        <p:strVal val="visible"/>
                                      </p:to>
                                    </p:set>
                                    <p:animEffect transition="in" filter="fade">
                                      <p:cBhvr>
                                        <p:cTn id="25" dur="2000"/>
                                        <p:tgtEl>
                                          <p:spTgt spid="9220">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9220">
                                            <p:txEl>
                                              <p:pRg st="7" end="7"/>
                                            </p:txEl>
                                          </p:spTgt>
                                        </p:tgtEl>
                                        <p:attrNameLst>
                                          <p:attrName>style.visibility</p:attrName>
                                        </p:attrNameLst>
                                      </p:cBhvr>
                                      <p:to>
                                        <p:strVal val="visible"/>
                                      </p:to>
                                    </p:set>
                                    <p:animEffect transition="in" filter="fade">
                                      <p:cBhvr>
                                        <p:cTn id="28" dur="2000"/>
                                        <p:tgtEl>
                                          <p:spTgt spid="9220">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9220">
                                            <p:txEl>
                                              <p:pRg st="8" end="8"/>
                                            </p:txEl>
                                          </p:spTgt>
                                        </p:tgtEl>
                                        <p:attrNameLst>
                                          <p:attrName>style.visibility</p:attrName>
                                        </p:attrNameLst>
                                      </p:cBhvr>
                                      <p:to>
                                        <p:strVal val="visible"/>
                                      </p:to>
                                    </p:set>
                                    <p:animEffect transition="in" filter="fade">
                                      <p:cBhvr>
                                        <p:cTn id="31" dur="2000"/>
                                        <p:tgtEl>
                                          <p:spTgt spid="9220">
                                            <p:txEl>
                                              <p:pRg st="8" end="8"/>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9220">
                                            <p:txEl>
                                              <p:pRg st="9" end="9"/>
                                            </p:txEl>
                                          </p:spTgt>
                                        </p:tgtEl>
                                        <p:attrNameLst>
                                          <p:attrName>style.visibility</p:attrName>
                                        </p:attrNameLst>
                                      </p:cBhvr>
                                      <p:to>
                                        <p:strVal val="visible"/>
                                      </p:to>
                                    </p:set>
                                    <p:animEffect transition="in" filter="fade">
                                      <p:cBhvr>
                                        <p:cTn id="34" dur="2000"/>
                                        <p:tgtEl>
                                          <p:spTgt spid="9220">
                                            <p:txEl>
                                              <p:pRg st="9" end="9"/>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9220">
                                            <p:txEl>
                                              <p:pRg st="10" end="10"/>
                                            </p:txEl>
                                          </p:spTgt>
                                        </p:tgtEl>
                                        <p:attrNameLst>
                                          <p:attrName>style.visibility</p:attrName>
                                        </p:attrNameLst>
                                      </p:cBhvr>
                                      <p:to>
                                        <p:strVal val="visible"/>
                                      </p:to>
                                    </p:set>
                                    <p:animEffect transition="in" filter="fade">
                                      <p:cBhvr>
                                        <p:cTn id="37" dur="2000"/>
                                        <p:tgtEl>
                                          <p:spTgt spid="9220">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a:off x="457200" y="685800"/>
            <a:ext cx="8226425" cy="4497388"/>
          </a:xfrm>
        </p:spPr>
        <p:txBody>
          <a:bodyPr/>
          <a:lstStyle/>
          <a:p>
            <a:pPr eaLnBrk="1" hangingPunct="1">
              <a:buFont typeface="Wingdings" pitchFamily="2" charset="2"/>
              <a:buNone/>
              <a:defRPr/>
            </a:pPr>
            <a:r>
              <a:rPr lang="ru-RU" sz="2800" dirty="0" smtClean="0"/>
              <a:t>	</a:t>
            </a:r>
            <a:r>
              <a:rPr lang="ru-RU" sz="2800" b="1" u="sng" dirty="0" smtClean="0">
                <a:solidFill>
                  <a:srgbClr val="FF0000"/>
                </a:solidFill>
                <a:hlinkClick r:id="rId2" action="ppaction://hlinksldjump"/>
              </a:rPr>
              <a:t>Вячеслав Кондратьев</a:t>
            </a:r>
            <a:r>
              <a:rPr lang="ru-RU" sz="2800" b="1" dirty="0" smtClean="0">
                <a:solidFill>
                  <a:srgbClr val="FF0000"/>
                </a:solidFill>
              </a:rPr>
              <a:t> </a:t>
            </a:r>
            <a:r>
              <a:rPr lang="ru-RU" sz="2800" b="1" dirty="0" smtClean="0">
                <a:solidFill>
                  <a:schemeClr val="bg1"/>
                </a:solidFill>
              </a:rPr>
              <a:t>в повести </a:t>
            </a:r>
            <a:r>
              <a:rPr lang="ru-RU" sz="2800" b="1" dirty="0" smtClean="0">
                <a:solidFill>
                  <a:srgbClr val="990099"/>
                </a:solidFill>
              </a:rPr>
              <a:t>« Сашка» </a:t>
            </a:r>
            <a:r>
              <a:rPr lang="ru-RU" sz="2800" b="1" dirty="0" smtClean="0">
                <a:solidFill>
                  <a:schemeClr val="bg1"/>
                </a:solidFill>
              </a:rPr>
              <a:t>показывает нам солдата – парня честного, отзывчивого, человечного. Бывая в сложных ситуациях, он нередко вставал перед тяжелейшим выбором, но всегда оставался человеком. </a:t>
            </a:r>
          </a:p>
        </p:txBody>
      </p:sp>
      <p:pic>
        <p:nvPicPr>
          <p:cNvPr id="10243" name="Picture 5"/>
          <p:cNvPicPr>
            <a:picLocks noChangeAspect="1" noChangeArrowheads="1"/>
          </p:cNvPicPr>
          <p:nvPr/>
        </p:nvPicPr>
        <p:blipFill>
          <a:blip r:embed="rId3" cstate="email"/>
          <a:srcRect/>
          <a:stretch>
            <a:fillRect/>
          </a:stretch>
        </p:blipFill>
        <p:spPr bwMode="auto">
          <a:xfrm>
            <a:off x="4267200" y="3200400"/>
            <a:ext cx="4010025" cy="31083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1643</TotalTime>
  <Words>2071</Words>
  <Application>Microsoft Office PowerPoint</Application>
  <PresentationFormat>Экран (4:3)</PresentationFormat>
  <Paragraphs>412</Paragraphs>
  <Slides>62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62</vt:i4>
      </vt:variant>
    </vt:vector>
  </HeadingPairs>
  <TitlesOfParts>
    <vt:vector size="63" baseType="lpstr">
      <vt:lpstr>Апекс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Женщина  на войне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Просто был выбор…</vt:lpstr>
      <vt:lpstr>Презентация PowerPoint</vt:lpstr>
      <vt:lpstr>Презентация PowerPoint</vt:lpstr>
      <vt:lpstr>Презентация PowerPoint</vt:lpstr>
      <vt:lpstr>Презентация PowerPoint</vt:lpstr>
      <vt:lpstr>Своя война В. Астафьева</vt:lpstr>
      <vt:lpstr>Презентация PowerPoint</vt:lpstr>
      <vt:lpstr>Война и любовь</vt:lpstr>
      <vt:lpstr>Презентация PowerPoint</vt:lpstr>
      <vt:lpstr>Презентация PowerPoint</vt:lpstr>
      <vt:lpstr>Война  с чёрного хода</vt:lpstr>
      <vt:lpstr>Экранизация рассказа Ю.Нагибина «Терпение»</vt:lpstr>
      <vt:lpstr>Презентация PowerPoint</vt:lpstr>
      <vt:lpstr>Презентация PowerPoint</vt:lpstr>
      <vt:lpstr>Ю.Нагибин  «Бунташный остров»</vt:lpstr>
      <vt:lpstr>Что же ты с нами                сделала, Родина?</vt:lpstr>
      <vt:lpstr>Презентация PowerPoint</vt:lpstr>
      <vt:lpstr>Опомнись, мир,        пока ещё не                  поздно…</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Биографические  справки</vt:lpstr>
      <vt:lpstr>Симонов  Константин Михайлович</vt:lpstr>
      <vt:lpstr>Некрасов  Виктор Платонович</vt:lpstr>
      <vt:lpstr>Кондратьев  Вячеслав Леонидович</vt:lpstr>
      <vt:lpstr>Васильев Борис Львович</vt:lpstr>
      <vt:lpstr>Рождественский Роберт Иванович</vt:lpstr>
      <vt:lpstr>Богомолов  Владимир Осипович</vt:lpstr>
      <vt:lpstr>Василь Быков</vt:lpstr>
      <vt:lpstr>Астафьев Виктор Петрович</vt:lpstr>
      <vt:lpstr>Нагибин Юрий Маркович</vt:lpstr>
      <vt:lpstr>Алесь Адамович</vt:lpstr>
      <vt:lpstr>Юлия Владимировна Друнина</vt:lpstr>
      <vt:lpstr>Тарковский  Андрей Арсеньевич</vt:lpstr>
      <vt:lpstr>Презентация PowerPoint</vt:lpstr>
      <vt:lpstr>Шепитько Лариса Ефимовна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Наташа</dc:creator>
  <cp:lastModifiedBy>ZBook</cp:lastModifiedBy>
  <cp:revision>128</cp:revision>
  <cp:lastPrinted>1601-01-01T00:00:00Z</cp:lastPrinted>
  <dcterms:created xsi:type="dcterms:W3CDTF">1601-01-01T00:00:00Z</dcterms:created>
  <dcterms:modified xsi:type="dcterms:W3CDTF">2020-08-31T20:47:07Z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