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5"/>
  </p:notesMasterIdLst>
  <p:sldIdLst>
    <p:sldId id="257" r:id="rId2"/>
    <p:sldId id="290" r:id="rId3"/>
    <p:sldId id="256" r:id="rId4"/>
    <p:sldId id="277" r:id="rId5"/>
    <p:sldId id="258" r:id="rId6"/>
    <p:sldId id="262" r:id="rId7"/>
    <p:sldId id="282" r:id="rId8"/>
    <p:sldId id="281" r:id="rId9"/>
    <p:sldId id="280" r:id="rId10"/>
    <p:sldId id="283" r:id="rId11"/>
    <p:sldId id="285" r:id="rId12"/>
    <p:sldId id="279" r:id="rId13"/>
    <p:sldId id="260" r:id="rId14"/>
    <p:sldId id="286" r:id="rId15"/>
    <p:sldId id="284" r:id="rId16"/>
    <p:sldId id="261" r:id="rId17"/>
    <p:sldId id="291" r:id="rId18"/>
    <p:sldId id="289" r:id="rId19"/>
    <p:sldId id="287" r:id="rId20"/>
    <p:sldId id="292" r:id="rId21"/>
    <p:sldId id="293" r:id="rId22"/>
    <p:sldId id="294" r:id="rId23"/>
    <p:sldId id="297" r:id="rId24"/>
    <p:sldId id="295" r:id="rId25"/>
    <p:sldId id="296" r:id="rId26"/>
    <p:sldId id="303" r:id="rId27"/>
    <p:sldId id="298" r:id="rId28"/>
    <p:sldId id="299" r:id="rId29"/>
    <p:sldId id="300" r:id="rId30"/>
    <p:sldId id="301" r:id="rId31"/>
    <p:sldId id="302" r:id="rId32"/>
    <p:sldId id="269" r:id="rId33"/>
    <p:sldId id="278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20" autoAdjust="0"/>
    <p:restoredTop sz="94660"/>
  </p:normalViewPr>
  <p:slideViewPr>
    <p:cSldViewPr>
      <p:cViewPr>
        <p:scale>
          <a:sx n="74" d="100"/>
          <a:sy n="74" d="100"/>
        </p:scale>
        <p:origin x="-119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1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5669E6-83A9-436C-92DB-7BE0971C8701}" type="datetimeFigureOut">
              <a:rPr lang="ru-RU" smtClean="0"/>
              <a:pPr/>
              <a:t>07.10.2021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B466C1-F1EB-4504-9264-B53F3C0CCD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005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466C1-F1EB-4504-9264-B53F3C0CCD90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79483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9AE3F-C02D-4D73-80BD-2CABB4D7D6BE}" type="datetimeFigureOut">
              <a:rPr lang="ru-RU" smtClean="0"/>
              <a:pPr/>
              <a:t>07.10.2021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F1732-7335-4E8D-BDB8-34D3066522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9AE3F-C02D-4D73-80BD-2CABB4D7D6BE}" type="datetimeFigureOut">
              <a:rPr lang="ru-RU" smtClean="0"/>
              <a:pPr/>
              <a:t>07.10.2021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F1732-7335-4E8D-BDB8-34D3066522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9AE3F-C02D-4D73-80BD-2CABB4D7D6BE}" type="datetimeFigureOut">
              <a:rPr lang="ru-RU" smtClean="0"/>
              <a:pPr/>
              <a:t>07.10.2021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F1732-7335-4E8D-BDB8-34D3066522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9AE3F-C02D-4D73-80BD-2CABB4D7D6BE}" type="datetimeFigureOut">
              <a:rPr lang="ru-RU" smtClean="0"/>
              <a:pPr/>
              <a:t>07.10.2021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F1732-7335-4E8D-BDB8-34D3066522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9AE3F-C02D-4D73-80BD-2CABB4D7D6BE}" type="datetimeFigureOut">
              <a:rPr lang="ru-RU" smtClean="0"/>
              <a:pPr/>
              <a:t>07.10.2021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F1732-7335-4E8D-BDB8-34D3066522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9AE3F-C02D-4D73-80BD-2CABB4D7D6BE}" type="datetimeFigureOut">
              <a:rPr lang="ru-RU" smtClean="0"/>
              <a:pPr/>
              <a:t>07.10.2021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F1732-7335-4E8D-BDB8-34D3066522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9AE3F-C02D-4D73-80BD-2CABB4D7D6BE}" type="datetimeFigureOut">
              <a:rPr lang="ru-RU" smtClean="0"/>
              <a:pPr/>
              <a:t>07.10.2021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F1732-7335-4E8D-BDB8-34D3066522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9AE3F-C02D-4D73-80BD-2CABB4D7D6BE}" type="datetimeFigureOut">
              <a:rPr lang="ru-RU" smtClean="0"/>
              <a:pPr/>
              <a:t>07.10.2021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F1732-7335-4E8D-BDB8-34D3066522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9AE3F-C02D-4D73-80BD-2CABB4D7D6BE}" type="datetimeFigureOut">
              <a:rPr lang="ru-RU" smtClean="0"/>
              <a:pPr/>
              <a:t>07.10.2021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F1732-7335-4E8D-BDB8-34D3066522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9AE3F-C02D-4D73-80BD-2CABB4D7D6BE}" type="datetimeFigureOut">
              <a:rPr lang="ru-RU" smtClean="0"/>
              <a:pPr/>
              <a:t>07.10.2021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F1732-7335-4E8D-BDB8-34D3066522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9AE3F-C02D-4D73-80BD-2CABB4D7D6BE}" type="datetimeFigureOut">
              <a:rPr lang="ru-RU" smtClean="0"/>
              <a:pPr/>
              <a:t>07.10.2021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F1732-7335-4E8D-BDB8-34D3066522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359AE3F-C02D-4D73-80BD-2CABB4D7D6BE}" type="datetimeFigureOut">
              <a:rPr lang="ru-RU" smtClean="0"/>
              <a:pPr/>
              <a:t>07.10.2021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63F1732-7335-4E8D-BDB8-34D3066522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muzofon.com/" TargetMode="External"/><Relationship Id="rId2" Type="http://schemas.openxmlformats.org/officeDocument/2006/relationships/hyperlink" Target="http://yandex.ru/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7880663" cy="5038496"/>
          </a:xfrm>
          <a:effectLst/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        </a:t>
            </a:r>
            <a:endParaRPr lang="ru-RU" sz="4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F:\ЕсениН\фото\img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259347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71472" y="2428868"/>
            <a:ext cx="82153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Презентация на тему:</a:t>
            </a:r>
          </a:p>
          <a:p>
            <a:pPr algn="ctr"/>
            <a:r>
              <a:rPr lang="ru-RU" sz="48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«Жизнь и творчество </a:t>
            </a:r>
          </a:p>
          <a:p>
            <a:pPr algn="ctr"/>
            <a:r>
              <a:rPr lang="ru-RU" sz="48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Сергея Есенина»</a:t>
            </a:r>
            <a:endParaRPr lang="ru-RU" sz="48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079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686" y="0"/>
            <a:ext cx="4786314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429124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9896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1472" y="5357826"/>
            <a:ext cx="79296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О, Русь - малиновое поле…</a:t>
            </a:r>
            <a:endParaRPr lang="ru-RU" sz="4800" b="1" i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ChangeAspect="1"/>
          </p:cNvPicPr>
          <p:nvPr/>
        </p:nvPicPr>
        <p:blipFill>
          <a:blip r:embed="rId3" cstate="email">
            <a:extLst/>
          </a:blip>
          <a:srcRect/>
          <a:stretch>
            <a:fillRect/>
          </a:stretch>
        </p:blipFill>
        <p:spPr bwMode="auto">
          <a:xfrm>
            <a:off x="0" y="0"/>
            <a:ext cx="4687106" cy="6858000"/>
          </a:xfrm>
          <a:prstGeom prst="snip2DiagRect">
            <a:avLst>
              <a:gd name="adj1" fmla="val 10815"/>
              <a:gd name="adj2" fmla="val 0"/>
            </a:avLst>
          </a:prstGeom>
          <a:noFill/>
          <a:ln w="15875">
            <a:solidFill>
              <a:schemeClr val="tx1">
                <a:alpha val="40000"/>
              </a:schemeClr>
            </a:solidFill>
            <a:miter lim="800000"/>
            <a:headEnd/>
            <a:tailEnd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4786314" y="857232"/>
            <a:ext cx="421484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ru-RU" altLang="ru-RU" sz="24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alt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1904</a:t>
            </a:r>
            <a:r>
              <a:rPr lang="ru-RU" alt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году Сергей Есенин поступил в земскую школу в Константиново</a:t>
            </a:r>
          </a:p>
          <a:p>
            <a:pPr marL="342900" indent="-342900"/>
            <a:endParaRPr lang="ru-RU" altLang="ru-RU" sz="24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ru-RU" alt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Закончил её </a:t>
            </a:r>
            <a:r>
              <a:rPr lang="ru-RU" altLang="ru-RU" sz="24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1909 </a:t>
            </a:r>
            <a:r>
              <a:rPr lang="ru-RU" alt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году </a:t>
            </a:r>
          </a:p>
          <a:p>
            <a:pPr marL="342900" indent="-342900"/>
            <a:endParaRPr lang="ru-RU" altLang="ru-RU" sz="24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ru-RU" altLang="ru-RU" sz="24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 1909 по 1912</a:t>
            </a:r>
            <a:r>
              <a:rPr lang="ru-RU" alt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 год учится в закрытой церковно-учительской школе в селе Спас-Клепики и оканчивает ее «учителем школы грамоты»  </a:t>
            </a:r>
          </a:p>
          <a:p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5786454"/>
            <a:ext cx="8215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7325" algn="ctr"/>
            <a:r>
              <a:rPr lang="ru-RU" dirty="0" smtClean="0"/>
              <a:t>  </a:t>
            </a:r>
            <a:r>
              <a:rPr lang="ru-RU" b="1" dirty="0" smtClean="0"/>
              <a:t>«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Когда же я подрос, из меня очень захотели сделать сельского учителя и потому отдали в церковно-учительскую школу»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K:\ЕсениН\ВСЮ ДУШУ ВЫПЛЕСНУ В СЛОВА\есенин 2\f600-1396947722-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5577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Галя\Documents\Уроки\Есенин Сергей\Фото\Анна Романовна Изряднова.jpg"/>
          <p:cNvPicPr>
            <a:picLocks noChangeAspect="1" noChangeArrowheads="1"/>
          </p:cNvPicPr>
          <p:nvPr/>
        </p:nvPicPr>
        <p:blipFill>
          <a:blip r:embed="rId2" cstate="email">
            <a:extLst/>
          </a:blip>
          <a:srcRect/>
          <a:stretch>
            <a:fillRect/>
          </a:stretch>
        </p:blipFill>
        <p:spPr bwMode="auto">
          <a:xfrm>
            <a:off x="428596" y="357166"/>
            <a:ext cx="2654300" cy="340677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/>
        </p:spPr>
      </p:pic>
      <p:pic>
        <p:nvPicPr>
          <p:cNvPr id="3" name="Picture 2" descr="C:\Users\Галя\Documents\Уроки\Есенин Сергей\Фото\Изряднова с сыном Юрой.jpg"/>
          <p:cNvPicPr>
            <a:picLocks noChangeAspect="1" noChangeArrowheads="1"/>
          </p:cNvPicPr>
          <p:nvPr/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6286512" y="3500438"/>
            <a:ext cx="2653097" cy="3236913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4" name="TextBox 3"/>
          <p:cNvSpPr txBox="1"/>
          <p:nvPr/>
        </p:nvSpPr>
        <p:spPr>
          <a:xfrm>
            <a:off x="3286116" y="214290"/>
            <a:ext cx="571504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5400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Изряднова</a:t>
            </a:r>
            <a:r>
              <a:rPr lang="ru-RU" sz="5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defRPr/>
            </a:pPr>
            <a:r>
              <a:rPr lang="ru-RU" sz="5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Анна Романовна</a:t>
            </a:r>
          </a:p>
          <a:p>
            <a:pPr algn="ctr">
              <a:defRPr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(1891 – 1946)</a:t>
            </a:r>
          </a:p>
          <a:p>
            <a:pPr algn="ctr"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44" y="4071942"/>
            <a:ext cx="607223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alt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Гражданская жена Сергея Есенина. </a:t>
            </a:r>
          </a:p>
          <a:p>
            <a:pPr>
              <a:defRPr/>
            </a:pPr>
            <a:r>
              <a:rPr lang="ru-RU" alt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Они познакомились в типографии Сытина в 1913 году.  Сняли квартиру в Москве, а через год у них родился сын Юрий. (Его судьба сложилась трагично. В 22 года </a:t>
            </a:r>
          </a:p>
          <a:p>
            <a:pPr>
              <a:defRPr/>
            </a:pPr>
            <a:r>
              <a:rPr lang="ru-RU" alt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Юрий был расстрелян в подвалах Лубянки.)</a:t>
            </a:r>
          </a:p>
          <a:p>
            <a:pPr>
              <a:defRPr/>
            </a:pPr>
            <a:r>
              <a:rPr lang="ru-RU" alt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После разрыва поддерживал дружеские отношения.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alt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ЕсениН\фото\3957920_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0"/>
            <a:ext cx="5500694" cy="6858000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4330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571480"/>
            <a:ext cx="5072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Мать его с ним на руках Русь и мать и внизу немножко строчки из стиха</a:t>
            </a:r>
            <a:endParaRPr lang="ru-RU" dirty="0"/>
          </a:p>
        </p:txBody>
      </p:sp>
      <p:pic>
        <p:nvPicPr>
          <p:cNvPr id="1027" name="Picture 3" descr="F:\Новая папка — копия\портрет берёз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3458" cy="6858000"/>
          </a:xfrm>
          <a:prstGeom prst="rect">
            <a:avLst/>
          </a:prstGeom>
          <a:noFill/>
        </p:spPr>
      </p:pic>
      <p:pic>
        <p:nvPicPr>
          <p:cNvPr id="1028" name="Picture 4" descr="F:\Новая папка — копия\5_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3" y="142852"/>
            <a:ext cx="3122861" cy="450059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28596" y="5380672"/>
            <a:ext cx="4000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 жива ещё, моя старушка?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Жив и я. Привет тебе, привет!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струится над твоей избушкой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Тот вечерний несказанный свет.»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1126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500042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мирок</a:t>
            </a:r>
            <a:endParaRPr lang="ru-RU" dirty="0"/>
          </a:p>
        </p:txBody>
      </p:sp>
      <p:pic>
        <p:nvPicPr>
          <p:cNvPr id="6147" name="Picture 3" descr="K:\ЕсениН\ВСЮ ДУШУ ВЫПЛЕСНУ В СЛОВА\есенин 2\24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3800475" cy="4214818"/>
          </a:xfrm>
          <a:prstGeom prst="rect">
            <a:avLst/>
          </a:prstGeom>
          <a:noFill/>
        </p:spPr>
      </p:pic>
      <p:pic>
        <p:nvPicPr>
          <p:cNvPr id="6148" name="Picture 4" descr="K:\ЕсениН\ВСЮ ДУШУ ВЫПЛЕСНУ В СЛОВА\есенин 2\мирок 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0"/>
            <a:ext cx="6072198" cy="6858000"/>
          </a:xfrm>
          <a:prstGeom prst="rect">
            <a:avLst/>
          </a:prstGeom>
          <a:noFill/>
        </p:spPr>
      </p:pic>
      <p:pic>
        <p:nvPicPr>
          <p:cNvPr id="6146" name="Picture 2" descr="K:\ЕсениН\ВСЮ ДУШУ ВЫПЛЕСНУ В СЛОВА\есенин 2\мирок1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571876"/>
            <a:ext cx="3071802" cy="32861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ЕсениН\картинки\img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642918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Военная служба</a:t>
            </a:r>
            <a:endParaRPr lang="ru-RU" dirty="0"/>
          </a:p>
        </p:txBody>
      </p:sp>
      <p:pic>
        <p:nvPicPr>
          <p:cNvPr id="9218" name="Picture 2" descr="F:\Новая папка — копия\в арми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98700" y="342900"/>
            <a:ext cx="4546600" cy="6172200"/>
          </a:xfrm>
          <a:prstGeom prst="rect">
            <a:avLst/>
          </a:prstGeom>
          <a:noFill/>
        </p:spPr>
      </p:pic>
      <p:pic>
        <p:nvPicPr>
          <p:cNvPr id="2050" name="Picture 2" descr="K:\ЕсениН\ВСЮ ДУШУ ВЫПЛЕСНУ В СЛОВА\есенин 2\арм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F:\Новая папка — копия\в армии.jpg"/>
          <p:cNvPicPr>
            <a:picLocks noChangeAspect="1" noChangeArrowheads="1"/>
          </p:cNvPicPr>
          <p:nvPr/>
        </p:nvPicPr>
        <p:blipFill>
          <a:blip r:embed="rId2"/>
          <a:srcRect l="14027" r="4193"/>
          <a:stretch>
            <a:fillRect/>
          </a:stretch>
        </p:blipFill>
        <p:spPr bwMode="auto">
          <a:xfrm>
            <a:off x="6215074" y="1000108"/>
            <a:ext cx="2786082" cy="46248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:\Новая папка — копия\портрет берёз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85992"/>
            <a:ext cx="9144000" cy="4572008"/>
          </a:xfrm>
          <a:prstGeom prst="rect">
            <a:avLst/>
          </a:prstGeom>
          <a:noFill/>
        </p:spPr>
      </p:pic>
      <p:pic>
        <p:nvPicPr>
          <p:cNvPr id="9" name="Picture 11" descr="fsd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42852"/>
            <a:ext cx="1714480" cy="197695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1" name="TextBox 10"/>
          <p:cNvSpPr txBox="1"/>
          <p:nvPr/>
        </p:nvSpPr>
        <p:spPr>
          <a:xfrm>
            <a:off x="2285984" y="214290"/>
            <a:ext cx="65722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«Всю душу </a:t>
            </a:r>
          </a:p>
          <a:p>
            <a:pPr algn="ctr"/>
            <a:r>
              <a:rPr lang="ru-RU" sz="5400" dirty="0" smtClean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выплесну в слова»</a:t>
            </a:r>
            <a:endParaRPr lang="ru-RU" sz="5400" dirty="0">
              <a:solidFill>
                <a:schemeClr val="accent4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714356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райх</a:t>
            </a:r>
            <a:endParaRPr lang="ru-RU" dirty="0"/>
          </a:p>
        </p:txBody>
      </p:sp>
      <p:pic>
        <p:nvPicPr>
          <p:cNvPr id="8194" name="Picture 2" descr="F:\Новая папка — копия\райх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0"/>
            <a:ext cx="4500563" cy="6858000"/>
          </a:xfrm>
          <a:prstGeom prst="rect">
            <a:avLst/>
          </a:prstGeom>
          <a:noFill/>
        </p:spPr>
      </p:pic>
      <p:pic>
        <p:nvPicPr>
          <p:cNvPr id="8197" name="Picture 5" descr="K:\ЕсениН\картинки\esenin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4643439" cy="6858000"/>
          </a:xfrm>
          <a:prstGeom prst="rect">
            <a:avLst/>
          </a:prstGeom>
          <a:noFill/>
        </p:spPr>
      </p:pic>
      <p:pic>
        <p:nvPicPr>
          <p:cNvPr id="8195" name="Picture 3" descr="K:\ЕсениН\Новая папка — копия\at92763832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20444" y="3429000"/>
            <a:ext cx="3896591" cy="3429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500042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вольпин</a:t>
            </a:r>
            <a:endParaRPr lang="ru-RU" dirty="0"/>
          </a:p>
        </p:txBody>
      </p:sp>
      <p:pic>
        <p:nvPicPr>
          <p:cNvPr id="3074" name="Picture 2" descr="K:\ЕсениН\картинки\вольпи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786314" cy="3786214"/>
          </a:xfrm>
          <a:prstGeom prst="rect">
            <a:avLst/>
          </a:prstGeom>
          <a:noFill/>
        </p:spPr>
      </p:pic>
      <p:pic>
        <p:nvPicPr>
          <p:cNvPr id="3" name="Picture 2" descr="K:\ЕсениН\ВСЮ ДУШУ ВЫПЛЕСНУ В СЛОВА\есенин 2\сын 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218210"/>
            <a:ext cx="4812946" cy="3639790"/>
          </a:xfrm>
          <a:prstGeom prst="rect">
            <a:avLst/>
          </a:prstGeom>
          <a:noFill/>
        </p:spPr>
      </p:pic>
      <p:pic>
        <p:nvPicPr>
          <p:cNvPr id="3075" name="Picture 3" descr="K:\ЕсениН\ВСЮ ДУШУ ВЫПЛЕСНУ В СЛОВА\есенин 2\сын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0"/>
            <a:ext cx="435768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43" name="Picture 3" descr="F:\Новая папка — копия\дункан.jpg"/>
          <p:cNvPicPr>
            <a:picLocks noChangeAspect="1" noChangeArrowheads="1"/>
          </p:cNvPicPr>
          <p:nvPr/>
        </p:nvPicPr>
        <p:blipFill>
          <a:blip r:embed="rId3"/>
          <a:srcRect b="2899"/>
          <a:stretch>
            <a:fillRect/>
          </a:stretch>
        </p:blipFill>
        <p:spPr bwMode="auto">
          <a:xfrm>
            <a:off x="1737421" y="785794"/>
            <a:ext cx="5511906" cy="41434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  <a:softEdge rad="317500"/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428604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миргород</a:t>
            </a:r>
            <a:endParaRPr lang="ru-RU" dirty="0"/>
          </a:p>
        </p:txBody>
      </p:sp>
      <p:pic>
        <p:nvPicPr>
          <p:cNvPr id="2050" name="Picture 2" descr="K:\ЕсениН\картинки\железный миргород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1214422"/>
            <a:ext cx="3307955" cy="3786214"/>
          </a:xfrm>
          <a:prstGeom prst="rect">
            <a:avLst/>
          </a:prstGeom>
          <a:noFill/>
        </p:spPr>
      </p:pic>
      <p:pic>
        <p:nvPicPr>
          <p:cNvPr id="2051" name="Picture 3" descr="K:\ЕсениН\картинки\E_3DkAiJyT17DGoY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86934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642918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Страна Негодяев</a:t>
            </a:r>
            <a:endParaRPr lang="ru-RU" dirty="0"/>
          </a:p>
        </p:txBody>
      </p:sp>
      <p:pic>
        <p:nvPicPr>
          <p:cNvPr id="4099" name="Picture 3" descr="K:\ЕсениН\картинки\страна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71744"/>
            <a:ext cx="4572000" cy="4286256"/>
          </a:xfrm>
          <a:prstGeom prst="rect">
            <a:avLst/>
          </a:prstGeom>
          <a:noFill/>
        </p:spPr>
      </p:pic>
      <p:pic>
        <p:nvPicPr>
          <p:cNvPr id="4100" name="Picture 4" descr="K:\ЕсениН\картинки\страна 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0"/>
            <a:ext cx="4572000" cy="6858000"/>
          </a:xfrm>
          <a:prstGeom prst="rect">
            <a:avLst/>
          </a:prstGeom>
          <a:noFill/>
        </p:spPr>
      </p:pic>
      <p:pic>
        <p:nvPicPr>
          <p:cNvPr id="1026" name="Picture 2" descr="K:\ЕсениН\фото\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4572000" cy="25717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714356"/>
            <a:ext cx="3857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шагане</a:t>
            </a:r>
            <a:endParaRPr lang="ru-RU" dirty="0"/>
          </a:p>
        </p:txBody>
      </p:sp>
      <p:pic>
        <p:nvPicPr>
          <p:cNvPr id="7170" name="Picture 2" descr="K:\ЕсениН\картинки\шага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548680"/>
            <a:ext cx="74168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Видеоролик </a:t>
            </a:r>
          </a:p>
          <a:p>
            <a:pPr algn="ctr"/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«Шагане, ты моя, Шагане…»</a:t>
            </a:r>
            <a:endParaRPr lang="ru-RU" sz="40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54807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714356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Зимний </a:t>
            </a:r>
            <a:r>
              <a:rPr lang="ru-RU" dirty="0" err="1" smtClean="0"/>
              <a:t>цыкл</a:t>
            </a:r>
            <a:endParaRPr lang="ru-RU" dirty="0"/>
          </a:p>
        </p:txBody>
      </p:sp>
      <p:pic>
        <p:nvPicPr>
          <p:cNvPr id="5122" name="Picture 2" descr="K:\ЕсениН\картинки\0_22b72_63f3642f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3643314"/>
            <a:ext cx="4643438" cy="3214686"/>
          </a:xfrm>
          <a:prstGeom prst="rect">
            <a:avLst/>
          </a:prstGeom>
          <a:noFill/>
        </p:spPr>
      </p:pic>
      <p:pic>
        <p:nvPicPr>
          <p:cNvPr id="5124" name="Picture 4" descr="K:\ЕсениН\картинки\843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643314"/>
            <a:ext cx="4505515" cy="3214686"/>
          </a:xfrm>
          <a:prstGeom prst="rect">
            <a:avLst/>
          </a:prstGeom>
          <a:noFill/>
        </p:spPr>
      </p:pic>
      <p:pic>
        <p:nvPicPr>
          <p:cNvPr id="5125" name="Picture 5" descr="K:\ЕсениН\картинки\зима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5353058" cy="3643314"/>
          </a:xfrm>
          <a:prstGeom prst="rect">
            <a:avLst/>
          </a:prstGeom>
          <a:noFill/>
        </p:spPr>
      </p:pic>
      <p:pic>
        <p:nvPicPr>
          <p:cNvPr id="5126" name="Picture 6" descr="K:\ЕсениН\картинки\зима 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2" y="0"/>
            <a:ext cx="4643438" cy="3643314"/>
          </a:xfrm>
          <a:prstGeom prst="rect">
            <a:avLst/>
          </a:prstGeom>
          <a:noFill/>
        </p:spPr>
      </p:pic>
      <p:pic>
        <p:nvPicPr>
          <p:cNvPr id="5123" name="Picture 3" descr="K:\ЕсениН\картинки\044bcfc88d1a47f584dceb2617ee59e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00232" y="1643050"/>
            <a:ext cx="5174138" cy="3589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571480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Софья толстая</a:t>
            </a:r>
            <a:endParaRPr lang="ru-RU" dirty="0"/>
          </a:p>
        </p:txBody>
      </p:sp>
      <p:pic>
        <p:nvPicPr>
          <p:cNvPr id="6146" name="Picture 2" descr="K:\ЕсениН\картинки\стихи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928670"/>
            <a:ext cx="3857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англетер</a:t>
            </a:r>
            <a:endParaRPr lang="ru-RU" dirty="0"/>
          </a:p>
        </p:txBody>
      </p:sp>
      <p:pic>
        <p:nvPicPr>
          <p:cNvPr id="5122" name="Picture 2" descr="K:\ЕсениН\ВСЮ ДУШУ ВЫПЛЕСНУ В СЛОВА\есенин 2\антлеге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214942" cy="365046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124" name="Picture 4" descr="K:\ЕсениН\ВСЮ ДУШУ ВЫПЛЕСНУ В СЛОВА\есенин 2\гроб.jpg"/>
          <p:cNvPicPr>
            <a:picLocks noChangeAspect="1" noChangeArrowheads="1"/>
          </p:cNvPicPr>
          <p:nvPr/>
        </p:nvPicPr>
        <p:blipFill>
          <a:blip r:embed="rId3"/>
          <a:srcRect b="8241"/>
          <a:stretch>
            <a:fillRect/>
          </a:stretch>
        </p:blipFill>
        <p:spPr bwMode="auto">
          <a:xfrm>
            <a:off x="3714744" y="2714620"/>
            <a:ext cx="5643570" cy="397671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125" name="Picture 5" descr="K:\ЕсениН\ВСЮ ДУШУ ВЫПЛЕСНУ В СЛОВА\есенин 2\кружк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0"/>
            <a:ext cx="3376616" cy="28574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42844" y="4071942"/>
            <a:ext cx="32861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ночь на 28 декабря в гостинице «Англетер» Сергея Есенина убивают, инсценировав самоубийство</a:t>
            </a:r>
            <a:endParaRPr lang="ru-RU" sz="24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7" y="332657"/>
            <a:ext cx="7597396" cy="953204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Видео ролик</a:t>
            </a:r>
            <a:endParaRPr lang="ru-RU" sz="44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1" descr="fs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1500174"/>
            <a:ext cx="3235325" cy="373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42910" y="5857892"/>
            <a:ext cx="76438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«Отговорила роща золотая…»</a:t>
            </a:r>
            <a:endParaRPr lang="ru-RU" sz="40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334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K:\ЕсениН\ВСЮ ДУШУ ВЫПЛЕСНУ В СЛОВА\есенин 2\Надгробие_Есенина_С_А_на_Ваганьковском_кладбище_20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0"/>
            <a:ext cx="8643998" cy="685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404664"/>
            <a:ext cx="75608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Видео </a:t>
            </a:r>
          </a:p>
          <a:p>
            <a:pPr algn="ctr"/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«До свидания, друг мой, до свидания!»</a:t>
            </a:r>
            <a:endParaRPr lang="ru-RU" sz="40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572000" cy="3429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1" y="0"/>
            <a:ext cx="4572000" cy="3429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429000"/>
            <a:ext cx="4561331" cy="3429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428999"/>
            <a:ext cx="4572000" cy="34290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050" y="857232"/>
            <a:ext cx="3643338" cy="5091565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9" name="TextBox 8"/>
          <p:cNvSpPr txBox="1"/>
          <p:nvPr/>
        </p:nvSpPr>
        <p:spPr>
          <a:xfrm>
            <a:off x="500034" y="1"/>
            <a:ext cx="84296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Есенин – нежное имя</a:t>
            </a:r>
            <a:r>
              <a:rPr lang="ru-RU" sz="6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6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2844" y="5929330"/>
            <a:ext cx="90011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Какой чистый и какой русский поэт!</a:t>
            </a:r>
            <a:endParaRPr lang="ru-RU" sz="44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630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3" y="692696"/>
            <a:ext cx="7118177" cy="4822472"/>
          </a:xfrm>
        </p:spPr>
        <p:txBody>
          <a:bodyPr/>
          <a:lstStyle/>
          <a:p>
            <a:pPr marL="0" indent="0" algn="l">
              <a:buNone/>
            </a:pPr>
            <a:r>
              <a:rPr lang="ru-RU" sz="2400" dirty="0" smtClean="0">
                <a:hlinkClick r:id="rId2"/>
              </a:rPr>
              <a:t>Интернет – ресурсы:</a:t>
            </a:r>
            <a:br>
              <a:rPr lang="ru-RU" sz="2400" dirty="0" smtClean="0">
                <a:hlinkClick r:id="rId2"/>
              </a:rPr>
            </a:br>
            <a:r>
              <a:rPr lang="ru-RU" sz="2400" dirty="0" smtClean="0">
                <a:hlinkClick r:id="rId2"/>
              </a:rPr>
              <a:t/>
            </a:r>
            <a:br>
              <a:rPr lang="ru-RU" sz="2400" dirty="0" smtClean="0">
                <a:hlinkClick r:id="rId2"/>
              </a:rPr>
            </a:br>
            <a:r>
              <a:rPr lang="ru-RU" sz="2400" dirty="0">
                <a:hlinkClick r:id="rId2"/>
              </a:rPr>
              <a:t/>
            </a:r>
            <a:br>
              <a:rPr lang="ru-RU" sz="2400" dirty="0">
                <a:hlinkClick r:id="rId2"/>
              </a:rPr>
            </a:br>
            <a:r>
              <a:rPr lang="en-US" sz="2400" dirty="0" smtClean="0">
                <a:hlinkClick r:id="rId2"/>
              </a:rPr>
              <a:t>https://ru.wikipedia.org/wiki/</a:t>
            </a:r>
            <a:r>
              <a:rPr lang="ru-RU" sz="2400" dirty="0" smtClean="0">
                <a:hlinkClick r:id="rId2"/>
              </a:rPr>
              <a:t/>
            </a:r>
            <a:br>
              <a:rPr lang="ru-RU" sz="2400" dirty="0" smtClean="0">
                <a:hlinkClick r:id="rId2"/>
              </a:rPr>
            </a:br>
            <a:r>
              <a:rPr lang="en-US" sz="2400" dirty="0" smtClean="0"/>
              <a:t>http://yandex.ru/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en-US" sz="2400" dirty="0" smtClean="0">
                <a:hlinkClick r:id="rId3"/>
              </a:rPr>
              <a:t>http://muzofon.com/</a:t>
            </a:r>
            <a:endParaRPr lang="ru-RU" sz="2400" dirty="0">
              <a:hlinkClick r:id="rId2"/>
            </a:endParaRPr>
          </a:p>
        </p:txBody>
      </p:sp>
    </p:spTree>
    <p:extLst>
      <p:ext uri="{BB962C8B-B14F-4D97-AF65-F5344CB8AC3E}">
        <p14:creationId xmlns:p14="http://schemas.microsoft.com/office/powerpoint/2010/main" val="416471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635" y="0"/>
            <a:ext cx="91946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55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Новая папка — копия\дом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28" cy="68579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7070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родит дом.jpg"/>
          <p:cNvPicPr>
            <a:picLocks noChangeAspect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195656" y="214290"/>
            <a:ext cx="3733413" cy="408897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5" name="Рисунок 6" descr="http://esenin.niv.ru/images/museum/chasy.jpg"/>
          <p:cNvPicPr>
            <a:picLocks noChangeAspect="1" noChangeArrowheads="1"/>
          </p:cNvPicPr>
          <p:nvPr/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1071538" y="3571875"/>
            <a:ext cx="1928812" cy="328612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/>
        </p:spPr>
      </p:pic>
      <p:pic>
        <p:nvPicPr>
          <p:cNvPr id="7" name="Picture 4" descr="в доме родителей есенин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8" y="-428652"/>
            <a:ext cx="4500562" cy="313632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6" name="Picture 2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929058" y="2500306"/>
            <a:ext cx="4871054" cy="4242501"/>
          </a:xfrm>
          <a:prstGeom prst="round2DiagRect">
            <a:avLst>
              <a:gd name="adj1" fmla="val 16667"/>
              <a:gd name="adj2" fmla="val 11706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5215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y_d439dee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38"/>
            <a:ext cx="9144000" cy="685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12054-70_4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4786314" y="188213"/>
            <a:ext cx="4151319" cy="6669787"/>
          </a:xfrm>
          <a:prstGeom prst="ellipse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3" name="TextBox 2"/>
          <p:cNvSpPr txBox="1"/>
          <p:nvPr/>
        </p:nvSpPr>
        <p:spPr>
          <a:xfrm>
            <a:off x="357158" y="428604"/>
            <a:ext cx="414340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пять лет Сергей Есенин научился читать и это наполнило новым содержанием его мальчишескую жизнь </a:t>
            </a:r>
            <a:endParaRPr lang="ru-RU" sz="4000" i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kostjatanj1031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01559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F:\ЕсениН\фото\3918821.jpg"/>
          <p:cNvPicPr>
            <a:picLocks noChangeAspect="1" noChangeArrowheads="1"/>
          </p:cNvPicPr>
          <p:nvPr/>
        </p:nvPicPr>
        <p:blipFill>
          <a:blip r:embed="rId3"/>
          <a:srcRect r="36486"/>
          <a:stretch>
            <a:fillRect/>
          </a:stretch>
        </p:blipFill>
        <p:spPr bwMode="auto">
          <a:xfrm>
            <a:off x="3929058" y="0"/>
            <a:ext cx="521494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Другая 1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272AF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711</TotalTime>
  <Words>218</Words>
  <Application>Microsoft Office PowerPoint</Application>
  <PresentationFormat>Экран (4:3)</PresentationFormat>
  <Paragraphs>47</Paragraphs>
  <Slides>33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Воздушный поток</vt:lpstr>
      <vt:lpstr>          </vt:lpstr>
      <vt:lpstr>Презентация PowerPoint</vt:lpstr>
      <vt:lpstr>Видео ролик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Интернет – ресурсы:   https://ru.wikipedia.org/wiki/ http://yandex.ru/  http://muzofon.com/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Admin</cp:lastModifiedBy>
  <cp:revision>79</cp:revision>
  <dcterms:created xsi:type="dcterms:W3CDTF">2015-01-25T09:18:07Z</dcterms:created>
  <dcterms:modified xsi:type="dcterms:W3CDTF">2021-10-07T08:51:51Z</dcterms:modified>
</cp:coreProperties>
</file>