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91" r:id="rId3"/>
    <p:sldId id="257" r:id="rId4"/>
    <p:sldId id="258" r:id="rId5"/>
    <p:sldId id="260" r:id="rId6"/>
    <p:sldId id="265" r:id="rId7"/>
    <p:sldId id="266" r:id="rId8"/>
    <p:sldId id="272" r:id="rId9"/>
    <p:sldId id="281" r:id="rId10"/>
    <p:sldId id="282" r:id="rId11"/>
    <p:sldId id="285" r:id="rId12"/>
    <p:sldId id="286" r:id="rId13"/>
    <p:sldId id="270" r:id="rId14"/>
    <p:sldId id="276" r:id="rId15"/>
    <p:sldId id="268" r:id="rId16"/>
    <p:sldId id="273" r:id="rId17"/>
    <p:sldId id="288" r:id="rId18"/>
    <p:sldId id="289" r:id="rId19"/>
    <p:sldId id="283" r:id="rId20"/>
    <p:sldId id="284" r:id="rId21"/>
    <p:sldId id="277" r:id="rId22"/>
    <p:sldId id="279"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210" y="46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A928C346-2AAC-478A-9FD5-36DE7E3EA252}" type="datetimeFigureOut">
              <a:rPr lang="ru-RU"/>
              <a:pPr>
                <a:defRPr/>
              </a:pPr>
              <a:t>13.04.2020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7B442F12-7ABC-4FED-93AE-A760197B6A1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a:ln/>
        </p:spPr>
        <p:txBody>
          <a:bodyPr/>
          <a:lstStyle>
            <a:lvl1pPr>
              <a:defRPr/>
            </a:lvl1pPr>
          </a:lstStyle>
          <a:p>
            <a:pPr>
              <a:defRPr/>
            </a:pPr>
            <a:fld id="{ACFBE74F-B648-4BDD-984C-83D72BA42B53}" type="datetimeFigureOut">
              <a:rPr lang="ru-RU"/>
              <a:pPr>
                <a:defRPr/>
              </a:pPr>
              <a:t>13.04.2020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9DE9709-BF52-4EE0-B25B-B5F5D41B607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ln/>
        </p:spPr>
        <p:txBody>
          <a:bodyPr/>
          <a:lstStyle>
            <a:lvl1pPr>
              <a:defRPr/>
            </a:lvl1pPr>
          </a:lstStyle>
          <a:p>
            <a:pPr>
              <a:defRPr/>
            </a:pPr>
            <a:fld id="{306DF2C1-4F1E-4DC5-8CB7-313183AFE7BB}" type="datetimeFigureOut">
              <a:rPr lang="ru-RU"/>
              <a:pPr>
                <a:defRPr/>
              </a:pPr>
              <a:t>13.04.2020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D9949CD-29D6-4EDA-AF0E-4675EABEAD7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0CD569C2-903B-4649-9D20-659E9A894F76}" type="datetimeFigureOut">
              <a:rPr lang="ru-RU"/>
              <a:pPr>
                <a:defRPr/>
              </a:pPr>
              <a:t>13.04.2020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2E2CC44-007D-4B92-8E40-8F4A8FF3B7D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4"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5"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6" name="Date Placeholder 3"/>
          <p:cNvSpPr>
            <a:spLocks noGrp="1"/>
          </p:cNvSpPr>
          <p:nvPr>
            <p:ph type="dt" sz="half" idx="10"/>
          </p:nvPr>
        </p:nvSpPr>
        <p:spPr/>
        <p:txBody>
          <a:bodyPr/>
          <a:lstStyle>
            <a:lvl1pPr>
              <a:defRPr/>
            </a:lvl1pPr>
          </a:lstStyle>
          <a:p>
            <a:pPr>
              <a:defRPr/>
            </a:pPr>
            <a:fld id="{97464C86-9402-409D-A826-4C2277A69AD2}" type="datetimeFigureOut">
              <a:rPr lang="ru-RU"/>
              <a:pPr>
                <a:defRPr/>
              </a:pPr>
              <a:t>13.04.2020</a:t>
            </a:fld>
            <a:endParaRPr lang="ru-RU"/>
          </a:p>
        </p:txBody>
      </p:sp>
      <p:sp>
        <p:nvSpPr>
          <p:cNvPr id="7" name="Footer Placeholder 4"/>
          <p:cNvSpPr>
            <a:spLocks noGrp="1"/>
          </p:cNvSpPr>
          <p:nvPr>
            <p:ph type="ftr" sz="quarter" idx="11"/>
          </p:nvPr>
        </p:nvSpPr>
        <p:spPr/>
        <p:txBody>
          <a:bodyPr/>
          <a:lstStyle>
            <a:lvl1pPr>
              <a:defRPr/>
            </a:lvl1pPr>
          </a:lstStyle>
          <a:p>
            <a:pPr>
              <a:defRPr/>
            </a:pPr>
            <a:endParaRPr lang="ru-RU"/>
          </a:p>
        </p:txBody>
      </p:sp>
      <p:sp>
        <p:nvSpPr>
          <p:cNvPr id="8" name="Slide Number Placeholder 5"/>
          <p:cNvSpPr>
            <a:spLocks noGrp="1"/>
          </p:cNvSpPr>
          <p:nvPr>
            <p:ph type="sldNum" sz="quarter" idx="12"/>
          </p:nvPr>
        </p:nvSpPr>
        <p:spPr/>
        <p:txBody>
          <a:bodyPr/>
          <a:lstStyle>
            <a:lvl1pPr>
              <a:defRPr/>
            </a:lvl1pPr>
          </a:lstStyle>
          <a:p>
            <a:pPr>
              <a:defRPr/>
            </a:pPr>
            <a:fld id="{10C918BB-38C1-436C-B04E-C0CD72719FB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5"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5"/>
          </p:nvPr>
        </p:nvSpPr>
        <p:spPr/>
        <p:txBody>
          <a:bodyPr/>
          <a:lstStyle>
            <a:lvl1pPr>
              <a:defRPr/>
            </a:lvl1pPr>
          </a:lstStyle>
          <a:p>
            <a:pPr>
              <a:defRPr/>
            </a:pPr>
            <a:fld id="{D08B19EE-66EC-47BD-AD70-F3E42D27F04D}" type="datetimeFigureOut">
              <a:rPr lang="ru-RU"/>
              <a:pPr>
                <a:defRPr/>
              </a:pPr>
              <a:t>13.04.2020</a:t>
            </a:fld>
            <a:endParaRPr lang="ru-RU"/>
          </a:p>
        </p:txBody>
      </p:sp>
      <p:sp>
        <p:nvSpPr>
          <p:cNvPr id="7" name="Footer Placeholder 5"/>
          <p:cNvSpPr>
            <a:spLocks noGrp="1"/>
          </p:cNvSpPr>
          <p:nvPr>
            <p:ph type="ftr" sz="quarter" idx="16"/>
          </p:nvPr>
        </p:nvSpPr>
        <p:spPr/>
        <p:txBody>
          <a:bodyPr/>
          <a:lstStyle>
            <a:lvl1pPr>
              <a:defRPr/>
            </a:lvl1pPr>
          </a:lstStyle>
          <a:p>
            <a:pPr>
              <a:defRPr/>
            </a:pPr>
            <a:endParaRPr lang="ru-RU"/>
          </a:p>
        </p:txBody>
      </p:sp>
      <p:sp>
        <p:nvSpPr>
          <p:cNvPr id="8" name="Slide Number Placeholder 6"/>
          <p:cNvSpPr>
            <a:spLocks noGrp="1"/>
          </p:cNvSpPr>
          <p:nvPr>
            <p:ph type="sldNum" sz="quarter" idx="17"/>
          </p:nvPr>
        </p:nvSpPr>
        <p:spPr/>
        <p:txBody>
          <a:bodyPr/>
          <a:lstStyle>
            <a:lvl1pPr>
              <a:defRPr/>
            </a:lvl1pPr>
          </a:lstStyle>
          <a:p>
            <a:pPr>
              <a:defRPr/>
            </a:pPr>
            <a:fld id="{B3FAC98B-BC01-4FDC-8FF3-B7F81FE68F4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7" name="Picture 11" descr="flourish2.png"/>
          <p:cNvPicPr>
            <a:picLocks noChangeAspect="1"/>
          </p:cNvPicPr>
          <p:nvPr/>
        </p:nvPicPr>
        <p:blipFill>
          <a:blip r:embed="rId2">
            <a:clrChange>
              <a:clrFrom>
                <a:srgbClr val="000000"/>
              </a:clrFrom>
              <a:clrTo>
                <a:srgbClr val="000000">
                  <a:alpha val="0"/>
                </a:srgbClr>
              </a:clrTo>
            </a:clrChange>
            <a:lum bright="-14000"/>
          </a:blip>
          <a:srcRect/>
          <a:stretch>
            <a:fillRect/>
          </a:stretch>
        </p:blipFill>
        <p:spPr bwMode="auto">
          <a:xfrm>
            <a:off x="0" y="1619250"/>
            <a:ext cx="9144000" cy="931863"/>
          </a:xfrm>
          <a:prstGeom prst="rect">
            <a:avLst/>
          </a:prstGeom>
          <a:noFill/>
          <a:ln w="9525">
            <a:noFill/>
            <a:miter lim="800000"/>
            <a:headEnd/>
            <a:tailEnd/>
          </a:ln>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Date Placeholder 6"/>
          <p:cNvSpPr>
            <a:spLocks noGrp="1"/>
          </p:cNvSpPr>
          <p:nvPr>
            <p:ph type="dt" sz="half" idx="15"/>
          </p:nvPr>
        </p:nvSpPr>
        <p:spPr/>
        <p:txBody>
          <a:bodyPr/>
          <a:lstStyle>
            <a:lvl1pPr>
              <a:defRPr/>
            </a:lvl1pPr>
          </a:lstStyle>
          <a:p>
            <a:pPr>
              <a:defRPr/>
            </a:pPr>
            <a:fld id="{A229AAD0-3AEF-4382-9C13-ADE842661EB8}" type="datetimeFigureOut">
              <a:rPr lang="ru-RU"/>
              <a:pPr>
                <a:defRPr/>
              </a:pPr>
              <a:t>13.04.2020</a:t>
            </a:fld>
            <a:endParaRPr lang="ru-RU"/>
          </a:p>
        </p:txBody>
      </p:sp>
      <p:sp>
        <p:nvSpPr>
          <p:cNvPr id="9" name="Footer Placeholder 7"/>
          <p:cNvSpPr>
            <a:spLocks noGrp="1"/>
          </p:cNvSpPr>
          <p:nvPr>
            <p:ph type="ftr" sz="quarter" idx="16"/>
          </p:nvPr>
        </p:nvSpPr>
        <p:spPr/>
        <p:txBody>
          <a:bodyPr/>
          <a:lstStyle>
            <a:lvl1pPr>
              <a:defRPr/>
            </a:lvl1pPr>
          </a:lstStyle>
          <a:p>
            <a:pPr>
              <a:defRPr/>
            </a:pPr>
            <a:endParaRPr lang="ru-RU"/>
          </a:p>
        </p:txBody>
      </p:sp>
      <p:sp>
        <p:nvSpPr>
          <p:cNvPr id="10" name="Slide Number Placeholder 8"/>
          <p:cNvSpPr>
            <a:spLocks noGrp="1"/>
          </p:cNvSpPr>
          <p:nvPr>
            <p:ph type="sldNum" sz="quarter" idx="17"/>
          </p:nvPr>
        </p:nvSpPr>
        <p:spPr/>
        <p:txBody>
          <a:bodyPr/>
          <a:lstStyle>
            <a:lvl1pPr>
              <a:defRPr/>
            </a:lvl1pPr>
          </a:lstStyle>
          <a:p>
            <a:pPr>
              <a:defRPr/>
            </a:pPr>
            <a:fld id="{9949E9F4-9734-448C-B678-5953D2D2151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a:p>
        </p:txBody>
      </p:sp>
      <p:sp>
        <p:nvSpPr>
          <p:cNvPr id="4" name="Date Placeholder 2"/>
          <p:cNvSpPr>
            <a:spLocks noGrp="1"/>
          </p:cNvSpPr>
          <p:nvPr>
            <p:ph type="dt" sz="half" idx="10"/>
          </p:nvPr>
        </p:nvSpPr>
        <p:spPr/>
        <p:txBody>
          <a:bodyPr/>
          <a:lstStyle>
            <a:lvl1pPr>
              <a:defRPr/>
            </a:lvl1pPr>
          </a:lstStyle>
          <a:p>
            <a:pPr>
              <a:defRPr/>
            </a:pPr>
            <a:fld id="{8E1D1A88-6BB1-490D-B2DA-20B8BF433166}" type="datetimeFigureOut">
              <a:rPr lang="ru-RU"/>
              <a:pPr>
                <a:defRPr/>
              </a:pPr>
              <a:t>13.04.2020</a:t>
            </a:fld>
            <a:endParaRPr lang="ru-RU"/>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8BF3C7CD-7C1A-49E6-B210-E312129030A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5D6D7135-5308-44AE-A405-E9CB9C289014}" type="datetimeFigureOut">
              <a:rPr lang="ru-RU"/>
              <a:pPr>
                <a:defRPr/>
              </a:pPr>
              <a:t>13.04.2020</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DE0520DD-1752-4182-81D9-F37F5A627BC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4"/>
          </p:nvPr>
        </p:nvSpPr>
        <p:spPr>
          <a:ln/>
        </p:spPr>
        <p:txBody>
          <a:bodyPr/>
          <a:lstStyle>
            <a:lvl1pPr>
              <a:defRPr/>
            </a:lvl1pPr>
          </a:lstStyle>
          <a:p>
            <a:pPr>
              <a:defRPr/>
            </a:pPr>
            <a:fld id="{91C2956D-9A2C-4BC2-999A-B76D0BBACE25}" type="datetimeFigureOut">
              <a:rPr lang="ru-RU"/>
              <a:pPr>
                <a:defRPr/>
              </a:pPr>
              <a:t>13.04.2020</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9E1B63C3-9E4B-42C0-A975-09EACD5880C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Plaque 9"/>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2ECD2F00-E05E-4D3D-B962-262EB598BFC4}" type="datetimeFigureOut">
              <a:rPr lang="ru-RU"/>
              <a:pPr>
                <a:defRPr/>
              </a:pPr>
              <a:t>13.04.2020</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9C04B04E-3FEF-4D55-A3DB-D0EAC192D52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1371600" y="2057400"/>
            <a:ext cx="6400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fontAlgn="auto">
              <a:spcBef>
                <a:spcPts val="0"/>
              </a:spcBef>
              <a:spcAft>
                <a:spcPts val="0"/>
              </a:spcAft>
              <a:defRPr sz="1100" baseline="0" smtClean="0">
                <a:solidFill>
                  <a:schemeClr val="accent1">
                    <a:lumMod val="60000"/>
                    <a:lumOff val="40000"/>
                  </a:schemeClr>
                </a:solidFill>
                <a:latin typeface="+mn-lt"/>
                <a:cs typeface="+mn-cs"/>
              </a:defRPr>
            </a:lvl1pPr>
          </a:lstStyle>
          <a:p>
            <a:pPr>
              <a:defRPr/>
            </a:pPr>
            <a:fld id="{4289207C-394E-495C-9E90-3650753653DF}" type="datetimeFigureOut">
              <a:rPr lang="ru-RU"/>
              <a:pPr>
                <a:defRPr/>
              </a:pPr>
              <a:t>13.04.2020</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fontAlgn="auto">
              <a:spcBef>
                <a:spcPts val="0"/>
              </a:spcBef>
              <a:spcAft>
                <a:spcPts val="0"/>
              </a:spcAft>
              <a:defRPr sz="1100" baseline="0">
                <a:solidFill>
                  <a:schemeClr val="accent1">
                    <a:lumMod val="60000"/>
                    <a:lumOff val="4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lIns="91440" tIns="45720" rIns="91440" bIns="45720" rtlCol="0" anchor="ctr"/>
          <a:lstStyle>
            <a:lvl1pPr algn="r" fontAlgn="auto">
              <a:spcBef>
                <a:spcPts val="0"/>
              </a:spcBef>
              <a:spcAft>
                <a:spcPts val="0"/>
              </a:spcAft>
              <a:defRPr sz="1200" b="1" baseline="0" smtClean="0">
                <a:solidFill>
                  <a:schemeClr val="accent1">
                    <a:lumMod val="60000"/>
                    <a:lumOff val="40000"/>
                  </a:schemeClr>
                </a:solidFill>
                <a:latin typeface="+mn-lt"/>
                <a:cs typeface="+mn-cs"/>
              </a:defRPr>
            </a:lvl1pPr>
          </a:lstStyle>
          <a:p>
            <a:pPr>
              <a:defRPr/>
            </a:pPr>
            <a:fld id="{52302BDC-8089-4C31-B07B-101F9DF6A2D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43" r:id="rId7"/>
    <p:sldLayoutId id="2147483742" r:id="rId8"/>
    <p:sldLayoutId id="2147483750" r:id="rId9"/>
    <p:sldLayoutId id="2147483741" r:id="rId10"/>
    <p:sldLayoutId id="2147483740" r:id="rId11"/>
  </p:sldLayoutIdLst>
  <p:txStyles>
    <p:titleStyle>
      <a:lvl1pPr algn="ctr" rtl="0" fontAlgn="base">
        <a:spcBef>
          <a:spcPct val="0"/>
        </a:spcBef>
        <a:spcAft>
          <a:spcPct val="0"/>
        </a:spcAft>
        <a:defRPr sz="3600" kern="1200" cap="all" spc="300">
          <a:solidFill>
            <a:schemeClr val="tx1"/>
          </a:solidFill>
          <a:latin typeface="+mj-lt"/>
          <a:ea typeface="+mj-ea"/>
          <a:cs typeface="+mj-cs"/>
        </a:defRPr>
      </a:lvl1pPr>
      <a:lvl2pPr algn="ctr" rtl="0" fontAlgn="base">
        <a:spcBef>
          <a:spcPct val="0"/>
        </a:spcBef>
        <a:spcAft>
          <a:spcPct val="0"/>
        </a:spcAft>
        <a:defRPr sz="3600">
          <a:solidFill>
            <a:schemeClr val="tx1"/>
          </a:solidFill>
          <a:latin typeface="Constantia" pitchFamily="18" charset="0"/>
        </a:defRPr>
      </a:lvl2pPr>
      <a:lvl3pPr algn="ctr" rtl="0" fontAlgn="base">
        <a:spcBef>
          <a:spcPct val="0"/>
        </a:spcBef>
        <a:spcAft>
          <a:spcPct val="0"/>
        </a:spcAft>
        <a:defRPr sz="3600">
          <a:solidFill>
            <a:schemeClr val="tx1"/>
          </a:solidFill>
          <a:latin typeface="Constantia" pitchFamily="18" charset="0"/>
        </a:defRPr>
      </a:lvl3pPr>
      <a:lvl4pPr algn="ctr" rtl="0" fontAlgn="base">
        <a:spcBef>
          <a:spcPct val="0"/>
        </a:spcBef>
        <a:spcAft>
          <a:spcPct val="0"/>
        </a:spcAft>
        <a:defRPr sz="3600">
          <a:solidFill>
            <a:schemeClr val="tx1"/>
          </a:solidFill>
          <a:latin typeface="Constantia" pitchFamily="18" charset="0"/>
        </a:defRPr>
      </a:lvl4pPr>
      <a:lvl5pPr algn="ctr" rtl="0" fontAlgn="base">
        <a:spcBef>
          <a:spcPct val="0"/>
        </a:spcBef>
        <a:spcAft>
          <a:spcPct val="0"/>
        </a:spcAft>
        <a:defRPr sz="36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indent="-273050" algn="l" rtl="0" fontAlgn="base">
        <a:lnSpc>
          <a:spcPct val="150000"/>
        </a:lnSpc>
        <a:spcBef>
          <a:spcPct val="20000"/>
        </a:spcBef>
        <a:spcAft>
          <a:spcPct val="0"/>
        </a:spcAft>
        <a:buFont typeface="Wingdings" pitchFamily="2" charset="2"/>
        <a:buChar char="v"/>
        <a:defRPr kern="1200">
          <a:solidFill>
            <a:schemeClr val="tx1"/>
          </a:solidFill>
          <a:latin typeface="+mn-lt"/>
          <a:ea typeface="+mn-ea"/>
          <a:cs typeface="+mn-cs"/>
        </a:defRPr>
      </a:lvl1pPr>
      <a:lvl2pPr marL="742950" indent="-228600" algn="l" rtl="0" fontAlgn="base">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1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35150" y="1773238"/>
            <a:ext cx="5976938" cy="1368425"/>
          </a:xfrm>
        </p:spPr>
        <p:txBody>
          <a:bodyPr>
            <a:noAutofit/>
          </a:bodyPr>
          <a:lstStyle/>
          <a:p>
            <a:pPr fontAlgn="auto">
              <a:spcAft>
                <a:spcPts val="0"/>
              </a:spcAft>
              <a:defRPr/>
            </a:pPr>
            <a:r>
              <a:rPr lang="ru-RU" sz="4800" b="1" i="1" dirty="0" smtClean="0">
                <a:effectLst>
                  <a:outerShdw blurRad="38100" dist="38100" dir="2700000" algn="tl">
                    <a:srgbClr val="000000">
                      <a:alpha val="43137"/>
                    </a:srgbClr>
                  </a:outerShdw>
                </a:effectLst>
                <a:latin typeface="Gabriola" pitchFamily="82" charset="0"/>
              </a:rPr>
              <a:t>всемирный </a:t>
            </a:r>
            <a:br>
              <a:rPr lang="ru-RU" sz="4800" b="1" i="1" dirty="0" smtClean="0">
                <a:effectLst>
                  <a:outerShdw blurRad="38100" dist="38100" dir="2700000" algn="tl">
                    <a:srgbClr val="000000">
                      <a:alpha val="43137"/>
                    </a:srgbClr>
                  </a:outerShdw>
                </a:effectLst>
                <a:latin typeface="Gabriola" pitchFamily="82" charset="0"/>
              </a:rPr>
            </a:br>
            <a:r>
              <a:rPr lang="ru-RU" sz="4800" b="1" i="1" dirty="0" smtClean="0">
                <a:effectLst>
                  <a:outerShdw blurRad="38100" dist="38100" dir="2700000" algn="tl">
                    <a:srgbClr val="000000">
                      <a:alpha val="43137"/>
                    </a:srgbClr>
                  </a:outerShdw>
                </a:effectLst>
                <a:latin typeface="Gabriola" pitchFamily="82" charset="0"/>
              </a:rPr>
              <a:t>день поэзии</a:t>
            </a:r>
            <a:endParaRPr lang="ru-RU" sz="4800" b="1" i="1" dirty="0">
              <a:effectLst>
                <a:outerShdw blurRad="38100" dist="38100" dir="2700000" algn="tl">
                  <a:srgbClr val="000000">
                    <a:alpha val="43137"/>
                  </a:srgbClr>
                </a:outerShdw>
              </a:effectLst>
              <a:latin typeface="Gabriola" pitchFamily="82" charset="0"/>
            </a:endParaRPr>
          </a:p>
        </p:txBody>
      </p:sp>
      <p:sp>
        <p:nvSpPr>
          <p:cNvPr id="13314" name="Подзаголовок 2"/>
          <p:cNvSpPr>
            <a:spLocks noGrp="1"/>
          </p:cNvSpPr>
          <p:nvPr>
            <p:ph type="subTitle" idx="1"/>
          </p:nvPr>
        </p:nvSpPr>
        <p:spPr/>
        <p:txBody>
          <a:bodyPr/>
          <a:lstStyle/>
          <a:p>
            <a:r>
              <a:rPr lang="ru-RU" sz="5400" b="1" smtClean="0">
                <a:solidFill>
                  <a:schemeClr val="tx1"/>
                </a:solidFill>
                <a:latin typeface="Gabriola" pitchFamily="82" charset="0"/>
              </a:rPr>
              <a:t>21 марта</a:t>
            </a:r>
          </a:p>
        </p:txBody>
      </p:sp>
      <p:pic>
        <p:nvPicPr>
          <p:cNvPr id="13315" name="Picture 2" descr="http://img0.liveinternet.ru/images/attach/c/3/83/382/83382342_0_61cd3_2c69d07a_Ljpg.png"/>
          <p:cNvPicPr>
            <a:picLocks noChangeAspect="1" noChangeArrowheads="1"/>
          </p:cNvPicPr>
          <p:nvPr/>
        </p:nvPicPr>
        <p:blipFill>
          <a:blip r:embed="rId2"/>
          <a:srcRect/>
          <a:stretch>
            <a:fillRect/>
          </a:stretch>
        </p:blipFill>
        <p:spPr bwMode="auto">
          <a:xfrm>
            <a:off x="4572000" y="1773238"/>
            <a:ext cx="4305300" cy="4305300"/>
          </a:xfrm>
          <a:prstGeom prst="rect">
            <a:avLst/>
          </a:prstGeom>
          <a:noFill/>
          <a:ln w="9525">
            <a:noFill/>
            <a:miter lim="800000"/>
            <a:headEnd/>
            <a:tailEnd/>
          </a:ln>
        </p:spPr>
      </p:pic>
      <p:sp>
        <p:nvSpPr>
          <p:cNvPr id="13316" name="TextBox 3"/>
          <p:cNvSpPr txBox="1">
            <a:spLocks noChangeArrowheads="1"/>
          </p:cNvSpPr>
          <p:nvPr/>
        </p:nvSpPr>
        <p:spPr bwMode="auto">
          <a:xfrm>
            <a:off x="755650" y="4724400"/>
            <a:ext cx="2663825" cy="307975"/>
          </a:xfrm>
          <a:prstGeom prst="rect">
            <a:avLst/>
          </a:prstGeom>
          <a:noFill/>
          <a:ln w="9525">
            <a:noFill/>
            <a:miter lim="800000"/>
            <a:headEnd/>
            <a:tailEnd/>
          </a:ln>
        </p:spPr>
        <p:txBody>
          <a:bodyPr>
            <a:spAutoFit/>
          </a:bodyPr>
          <a:lstStyle/>
          <a:p>
            <a:pPr algn="ctr"/>
            <a:endParaRPr lang="ru-RU" sz="1400">
              <a:latin typeface="Constant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981075"/>
            <a:ext cx="2819400" cy="576263"/>
          </a:xfrm>
        </p:spPr>
        <p:txBody>
          <a:bodyPr/>
          <a:lstStyle/>
          <a:p>
            <a:pPr fontAlgn="auto">
              <a:spcAft>
                <a:spcPts val="0"/>
              </a:spcAft>
              <a:defRPr/>
            </a:pPr>
            <a:r>
              <a:rPr lang="ru-RU" dirty="0" smtClean="0"/>
              <a:t>Черемуха</a:t>
            </a:r>
            <a:br>
              <a:rPr lang="ru-RU" dirty="0" smtClean="0"/>
            </a:br>
            <a:endParaRPr lang="ru-RU" dirty="0"/>
          </a:p>
        </p:txBody>
      </p:sp>
      <p:sp>
        <p:nvSpPr>
          <p:cNvPr id="3" name="Текст 2"/>
          <p:cNvSpPr>
            <a:spLocks noGrp="1"/>
          </p:cNvSpPr>
          <p:nvPr>
            <p:ph type="body" sz="half" idx="2"/>
          </p:nvPr>
        </p:nvSpPr>
        <p:spPr>
          <a:xfrm>
            <a:off x="4932363" y="1268413"/>
            <a:ext cx="3168650" cy="3816350"/>
          </a:xfrm>
        </p:spPr>
        <p:txBody>
          <a:bodyPr/>
          <a:lstStyle/>
          <a:p>
            <a:pPr>
              <a:lnSpc>
                <a:spcPct val="120000"/>
              </a:lnSpc>
            </a:pPr>
            <a:r>
              <a:rPr lang="ru-RU" sz="1200" smtClean="0"/>
              <a:t>Черемуха душистая</a:t>
            </a:r>
            <a:br>
              <a:rPr lang="ru-RU" sz="1200" smtClean="0"/>
            </a:br>
            <a:r>
              <a:rPr lang="ru-RU" sz="1200" smtClean="0"/>
              <a:t>С весною расцвела</a:t>
            </a:r>
            <a:br>
              <a:rPr lang="ru-RU" sz="1200" smtClean="0"/>
            </a:br>
            <a:r>
              <a:rPr lang="ru-RU" sz="1200" smtClean="0"/>
              <a:t>И ветки золотистые,</a:t>
            </a:r>
            <a:br>
              <a:rPr lang="ru-RU" sz="1200" smtClean="0"/>
            </a:br>
            <a:r>
              <a:rPr lang="ru-RU" sz="1200" smtClean="0"/>
              <a:t>Что кудри, завила.</a:t>
            </a:r>
            <a:br>
              <a:rPr lang="ru-RU" sz="1200" smtClean="0"/>
            </a:br>
            <a:r>
              <a:rPr lang="ru-RU" sz="1200" smtClean="0"/>
              <a:t>Кругом роса медвяная</a:t>
            </a:r>
            <a:br>
              <a:rPr lang="ru-RU" sz="1200" smtClean="0"/>
            </a:br>
            <a:r>
              <a:rPr lang="ru-RU" sz="1200" smtClean="0"/>
              <a:t>Сползает по коре,</a:t>
            </a:r>
            <a:br>
              <a:rPr lang="ru-RU" sz="1200" smtClean="0"/>
            </a:br>
            <a:r>
              <a:rPr lang="ru-RU" sz="1200" smtClean="0"/>
              <a:t>Под нею зелень пряная</a:t>
            </a:r>
            <a:br>
              <a:rPr lang="ru-RU" sz="1200" smtClean="0"/>
            </a:br>
            <a:r>
              <a:rPr lang="ru-RU" sz="1200" smtClean="0"/>
              <a:t>Сияет в серебре.</a:t>
            </a:r>
            <a:br>
              <a:rPr lang="ru-RU" sz="1200" smtClean="0"/>
            </a:br>
            <a:r>
              <a:rPr lang="ru-RU" sz="1200" smtClean="0"/>
              <a:t>А рядом, у проталинки,</a:t>
            </a:r>
            <a:br>
              <a:rPr lang="ru-RU" sz="1200" smtClean="0"/>
            </a:br>
            <a:r>
              <a:rPr lang="ru-RU" sz="1200" smtClean="0"/>
              <a:t>В траве, между корней,</a:t>
            </a:r>
            <a:br>
              <a:rPr lang="ru-RU" sz="1200" smtClean="0"/>
            </a:br>
            <a:r>
              <a:rPr lang="ru-RU" sz="1200" smtClean="0"/>
              <a:t>Бежит, струится маленький</a:t>
            </a:r>
            <a:br>
              <a:rPr lang="ru-RU" sz="1200" smtClean="0"/>
            </a:br>
            <a:r>
              <a:rPr lang="ru-RU" sz="1200" smtClean="0"/>
              <a:t>Серебряный ручей.</a:t>
            </a:r>
            <a:br>
              <a:rPr lang="ru-RU" sz="1200" smtClean="0"/>
            </a:br>
            <a:r>
              <a:rPr lang="ru-RU" sz="1200" smtClean="0"/>
              <a:t>Черемуха душистая,</a:t>
            </a:r>
            <a:br>
              <a:rPr lang="ru-RU" sz="1200" smtClean="0"/>
            </a:br>
            <a:r>
              <a:rPr lang="ru-RU" sz="1200" smtClean="0"/>
              <a:t>Развесившись, стоит,</a:t>
            </a:r>
            <a:br>
              <a:rPr lang="ru-RU" sz="1200" smtClean="0"/>
            </a:br>
            <a:r>
              <a:rPr lang="ru-RU" sz="1200" smtClean="0"/>
              <a:t>А зелень золотистая</a:t>
            </a:r>
            <a:br>
              <a:rPr lang="ru-RU" sz="1200" smtClean="0"/>
            </a:br>
            <a:r>
              <a:rPr lang="ru-RU" sz="1200" smtClean="0"/>
              <a:t>На солнышке горит.</a:t>
            </a:r>
            <a:br>
              <a:rPr lang="ru-RU" sz="1200" smtClean="0"/>
            </a:br>
            <a:r>
              <a:rPr lang="ru-RU" sz="1200" smtClean="0"/>
              <a:t>Ручей волной гремучею</a:t>
            </a:r>
            <a:br>
              <a:rPr lang="ru-RU" sz="1200" smtClean="0"/>
            </a:br>
            <a:r>
              <a:rPr lang="ru-RU" sz="1200" smtClean="0"/>
              <a:t>Все ветки обдает</a:t>
            </a:r>
            <a:br>
              <a:rPr lang="ru-RU" sz="1200" smtClean="0"/>
            </a:br>
            <a:r>
              <a:rPr lang="ru-RU" sz="1200" smtClean="0"/>
              <a:t>И вкрадчиво под кручею</a:t>
            </a:r>
            <a:br>
              <a:rPr lang="ru-RU" sz="1200" smtClean="0"/>
            </a:br>
            <a:r>
              <a:rPr lang="ru-RU" sz="1200" smtClean="0"/>
              <a:t>Ей песенки поет.</a:t>
            </a:r>
          </a:p>
          <a:p>
            <a:pPr>
              <a:lnSpc>
                <a:spcPct val="120000"/>
              </a:lnSpc>
            </a:pPr>
            <a:endParaRPr lang="ru-RU" sz="1200" smtClean="0"/>
          </a:p>
        </p:txBody>
      </p:sp>
      <p:pic>
        <p:nvPicPr>
          <p:cNvPr id="5122" name="Picture 2"/>
          <p:cNvPicPr>
            <a:picLocks noGrp="1" noChangeAspect="1" noChangeArrowheads="1"/>
          </p:cNvPicPr>
          <p:nvPr>
            <p:ph sz="quarter" idx="13"/>
          </p:nvPr>
        </p:nvPicPr>
        <p:blipFill>
          <a:blip r:embed="rId2"/>
          <a:srcRect/>
          <a:stretch>
            <a:fillRect/>
          </a:stretch>
        </p:blipFill>
        <p:spPr>
          <a:xfrm>
            <a:off x="1371600" y="1571625"/>
            <a:ext cx="3586163" cy="328612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1"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heel(4)">
                                      <p:cBhvr>
                                        <p:cTn id="11"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071563"/>
            <a:ext cx="2819400" cy="857250"/>
          </a:xfrm>
        </p:spPr>
        <p:txBody>
          <a:bodyPr/>
          <a:lstStyle/>
          <a:p>
            <a:pPr fontAlgn="auto">
              <a:spcAft>
                <a:spcPts val="0"/>
              </a:spcAft>
              <a:defRPr/>
            </a:pPr>
            <a:r>
              <a:rPr lang="ru-RU" dirty="0" smtClean="0"/>
              <a:t>Ф. И. Тютчев </a:t>
            </a:r>
            <a:br>
              <a:rPr lang="ru-RU" dirty="0" smtClean="0"/>
            </a:br>
            <a:endParaRPr lang="ru-RU" dirty="0"/>
          </a:p>
        </p:txBody>
      </p:sp>
      <p:sp>
        <p:nvSpPr>
          <p:cNvPr id="3" name="Текст 2"/>
          <p:cNvSpPr>
            <a:spLocks noGrp="1"/>
          </p:cNvSpPr>
          <p:nvPr>
            <p:ph type="body" sz="half" idx="2"/>
          </p:nvPr>
        </p:nvSpPr>
        <p:spPr>
          <a:xfrm>
            <a:off x="4953000" y="2071688"/>
            <a:ext cx="2819400" cy="3109912"/>
          </a:xfrm>
        </p:spPr>
        <p:txBody>
          <a:bodyPr rtlCol="0">
            <a:normAutofit lnSpcReduction="10000"/>
          </a:bodyPr>
          <a:lstStyle/>
          <a:p>
            <a:pPr fontAlgn="auto">
              <a:spcAft>
                <a:spcPts val="0"/>
              </a:spcAft>
              <a:defRPr/>
            </a:pPr>
            <a:r>
              <a:rPr lang="ru-RU" sz="1800" dirty="0" smtClean="0"/>
              <a:t>Федор Иванович Тютчев (1803 – 1873) – знаменитый русский поэт, дипломат и публицист. Автор более 400 стихотворений.</a:t>
            </a:r>
            <a:br>
              <a:rPr lang="ru-RU" sz="1800" dirty="0" smtClean="0"/>
            </a:br>
            <a:r>
              <a:rPr lang="ru-RU" dirty="0" smtClean="0"/>
              <a:t/>
            </a:r>
            <a:br>
              <a:rPr lang="ru-RU" dirty="0" smtClean="0"/>
            </a:br>
            <a:endParaRPr lang="ru-RU" dirty="0"/>
          </a:p>
        </p:txBody>
      </p:sp>
      <p:pic>
        <p:nvPicPr>
          <p:cNvPr id="4098" name="Picture 2"/>
          <p:cNvPicPr>
            <a:picLocks noGrp="1" noChangeAspect="1" noChangeArrowheads="1"/>
          </p:cNvPicPr>
          <p:nvPr>
            <p:ph sz="quarter" idx="13"/>
          </p:nvPr>
        </p:nvPicPr>
        <p:blipFill>
          <a:blip r:embed="rId2"/>
          <a:srcRect/>
          <a:stretch>
            <a:fillRect/>
          </a:stretch>
        </p:blipFill>
        <p:spPr>
          <a:xfrm>
            <a:off x="1749425" y="1676400"/>
            <a:ext cx="2519363" cy="35052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circle(in)">
                                      <p:cBhvr>
                                        <p:cTn id="11"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676400"/>
            <a:ext cx="2819400" cy="600075"/>
          </a:xfrm>
        </p:spPr>
        <p:txBody>
          <a:bodyPr/>
          <a:lstStyle/>
          <a:p>
            <a:pPr fontAlgn="auto">
              <a:spcAft>
                <a:spcPts val="0"/>
              </a:spcAft>
              <a:defRPr/>
            </a:pPr>
            <a:r>
              <a:rPr lang="ru-RU" dirty="0" smtClean="0"/>
              <a:t>Умом Россию не понять…</a:t>
            </a:r>
            <a:br>
              <a:rPr lang="ru-RU" dirty="0" smtClean="0"/>
            </a:br>
            <a:endParaRPr lang="ru-RU" dirty="0"/>
          </a:p>
        </p:txBody>
      </p:sp>
      <p:sp>
        <p:nvSpPr>
          <p:cNvPr id="3" name="Текст 2"/>
          <p:cNvSpPr>
            <a:spLocks noGrp="1"/>
          </p:cNvSpPr>
          <p:nvPr>
            <p:ph type="body" sz="half" idx="2"/>
          </p:nvPr>
        </p:nvSpPr>
        <p:spPr>
          <a:xfrm>
            <a:off x="4953000" y="2276475"/>
            <a:ext cx="2819400" cy="2905125"/>
          </a:xfrm>
        </p:spPr>
        <p:txBody>
          <a:bodyPr/>
          <a:lstStyle/>
          <a:p>
            <a:r>
              <a:rPr lang="ru-RU" sz="1600" smtClean="0"/>
              <a:t>Умом — Россию не понять,</a:t>
            </a:r>
            <a:br>
              <a:rPr lang="ru-RU" sz="1600" smtClean="0"/>
            </a:br>
            <a:r>
              <a:rPr lang="ru-RU" sz="1600" smtClean="0"/>
              <a:t>Аршином общим не измерить.</a:t>
            </a:r>
            <a:br>
              <a:rPr lang="ru-RU" sz="1600" smtClean="0"/>
            </a:br>
            <a:r>
              <a:rPr lang="ru-RU" sz="1600" smtClean="0"/>
              <a:t>У ней особенная стать —</a:t>
            </a:r>
            <a:br>
              <a:rPr lang="ru-RU" sz="1600" smtClean="0"/>
            </a:br>
            <a:r>
              <a:rPr lang="ru-RU" sz="1600" smtClean="0"/>
              <a:t>В Россию можно только верить.</a:t>
            </a:r>
          </a:p>
          <a:p>
            <a:endParaRPr lang="ru-RU" smtClean="0"/>
          </a:p>
        </p:txBody>
      </p:sp>
      <p:pic>
        <p:nvPicPr>
          <p:cNvPr id="3074" name="Picture 2"/>
          <p:cNvPicPr>
            <a:picLocks noGrp="1" noChangeAspect="1" noChangeArrowheads="1"/>
          </p:cNvPicPr>
          <p:nvPr>
            <p:ph sz="quarter" idx="13"/>
          </p:nvPr>
        </p:nvPicPr>
        <p:blipFill>
          <a:blip r:embed="rId2"/>
          <a:srcRect/>
          <a:stretch>
            <a:fillRect/>
          </a:stretch>
        </p:blipFill>
        <p:spPr>
          <a:xfrm>
            <a:off x="1357313" y="1714500"/>
            <a:ext cx="3214687" cy="30654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1" presetClass="entr" presetSubtype="4"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wheel(4)">
                                      <p:cBhvr>
                                        <p:cTn id="1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9338" y="1328738"/>
            <a:ext cx="2819400" cy="600075"/>
          </a:xfrm>
        </p:spPr>
        <p:txBody>
          <a:bodyPr/>
          <a:lstStyle/>
          <a:p>
            <a:pPr fontAlgn="auto">
              <a:spcAft>
                <a:spcPts val="0"/>
              </a:spcAft>
              <a:defRPr/>
            </a:pPr>
            <a:r>
              <a:rPr lang="ru-RU" sz="2800" dirty="0" smtClean="0"/>
              <a:t>А. ФЕТ</a:t>
            </a:r>
            <a:endParaRPr lang="ru-RU" sz="2800" dirty="0"/>
          </a:p>
        </p:txBody>
      </p:sp>
      <p:sp>
        <p:nvSpPr>
          <p:cNvPr id="3" name="Текст 2"/>
          <p:cNvSpPr>
            <a:spLocks noGrp="1"/>
          </p:cNvSpPr>
          <p:nvPr>
            <p:ph type="body" sz="half" idx="2"/>
          </p:nvPr>
        </p:nvSpPr>
        <p:spPr>
          <a:xfrm>
            <a:off x="4953000" y="2276475"/>
            <a:ext cx="2819400" cy="2905125"/>
          </a:xfrm>
        </p:spPr>
        <p:txBody>
          <a:bodyPr/>
          <a:lstStyle/>
          <a:p>
            <a:r>
              <a:rPr lang="ru-RU" smtClean="0"/>
              <a:t>Афанасий Афанасьевич Фет (Фёт) родился 5 декабря ( 23 ноября по старому стилю) 1820 года в усадьбе Новоселке, Мценского уезда, Орловской губернии. Поэт, мыслитель, публицист, переводчик.</a:t>
            </a:r>
          </a:p>
        </p:txBody>
      </p:sp>
      <p:sp>
        <p:nvSpPr>
          <p:cNvPr id="25603" name="Объект 3"/>
          <p:cNvSpPr>
            <a:spLocks noGrp="1"/>
          </p:cNvSpPr>
          <p:nvPr>
            <p:ph sz="quarter" idx="13"/>
          </p:nvPr>
        </p:nvSpPr>
        <p:spPr/>
        <p:txBody>
          <a:bodyPr/>
          <a:lstStyle/>
          <a:p>
            <a:endParaRPr lang="ru-RU" smtClean="0"/>
          </a:p>
        </p:txBody>
      </p:sp>
      <p:pic>
        <p:nvPicPr>
          <p:cNvPr id="1026" name="Picture 2"/>
          <p:cNvPicPr>
            <a:picLocks noChangeAspect="1" noChangeArrowheads="1"/>
          </p:cNvPicPr>
          <p:nvPr/>
        </p:nvPicPr>
        <p:blipFill>
          <a:blip r:embed="rId2"/>
          <a:srcRect/>
          <a:stretch>
            <a:fillRect/>
          </a:stretch>
        </p:blipFill>
        <p:spPr bwMode="auto">
          <a:xfrm>
            <a:off x="1331913" y="1628775"/>
            <a:ext cx="3240087" cy="364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circle(in)">
                                      <p:cBhvr>
                                        <p:cTn id="11"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3800" y="1125538"/>
            <a:ext cx="2819400" cy="1008062"/>
          </a:xfrm>
        </p:spPr>
        <p:txBody>
          <a:bodyPr/>
          <a:lstStyle/>
          <a:p>
            <a:pPr fontAlgn="auto">
              <a:spcAft>
                <a:spcPts val="0"/>
              </a:spcAft>
              <a:defRPr/>
            </a:pPr>
            <a:r>
              <a:rPr lang="ru-RU" dirty="0" smtClean="0"/>
              <a:t>Мама! глянь-ка из окошка…</a:t>
            </a:r>
            <a:br>
              <a:rPr lang="ru-RU" dirty="0" smtClean="0"/>
            </a:br>
            <a:r>
              <a:rPr lang="ru-RU" dirty="0"/>
              <a:t/>
            </a:r>
            <a:br>
              <a:rPr lang="ru-RU" dirty="0"/>
            </a:br>
            <a:endParaRPr lang="ru-RU" dirty="0"/>
          </a:p>
        </p:txBody>
      </p:sp>
      <p:sp>
        <p:nvSpPr>
          <p:cNvPr id="5" name="Текст 4"/>
          <p:cNvSpPr>
            <a:spLocks noGrp="1"/>
          </p:cNvSpPr>
          <p:nvPr>
            <p:ph type="body" sz="half" idx="2"/>
          </p:nvPr>
        </p:nvSpPr>
        <p:spPr>
          <a:xfrm>
            <a:off x="4932363" y="1412875"/>
            <a:ext cx="3384550" cy="4608513"/>
          </a:xfrm>
        </p:spPr>
        <p:txBody>
          <a:bodyPr rtlCol="0">
            <a:normAutofit fontScale="85000" lnSpcReduction="20000"/>
          </a:bodyPr>
          <a:lstStyle/>
          <a:p>
            <a:pPr fontAlgn="auto">
              <a:spcAft>
                <a:spcPts val="0"/>
              </a:spcAft>
              <a:defRPr/>
            </a:pPr>
            <a:r>
              <a:rPr lang="ru-RU" dirty="0" smtClean="0"/>
              <a:t>Мама! глянь-ка из окошка —</a:t>
            </a:r>
            <a:br>
              <a:rPr lang="ru-RU" dirty="0" smtClean="0"/>
            </a:br>
            <a:r>
              <a:rPr lang="ru-RU" dirty="0" smtClean="0"/>
              <a:t>Знать, вчера недаром кошка</a:t>
            </a:r>
            <a:br>
              <a:rPr lang="ru-RU" dirty="0" smtClean="0"/>
            </a:br>
            <a:r>
              <a:rPr lang="ru-RU" dirty="0" smtClean="0"/>
              <a:t>Умывала нос:</a:t>
            </a:r>
            <a:br>
              <a:rPr lang="ru-RU" dirty="0" smtClean="0"/>
            </a:br>
            <a:r>
              <a:rPr lang="ru-RU" dirty="0" smtClean="0"/>
              <a:t>Грязи нет, весь двор одело,</a:t>
            </a:r>
            <a:br>
              <a:rPr lang="ru-RU" dirty="0" smtClean="0"/>
            </a:br>
            <a:r>
              <a:rPr lang="ru-RU" dirty="0" smtClean="0"/>
              <a:t>Посветлело, побелело —</a:t>
            </a:r>
            <a:br>
              <a:rPr lang="ru-RU" dirty="0" smtClean="0"/>
            </a:br>
            <a:r>
              <a:rPr lang="ru-RU" dirty="0" smtClean="0"/>
              <a:t>Видно, есть мороз.</a:t>
            </a:r>
          </a:p>
          <a:p>
            <a:pPr fontAlgn="auto">
              <a:spcAft>
                <a:spcPts val="0"/>
              </a:spcAft>
              <a:defRPr/>
            </a:pPr>
            <a:r>
              <a:rPr lang="ru-RU" dirty="0" smtClean="0"/>
              <a:t>Не колючий, светло-синий</a:t>
            </a:r>
            <a:br>
              <a:rPr lang="ru-RU" dirty="0" smtClean="0"/>
            </a:br>
            <a:r>
              <a:rPr lang="ru-RU" dirty="0" smtClean="0"/>
              <a:t>По ветвям развешан иней —</a:t>
            </a:r>
            <a:br>
              <a:rPr lang="ru-RU" dirty="0" smtClean="0"/>
            </a:br>
            <a:r>
              <a:rPr lang="ru-RU" dirty="0" smtClean="0"/>
              <a:t>Погляди хоть ты!</a:t>
            </a:r>
            <a:br>
              <a:rPr lang="ru-RU" dirty="0" smtClean="0"/>
            </a:br>
            <a:r>
              <a:rPr lang="ru-RU" dirty="0" smtClean="0"/>
              <a:t>Словно кто-то тороватый</a:t>
            </a:r>
            <a:br>
              <a:rPr lang="ru-RU" dirty="0" smtClean="0"/>
            </a:br>
            <a:r>
              <a:rPr lang="ru-RU" dirty="0" smtClean="0"/>
              <a:t>Свежей, белой, пухлой ватой</a:t>
            </a:r>
            <a:br>
              <a:rPr lang="ru-RU" dirty="0" smtClean="0"/>
            </a:br>
            <a:r>
              <a:rPr lang="ru-RU" dirty="0" smtClean="0"/>
              <a:t>Все убрал кусты.</a:t>
            </a:r>
          </a:p>
          <a:p>
            <a:pPr fontAlgn="auto">
              <a:spcAft>
                <a:spcPts val="0"/>
              </a:spcAft>
              <a:defRPr/>
            </a:pPr>
            <a:r>
              <a:rPr lang="ru-RU" dirty="0" smtClean="0"/>
              <a:t>Уж теперь не будет спору:</a:t>
            </a:r>
            <a:br>
              <a:rPr lang="ru-RU" dirty="0" smtClean="0"/>
            </a:br>
            <a:r>
              <a:rPr lang="ru-RU" dirty="0" smtClean="0"/>
              <a:t>За салазки, да и в гору</a:t>
            </a:r>
            <a:br>
              <a:rPr lang="ru-RU" dirty="0" smtClean="0"/>
            </a:br>
            <a:r>
              <a:rPr lang="ru-RU" dirty="0" smtClean="0"/>
              <a:t>Весело бежать!</a:t>
            </a:r>
            <a:br>
              <a:rPr lang="ru-RU" dirty="0" smtClean="0"/>
            </a:br>
            <a:r>
              <a:rPr lang="ru-RU" dirty="0" smtClean="0"/>
              <a:t>Правда, мама? Не откажешь,</a:t>
            </a:r>
            <a:br>
              <a:rPr lang="ru-RU" dirty="0" smtClean="0"/>
            </a:br>
            <a:r>
              <a:rPr lang="ru-RU" dirty="0" smtClean="0"/>
              <a:t>А сама, наверно, скажешь:</a:t>
            </a:r>
            <a:br>
              <a:rPr lang="ru-RU" dirty="0" smtClean="0"/>
            </a:br>
            <a:r>
              <a:rPr lang="ru-RU" dirty="0" smtClean="0"/>
              <a:t>«Ну, скорей гулять!»</a:t>
            </a:r>
          </a:p>
          <a:p>
            <a:pPr fontAlgn="auto">
              <a:spcAft>
                <a:spcPts val="0"/>
              </a:spcAft>
              <a:defRPr/>
            </a:pPr>
            <a:endParaRPr lang="ru-RU" dirty="0"/>
          </a:p>
        </p:txBody>
      </p:sp>
      <p:pic>
        <p:nvPicPr>
          <p:cNvPr id="2050" name="Picture 2"/>
          <p:cNvPicPr>
            <a:picLocks noGrp="1" noChangeAspect="1" noChangeArrowheads="1"/>
          </p:cNvPicPr>
          <p:nvPr>
            <p:ph type="pic" idx="1"/>
          </p:nvPr>
        </p:nvPicPr>
        <p:blipFill>
          <a:blip r:embed="rId2"/>
          <a:srcRect l="18750" r="18750"/>
          <a:stretch>
            <a:fillRect/>
          </a:stretch>
        </p:blipFill>
        <p:spPr>
          <a:xfrm>
            <a:off x="1524000" y="1214438"/>
            <a:ext cx="2971800" cy="4071937"/>
          </a:xfrm>
          <a:prstGeom prst="rect">
            <a:avLst/>
          </a:prstGeom>
          <a:noFill/>
          <a:ln w="9525" cmpd="sng">
            <a:miter lim="800000"/>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1" presetClass="entr" presetSubtype="4"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wheel(4)">
                                      <p:cBhvr>
                                        <p:cTn id="1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363" y="981075"/>
            <a:ext cx="2819400" cy="598488"/>
          </a:xfrm>
        </p:spPr>
        <p:txBody>
          <a:bodyPr/>
          <a:lstStyle/>
          <a:p>
            <a:pPr fontAlgn="auto">
              <a:spcAft>
                <a:spcPts val="0"/>
              </a:spcAft>
              <a:defRPr/>
            </a:pPr>
            <a:r>
              <a:rPr lang="ru-RU" sz="2400" dirty="0" smtClean="0"/>
              <a:t>С.Я.МАРШАК</a:t>
            </a:r>
            <a:endParaRPr lang="ru-RU" sz="2400" dirty="0"/>
          </a:p>
        </p:txBody>
      </p:sp>
      <p:sp>
        <p:nvSpPr>
          <p:cNvPr id="3" name="Текст 2"/>
          <p:cNvSpPr>
            <a:spLocks noGrp="1"/>
          </p:cNvSpPr>
          <p:nvPr>
            <p:ph type="body" sz="half" idx="2"/>
          </p:nvPr>
        </p:nvSpPr>
        <p:spPr>
          <a:xfrm>
            <a:off x="5003800" y="1628775"/>
            <a:ext cx="3168650" cy="4032250"/>
          </a:xfrm>
        </p:spPr>
        <p:txBody>
          <a:bodyPr/>
          <a:lstStyle/>
          <a:p>
            <a:r>
              <a:rPr lang="ru-RU" smtClean="0"/>
              <a:t>Самуил Яковлевич Маршак написал много стихов для детей. Всю жизнь он был добрым другом детей. Стихи Маршака учат детей радоваться красоте поэтического слова. Маршак показал, что детскими стихами можно рисовать цветные картинки мира, рассказать занимательные и поучительные истории и сказки, научить мечтать о будущем.</a:t>
            </a:r>
          </a:p>
        </p:txBody>
      </p:sp>
      <p:sp>
        <p:nvSpPr>
          <p:cNvPr id="27651" name="Объект 3"/>
          <p:cNvSpPr>
            <a:spLocks noGrp="1"/>
          </p:cNvSpPr>
          <p:nvPr>
            <p:ph sz="quarter" idx="13"/>
          </p:nvPr>
        </p:nvSpPr>
        <p:spPr/>
        <p:txBody>
          <a:bodyPr/>
          <a:lstStyle/>
          <a:p>
            <a:endParaRPr lang="ru-RU" smtClean="0"/>
          </a:p>
        </p:txBody>
      </p:sp>
      <p:pic>
        <p:nvPicPr>
          <p:cNvPr id="2050" name="Picture 2"/>
          <p:cNvPicPr>
            <a:picLocks noChangeAspect="1" noChangeArrowheads="1"/>
          </p:cNvPicPr>
          <p:nvPr/>
        </p:nvPicPr>
        <p:blipFill>
          <a:blip r:embed="rId2"/>
          <a:srcRect/>
          <a:stretch>
            <a:fillRect/>
          </a:stretch>
        </p:blipFill>
        <p:spPr bwMode="auto">
          <a:xfrm>
            <a:off x="1403350" y="1196975"/>
            <a:ext cx="3116263" cy="4248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circle(in)">
                                      <p:cBhvr>
                                        <p:cTn id="11"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825" y="1196975"/>
            <a:ext cx="2819400" cy="598488"/>
          </a:xfrm>
        </p:spPr>
        <p:txBody>
          <a:bodyPr/>
          <a:lstStyle/>
          <a:p>
            <a:pPr fontAlgn="auto">
              <a:spcAft>
                <a:spcPts val="0"/>
              </a:spcAft>
              <a:defRPr/>
            </a:pPr>
            <a:r>
              <a:rPr lang="ru-RU" dirty="0"/>
              <a:t>БЕЛЫЕ МЕДВЕДИ</a:t>
            </a:r>
            <a:br>
              <a:rPr lang="ru-RU" dirty="0"/>
            </a:br>
            <a:endParaRPr lang="ru-RU" dirty="0"/>
          </a:p>
        </p:txBody>
      </p:sp>
      <p:sp>
        <p:nvSpPr>
          <p:cNvPr id="3" name="Текст 2"/>
          <p:cNvSpPr>
            <a:spLocks noGrp="1"/>
          </p:cNvSpPr>
          <p:nvPr>
            <p:ph type="body" sz="half" idx="2"/>
          </p:nvPr>
        </p:nvSpPr>
        <p:spPr>
          <a:xfrm>
            <a:off x="5003800" y="1557338"/>
            <a:ext cx="3240088" cy="4319587"/>
          </a:xfrm>
        </p:spPr>
        <p:txBody>
          <a:bodyPr rtlCol="0">
            <a:normAutofit fontScale="77500" lnSpcReduction="20000"/>
          </a:bodyPr>
          <a:lstStyle/>
          <a:p>
            <a:pPr fontAlgn="auto">
              <a:spcAft>
                <a:spcPts val="0"/>
              </a:spcAft>
              <a:defRPr/>
            </a:pPr>
            <a:endParaRPr lang="ru-RU" dirty="0"/>
          </a:p>
          <a:p>
            <a:pPr fontAlgn="auto">
              <a:spcAft>
                <a:spcPts val="0"/>
              </a:spcAft>
              <a:defRPr/>
            </a:pPr>
            <a:r>
              <a:rPr lang="ru-RU" dirty="0"/>
              <a:t>У нас просторный водоем.</a:t>
            </a:r>
          </a:p>
          <a:p>
            <a:pPr fontAlgn="auto">
              <a:spcAft>
                <a:spcPts val="0"/>
              </a:spcAft>
              <a:defRPr/>
            </a:pPr>
            <a:endParaRPr lang="ru-RU" dirty="0"/>
          </a:p>
          <a:p>
            <a:pPr fontAlgn="auto">
              <a:spcAft>
                <a:spcPts val="0"/>
              </a:spcAft>
              <a:defRPr/>
            </a:pPr>
            <a:r>
              <a:rPr lang="ru-RU" dirty="0"/>
              <a:t>Мы с братом плаваем вдвоем.</a:t>
            </a:r>
          </a:p>
          <a:p>
            <a:pPr fontAlgn="auto">
              <a:spcAft>
                <a:spcPts val="0"/>
              </a:spcAft>
              <a:defRPr/>
            </a:pPr>
            <a:endParaRPr lang="ru-RU" dirty="0"/>
          </a:p>
          <a:p>
            <a:pPr fontAlgn="auto">
              <a:spcAft>
                <a:spcPts val="0"/>
              </a:spcAft>
              <a:defRPr/>
            </a:pPr>
            <a:r>
              <a:rPr lang="ru-RU" dirty="0"/>
              <a:t>Вода прохладна и свежа.</a:t>
            </a:r>
          </a:p>
          <a:p>
            <a:pPr fontAlgn="auto">
              <a:spcAft>
                <a:spcPts val="0"/>
              </a:spcAft>
              <a:defRPr/>
            </a:pPr>
            <a:endParaRPr lang="ru-RU" dirty="0"/>
          </a:p>
          <a:p>
            <a:pPr fontAlgn="auto">
              <a:spcAft>
                <a:spcPts val="0"/>
              </a:spcAft>
              <a:defRPr/>
            </a:pPr>
            <a:r>
              <a:rPr lang="ru-RU" dirty="0"/>
              <a:t>Ее меняют сторожа.</a:t>
            </a:r>
          </a:p>
          <a:p>
            <a:pPr fontAlgn="auto">
              <a:spcAft>
                <a:spcPts val="0"/>
              </a:spcAft>
              <a:defRPr/>
            </a:pPr>
            <a:endParaRPr lang="ru-RU" dirty="0"/>
          </a:p>
          <a:p>
            <a:pPr fontAlgn="auto">
              <a:spcAft>
                <a:spcPts val="0"/>
              </a:spcAft>
              <a:defRPr/>
            </a:pPr>
            <a:r>
              <a:rPr lang="ru-RU" dirty="0"/>
              <a:t>Мы от стены плывем к стене</a:t>
            </a:r>
          </a:p>
          <a:p>
            <a:pPr fontAlgn="auto">
              <a:spcAft>
                <a:spcPts val="0"/>
              </a:spcAft>
              <a:defRPr/>
            </a:pPr>
            <a:endParaRPr lang="ru-RU" dirty="0"/>
          </a:p>
          <a:p>
            <a:pPr fontAlgn="auto">
              <a:spcAft>
                <a:spcPts val="0"/>
              </a:spcAft>
              <a:defRPr/>
            </a:pPr>
            <a:r>
              <a:rPr lang="ru-RU" dirty="0"/>
              <a:t>То на боку, то на спине.</a:t>
            </a:r>
          </a:p>
          <a:p>
            <a:pPr fontAlgn="auto">
              <a:spcAft>
                <a:spcPts val="0"/>
              </a:spcAft>
              <a:defRPr/>
            </a:pPr>
            <a:endParaRPr lang="ru-RU" dirty="0"/>
          </a:p>
          <a:p>
            <a:pPr fontAlgn="auto">
              <a:spcAft>
                <a:spcPts val="0"/>
              </a:spcAft>
              <a:defRPr/>
            </a:pPr>
            <a:r>
              <a:rPr lang="ru-RU" dirty="0"/>
              <a:t>Держись правее, дорогой,</a:t>
            </a:r>
          </a:p>
          <a:p>
            <a:pPr fontAlgn="auto">
              <a:spcAft>
                <a:spcPts val="0"/>
              </a:spcAft>
              <a:defRPr/>
            </a:pPr>
            <a:endParaRPr lang="ru-RU" dirty="0"/>
          </a:p>
          <a:p>
            <a:pPr fontAlgn="auto">
              <a:spcAft>
                <a:spcPts val="0"/>
              </a:spcAft>
              <a:defRPr/>
            </a:pPr>
            <a:r>
              <a:rPr lang="ru-RU" dirty="0"/>
              <a:t>Не задевай меня ногой!</a:t>
            </a:r>
          </a:p>
        </p:txBody>
      </p:sp>
      <p:pic>
        <p:nvPicPr>
          <p:cNvPr id="28675" name="Объект 4"/>
          <p:cNvPicPr>
            <a:picLocks noGrp="1" noChangeAspect="1"/>
          </p:cNvPicPr>
          <p:nvPr>
            <p:ph sz="quarter" idx="13"/>
          </p:nvPr>
        </p:nvPicPr>
        <p:blipFill>
          <a:blip r:embed="rId2"/>
          <a:srcRect/>
          <a:stretch>
            <a:fillRect/>
          </a:stretch>
        </p:blipFill>
        <p:spPr>
          <a:xfrm>
            <a:off x="1403350" y="1109663"/>
            <a:ext cx="3152775" cy="45513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7" end="7"/>
                                            </p:txEl>
                                          </p:spTgt>
                                        </p:tgtEl>
                                        <p:attrNameLst>
                                          <p:attrName>ppt_y</p:attrName>
                                        </p:attrNameLst>
                                      </p:cBhvr>
                                      <p:tavLst>
                                        <p:tav tm="0">
                                          <p:val>
                                            <p:strVal val="1+#ppt_h/2"/>
                                          </p:val>
                                        </p:tav>
                                        <p:tav tm="100000">
                                          <p:val>
                                            <p:strVal val="#ppt_y"/>
                                          </p:val>
                                        </p:tav>
                                      </p:tavLst>
                                    </p:anim>
                                  </p:childTnLst>
                                </p:cTn>
                              </p:par>
                              <p:par>
                                <p:cTn id="21" presetID="7" presetClass="entr" presetSubtype="4"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 calcmode="lin" valueType="num">
                                      <p:cBhvr additive="base">
                                        <p:cTn id="23"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9" end="9"/>
                                            </p:txEl>
                                          </p:spTgt>
                                        </p:tgtEl>
                                        <p:attrNameLst>
                                          <p:attrName>ppt_y</p:attrName>
                                        </p:attrNameLst>
                                      </p:cBhvr>
                                      <p:tavLst>
                                        <p:tav tm="0">
                                          <p:val>
                                            <p:strVal val="1+#ppt_h/2"/>
                                          </p:val>
                                        </p:tav>
                                        <p:tav tm="100000">
                                          <p:val>
                                            <p:strVal val="#ppt_y"/>
                                          </p:val>
                                        </p:tav>
                                      </p:tavLst>
                                    </p:anim>
                                  </p:childTnLst>
                                </p:cTn>
                              </p:par>
                              <p:par>
                                <p:cTn id="25" presetID="7" presetClass="entr" presetSubtype="4"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anim calcmode="lin" valueType="num">
                                      <p:cBhvr additive="base">
                                        <p:cTn id="27" dur="2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3">
                                            <p:txEl>
                                              <p:pRg st="11" end="11"/>
                                            </p:txEl>
                                          </p:spTgt>
                                        </p:tgtEl>
                                        <p:attrNameLst>
                                          <p:attrName>ppt_y</p:attrName>
                                        </p:attrNameLst>
                                      </p:cBhvr>
                                      <p:tavLst>
                                        <p:tav tm="0">
                                          <p:val>
                                            <p:strVal val="1+#ppt_h/2"/>
                                          </p:val>
                                        </p:tav>
                                        <p:tav tm="100000">
                                          <p:val>
                                            <p:strVal val="#ppt_y"/>
                                          </p:val>
                                        </p:tav>
                                      </p:tavLst>
                                    </p:anim>
                                  </p:childTnLst>
                                </p:cTn>
                              </p:par>
                              <p:par>
                                <p:cTn id="29" presetID="7" presetClass="entr" presetSubtype="4" fill="hold" grpId="0"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anim calcmode="lin" valueType="num">
                                      <p:cBhvr additive="base">
                                        <p:cTn id="31" dur="2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
                                            <p:txEl>
                                              <p:pRg st="13" end="13"/>
                                            </p:txEl>
                                          </p:spTgt>
                                        </p:tgtEl>
                                        <p:attrNameLst>
                                          <p:attrName>ppt_y</p:attrName>
                                        </p:attrNameLst>
                                      </p:cBhvr>
                                      <p:tavLst>
                                        <p:tav tm="0">
                                          <p:val>
                                            <p:strVal val="1+#ppt_h/2"/>
                                          </p:val>
                                        </p:tav>
                                        <p:tav tm="100000">
                                          <p:val>
                                            <p:strVal val="#ppt_y"/>
                                          </p:val>
                                        </p:tav>
                                      </p:tavLst>
                                    </p:anim>
                                  </p:childTnLst>
                                </p:cTn>
                              </p:par>
                              <p:par>
                                <p:cTn id="33" presetID="7" presetClass="entr" presetSubtype="4" fill="hold" grpId="0"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anim calcmode="lin" valueType="num">
                                      <p:cBhvr additive="base">
                                        <p:cTn id="35" dur="20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3800" y="1341438"/>
            <a:ext cx="2819400" cy="598487"/>
          </a:xfrm>
        </p:spPr>
        <p:txBody>
          <a:bodyPr/>
          <a:lstStyle/>
          <a:p>
            <a:pPr fontAlgn="auto">
              <a:spcAft>
                <a:spcPts val="0"/>
              </a:spcAft>
              <a:defRPr/>
            </a:pPr>
            <a:r>
              <a:rPr lang="ru-RU" sz="2800" dirty="0" err="1" smtClean="0"/>
              <a:t>А.С.Пушкин</a:t>
            </a:r>
            <a:endParaRPr lang="ru-RU" sz="2800" dirty="0"/>
          </a:p>
        </p:txBody>
      </p:sp>
      <p:sp>
        <p:nvSpPr>
          <p:cNvPr id="3" name="Текст 2"/>
          <p:cNvSpPr>
            <a:spLocks noGrp="1"/>
          </p:cNvSpPr>
          <p:nvPr>
            <p:ph type="body" sz="half" idx="2"/>
          </p:nvPr>
        </p:nvSpPr>
        <p:spPr>
          <a:xfrm>
            <a:off x="4953000" y="2276475"/>
            <a:ext cx="2819400" cy="2905125"/>
          </a:xfrm>
        </p:spPr>
        <p:txBody>
          <a:bodyPr rtlCol="0">
            <a:normAutofit fontScale="85000" lnSpcReduction="20000"/>
          </a:bodyPr>
          <a:lstStyle/>
          <a:p>
            <a:pPr fontAlgn="auto">
              <a:spcAft>
                <a:spcPts val="0"/>
              </a:spcAft>
              <a:defRPr/>
            </a:pPr>
            <a:r>
              <a:rPr lang="ru-RU" dirty="0"/>
              <a:t>Великий русский поэт, прозаик, драматург, публицист, </a:t>
            </a:r>
            <a:r>
              <a:rPr lang="ru-RU" dirty="0" smtClean="0"/>
              <a:t>критик.</a:t>
            </a:r>
          </a:p>
          <a:p>
            <a:pPr fontAlgn="auto">
              <a:spcAft>
                <a:spcPts val="0"/>
              </a:spcAft>
              <a:defRPr/>
            </a:pPr>
            <a:r>
              <a:rPr lang="ru-RU" dirty="0"/>
              <a:t>Александр Сергеевич Пушкин родился в Москве 6 июня 1799 года. На формирование мировоззрения юного Пушкина большое значение оказала бабушка Мария Алексеевна (Ганнибал), в селе у которой будущий поэт отдыхал каждое лето...</a:t>
            </a:r>
          </a:p>
          <a:p>
            <a:pPr fontAlgn="auto">
              <a:spcAft>
                <a:spcPts val="0"/>
              </a:spcAft>
              <a:defRPr/>
            </a:pPr>
            <a:r>
              <a:rPr lang="ru-RU" dirty="0" smtClean="0"/>
              <a:t>В 2019 году отмечается 220 лет со дня рождения А.С.Пушкина</a:t>
            </a:r>
            <a:endParaRPr lang="ru-RU" dirty="0"/>
          </a:p>
        </p:txBody>
      </p:sp>
      <p:sp>
        <p:nvSpPr>
          <p:cNvPr id="30723" name="Объект 3"/>
          <p:cNvSpPr>
            <a:spLocks noGrp="1"/>
          </p:cNvSpPr>
          <p:nvPr>
            <p:ph sz="quarter" idx="13"/>
          </p:nvPr>
        </p:nvSpPr>
        <p:spPr/>
        <p:txBody>
          <a:bodyPr/>
          <a:lstStyle/>
          <a:p>
            <a:endParaRPr lang="ru-RU" smtClean="0"/>
          </a:p>
        </p:txBody>
      </p:sp>
      <p:pic>
        <p:nvPicPr>
          <p:cNvPr id="9218" name="Picture 2"/>
          <p:cNvPicPr>
            <a:picLocks noChangeAspect="1" noChangeArrowheads="1"/>
          </p:cNvPicPr>
          <p:nvPr/>
        </p:nvPicPr>
        <p:blipFill>
          <a:blip r:embed="rId2"/>
          <a:srcRect/>
          <a:stretch>
            <a:fillRect/>
          </a:stretch>
        </p:blipFill>
        <p:spPr bwMode="auto">
          <a:xfrm>
            <a:off x="1116013" y="1341438"/>
            <a:ext cx="3752850" cy="4175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7"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6" presetClass="entr" presetSubtype="16" fill="hold" nodeType="withEffect">
                                  <p:stCondLst>
                                    <p:cond delay="0"/>
                                  </p:stCondLst>
                                  <p:childTnLst>
                                    <p:set>
                                      <p:cBhvr>
                                        <p:cTn id="20" dur="1" fill="hold">
                                          <p:stCondLst>
                                            <p:cond delay="0"/>
                                          </p:stCondLst>
                                        </p:cTn>
                                        <p:tgtEl>
                                          <p:spTgt spid="9218"/>
                                        </p:tgtEl>
                                        <p:attrNameLst>
                                          <p:attrName>style.visibility</p:attrName>
                                        </p:attrNameLst>
                                      </p:cBhvr>
                                      <p:to>
                                        <p:strVal val="visible"/>
                                      </p:to>
                                    </p:set>
                                    <p:animEffect transition="in" filter="circle(in)">
                                      <p:cBhvr>
                                        <p:cTn id="21"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341438"/>
            <a:ext cx="2819400" cy="358775"/>
          </a:xfrm>
        </p:spPr>
        <p:txBody>
          <a:bodyPr/>
          <a:lstStyle/>
          <a:p>
            <a:pPr fontAlgn="auto">
              <a:spcAft>
                <a:spcPts val="0"/>
              </a:spcAft>
              <a:defRPr/>
            </a:pPr>
            <a:r>
              <a:rPr lang="ru-RU" dirty="0" smtClean="0"/>
              <a:t>Туча</a:t>
            </a:r>
            <a:br>
              <a:rPr lang="ru-RU" dirty="0" smtClean="0"/>
            </a:br>
            <a:endParaRPr lang="ru-RU" dirty="0"/>
          </a:p>
        </p:txBody>
      </p:sp>
      <p:sp>
        <p:nvSpPr>
          <p:cNvPr id="3" name="Текст 2"/>
          <p:cNvSpPr>
            <a:spLocks noGrp="1"/>
          </p:cNvSpPr>
          <p:nvPr>
            <p:ph type="body" sz="half" idx="2"/>
          </p:nvPr>
        </p:nvSpPr>
        <p:spPr>
          <a:xfrm>
            <a:off x="4953000" y="1341438"/>
            <a:ext cx="2819400" cy="3840162"/>
          </a:xfrm>
        </p:spPr>
        <p:txBody>
          <a:bodyPr rtlCol="0">
            <a:normAutofit fontScale="85000" lnSpcReduction="10000"/>
          </a:bodyPr>
          <a:lstStyle/>
          <a:p>
            <a:pPr fontAlgn="auto">
              <a:spcAft>
                <a:spcPts val="0"/>
              </a:spcAft>
              <a:defRPr/>
            </a:pPr>
            <a:r>
              <a:rPr lang="ru-RU" dirty="0" smtClean="0"/>
              <a:t>Последняя туча рассеянной бури!</a:t>
            </a:r>
            <a:br>
              <a:rPr lang="ru-RU" dirty="0" smtClean="0"/>
            </a:br>
            <a:r>
              <a:rPr lang="ru-RU" dirty="0" smtClean="0"/>
              <a:t>Одна ты несешься по ясной лазури,</a:t>
            </a:r>
            <a:br>
              <a:rPr lang="ru-RU" dirty="0" smtClean="0"/>
            </a:br>
            <a:r>
              <a:rPr lang="ru-RU" dirty="0" smtClean="0"/>
              <a:t>Одна ты наводишь унылую тень,</a:t>
            </a:r>
            <a:br>
              <a:rPr lang="ru-RU" dirty="0" smtClean="0"/>
            </a:br>
            <a:r>
              <a:rPr lang="ru-RU" dirty="0" smtClean="0"/>
              <a:t>Одна ты печалишь ликующий день.</a:t>
            </a:r>
            <a:br>
              <a:rPr lang="ru-RU" dirty="0" smtClean="0"/>
            </a:br>
            <a:r>
              <a:rPr lang="ru-RU" dirty="0" smtClean="0"/>
              <a:t>Ты небо недавно кругом облегала,</a:t>
            </a:r>
            <a:br>
              <a:rPr lang="ru-RU" dirty="0" smtClean="0"/>
            </a:br>
            <a:r>
              <a:rPr lang="ru-RU" dirty="0" smtClean="0"/>
              <a:t>И молния грозно тебя обвивала;</a:t>
            </a:r>
            <a:br>
              <a:rPr lang="ru-RU" dirty="0" smtClean="0"/>
            </a:br>
            <a:r>
              <a:rPr lang="ru-RU" dirty="0" smtClean="0"/>
              <a:t>И ты издавала таинственный гром</a:t>
            </a:r>
            <a:br>
              <a:rPr lang="ru-RU" dirty="0" smtClean="0"/>
            </a:br>
            <a:r>
              <a:rPr lang="ru-RU" dirty="0" smtClean="0"/>
              <a:t>И алчную землю поила дождем.</a:t>
            </a:r>
            <a:br>
              <a:rPr lang="ru-RU" dirty="0" smtClean="0"/>
            </a:br>
            <a:r>
              <a:rPr lang="ru-RU" dirty="0" smtClean="0"/>
              <a:t>Довольно, сокройся! Пора миновалась,</a:t>
            </a:r>
            <a:br>
              <a:rPr lang="ru-RU" dirty="0" smtClean="0"/>
            </a:br>
            <a:r>
              <a:rPr lang="ru-RU" dirty="0" smtClean="0"/>
              <a:t>Земля освежилась, и буря промчалась,</a:t>
            </a:r>
            <a:br>
              <a:rPr lang="ru-RU" dirty="0" smtClean="0"/>
            </a:br>
            <a:r>
              <a:rPr lang="ru-RU" dirty="0" smtClean="0"/>
              <a:t>И ветер, лаская листочки древес,</a:t>
            </a:r>
            <a:br>
              <a:rPr lang="ru-RU" dirty="0" smtClean="0"/>
            </a:br>
            <a:r>
              <a:rPr lang="ru-RU" dirty="0" smtClean="0"/>
              <a:t>Тебя с успокоенных гонит небес.</a:t>
            </a:r>
          </a:p>
          <a:p>
            <a:pPr fontAlgn="auto">
              <a:spcAft>
                <a:spcPts val="0"/>
              </a:spcAft>
              <a:defRPr/>
            </a:pPr>
            <a:endParaRPr lang="ru-RU" dirty="0"/>
          </a:p>
        </p:txBody>
      </p:sp>
      <p:pic>
        <p:nvPicPr>
          <p:cNvPr id="1026" name="Picture 2"/>
          <p:cNvPicPr>
            <a:picLocks noGrp="1" noChangeAspect="1" noChangeArrowheads="1"/>
          </p:cNvPicPr>
          <p:nvPr>
            <p:ph sz="quarter" idx="13"/>
          </p:nvPr>
        </p:nvPicPr>
        <p:blipFill>
          <a:blip r:embed="rId2"/>
          <a:srcRect/>
          <a:stretch>
            <a:fillRect/>
          </a:stretch>
        </p:blipFill>
        <p:spPr>
          <a:xfrm>
            <a:off x="1371600" y="1785938"/>
            <a:ext cx="3276600" cy="3429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1"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wheel(4)">
                                      <p:cBhvr>
                                        <p:cTn id="11"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676400"/>
            <a:ext cx="2819400" cy="600075"/>
          </a:xfrm>
        </p:spPr>
        <p:txBody>
          <a:bodyPr/>
          <a:lstStyle/>
          <a:p>
            <a:pPr fontAlgn="auto">
              <a:spcAft>
                <a:spcPts val="0"/>
              </a:spcAft>
              <a:defRPr/>
            </a:pPr>
            <a:r>
              <a:rPr lang="ru-RU" dirty="0" smtClean="0"/>
              <a:t>А.Ахматова</a:t>
            </a:r>
            <a:endParaRPr lang="ru-RU" dirty="0"/>
          </a:p>
        </p:txBody>
      </p:sp>
      <p:sp>
        <p:nvSpPr>
          <p:cNvPr id="3" name="Текст 2"/>
          <p:cNvSpPr>
            <a:spLocks noGrp="1"/>
          </p:cNvSpPr>
          <p:nvPr>
            <p:ph type="body" sz="half" idx="2"/>
          </p:nvPr>
        </p:nvSpPr>
        <p:spPr>
          <a:xfrm>
            <a:off x="4953000" y="2276475"/>
            <a:ext cx="2819400" cy="2905125"/>
          </a:xfrm>
        </p:spPr>
        <p:txBody>
          <a:bodyPr rtlCol="0">
            <a:normAutofit lnSpcReduction="10000"/>
          </a:bodyPr>
          <a:lstStyle/>
          <a:p>
            <a:pPr fontAlgn="auto">
              <a:spcAft>
                <a:spcPts val="0"/>
              </a:spcAft>
              <a:defRPr/>
            </a:pPr>
            <a:r>
              <a:rPr lang="ru-RU" dirty="0" smtClean="0"/>
              <a:t>Анна Андреевна Ахматова (1889 – 1966) – знаменитая российская поэтесса 20 века, писательница, переводчик, критик и литературовед. Автор известной поэмы «Реквием» о репрессиях 30-х годов.</a:t>
            </a:r>
            <a:br>
              <a:rPr lang="ru-RU" dirty="0" smtClean="0"/>
            </a:br>
            <a:r>
              <a:rPr lang="ru-RU" dirty="0" smtClean="0"/>
              <a:t/>
            </a:r>
            <a:br>
              <a:rPr lang="ru-RU" dirty="0" smtClean="0"/>
            </a:br>
            <a:endParaRPr lang="ru-RU" dirty="0"/>
          </a:p>
        </p:txBody>
      </p:sp>
      <p:pic>
        <p:nvPicPr>
          <p:cNvPr id="10242" name="Picture 2"/>
          <p:cNvPicPr>
            <a:picLocks noGrp="1" noChangeAspect="1" noChangeArrowheads="1"/>
          </p:cNvPicPr>
          <p:nvPr>
            <p:ph sz="quarter" idx="13"/>
          </p:nvPr>
        </p:nvPicPr>
        <p:blipFill>
          <a:blip r:embed="rId2"/>
          <a:srcRect/>
          <a:stretch>
            <a:fillRect/>
          </a:stretch>
        </p:blipFill>
        <p:spPr>
          <a:xfrm>
            <a:off x="1724025" y="1495425"/>
            <a:ext cx="2705100" cy="368617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circle(in)">
                                      <p:cBhvr>
                                        <p:cTn id="11"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1000125"/>
            <a:ext cx="6400800" cy="1071563"/>
          </a:xfrm>
        </p:spPr>
        <p:txBody>
          <a:bodyPr/>
          <a:lstStyle/>
          <a:p>
            <a:pPr fontAlgn="auto">
              <a:spcAft>
                <a:spcPts val="0"/>
              </a:spcAft>
              <a:defRPr/>
            </a:pPr>
            <a:endParaRPr lang="ru-RU" dirty="0">
              <a:solidFill>
                <a:srgbClr val="7030A0"/>
              </a:solidFill>
            </a:endParaRPr>
          </a:p>
        </p:txBody>
      </p:sp>
      <p:pic>
        <p:nvPicPr>
          <p:cNvPr id="14338" name="Picture 3"/>
          <p:cNvPicPr>
            <a:picLocks noGrp="1" noChangeAspect="1" noChangeArrowheads="1"/>
          </p:cNvPicPr>
          <p:nvPr>
            <p:ph idx="1"/>
          </p:nvPr>
        </p:nvPicPr>
        <p:blipFill>
          <a:blip r:embed="rId2"/>
          <a:srcRect/>
          <a:stretch>
            <a:fillRect/>
          </a:stretch>
        </p:blipFill>
        <p:spPr>
          <a:xfrm>
            <a:off x="1714500" y="1071563"/>
            <a:ext cx="5572125" cy="48418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3800" y="1268413"/>
            <a:ext cx="2819400" cy="935037"/>
          </a:xfrm>
        </p:spPr>
        <p:txBody>
          <a:bodyPr/>
          <a:lstStyle/>
          <a:p>
            <a:pPr fontAlgn="auto">
              <a:spcAft>
                <a:spcPts val="0"/>
              </a:spcAft>
              <a:defRPr/>
            </a:pPr>
            <a:r>
              <a:rPr lang="ru-RU" dirty="0" smtClean="0"/>
              <a:t>Я научилась просто, мудро жить…</a:t>
            </a:r>
            <a:br>
              <a:rPr lang="ru-RU" dirty="0" smtClean="0"/>
            </a:br>
            <a:endParaRPr lang="ru-RU" dirty="0"/>
          </a:p>
        </p:txBody>
      </p:sp>
      <p:sp>
        <p:nvSpPr>
          <p:cNvPr id="3" name="Текст 2"/>
          <p:cNvSpPr>
            <a:spLocks noGrp="1"/>
          </p:cNvSpPr>
          <p:nvPr>
            <p:ph type="body" sz="half" idx="2"/>
          </p:nvPr>
        </p:nvSpPr>
        <p:spPr>
          <a:xfrm>
            <a:off x="5003800" y="1989138"/>
            <a:ext cx="2819400" cy="3552825"/>
          </a:xfrm>
        </p:spPr>
        <p:txBody>
          <a:bodyPr rtlCol="0">
            <a:normAutofit fontScale="32500" lnSpcReduction="20000"/>
          </a:bodyPr>
          <a:lstStyle/>
          <a:p>
            <a:pPr fontAlgn="auto">
              <a:lnSpc>
                <a:spcPct val="170000"/>
              </a:lnSpc>
              <a:spcAft>
                <a:spcPts val="0"/>
              </a:spcAft>
              <a:defRPr/>
            </a:pPr>
            <a:r>
              <a:rPr lang="ru-RU" sz="2800" dirty="0" smtClean="0"/>
              <a:t>Я научилась просто, мудро жить,</a:t>
            </a:r>
            <a:br>
              <a:rPr lang="ru-RU" sz="2800" dirty="0" smtClean="0"/>
            </a:br>
            <a:r>
              <a:rPr lang="ru-RU" sz="2800" dirty="0" smtClean="0"/>
              <a:t>Смотреть на небо и молиться Богу,</a:t>
            </a:r>
            <a:br>
              <a:rPr lang="ru-RU" sz="2800" dirty="0" smtClean="0"/>
            </a:br>
            <a:r>
              <a:rPr lang="ru-RU" sz="2800" dirty="0" smtClean="0"/>
              <a:t>И долго перед вечером бродить,</a:t>
            </a:r>
            <a:br>
              <a:rPr lang="ru-RU" sz="2800" dirty="0" smtClean="0"/>
            </a:br>
            <a:r>
              <a:rPr lang="ru-RU" sz="2800" dirty="0" smtClean="0"/>
              <a:t>Чтоб утомить ненужную тревогу.</a:t>
            </a:r>
          </a:p>
          <a:p>
            <a:pPr fontAlgn="auto">
              <a:lnSpc>
                <a:spcPct val="170000"/>
              </a:lnSpc>
              <a:spcAft>
                <a:spcPts val="0"/>
              </a:spcAft>
              <a:defRPr/>
            </a:pPr>
            <a:r>
              <a:rPr lang="ru-RU" sz="2800" dirty="0" smtClean="0"/>
              <a:t>Когда шуршат в овраге лопухи</a:t>
            </a:r>
            <a:br>
              <a:rPr lang="ru-RU" sz="2800" dirty="0" smtClean="0"/>
            </a:br>
            <a:r>
              <a:rPr lang="ru-RU" sz="2800" dirty="0" smtClean="0"/>
              <a:t>И никнет гроздь рябины желто-красной,</a:t>
            </a:r>
            <a:br>
              <a:rPr lang="ru-RU" sz="2800" dirty="0" smtClean="0"/>
            </a:br>
            <a:r>
              <a:rPr lang="ru-RU" sz="2800" dirty="0" smtClean="0"/>
              <a:t>Слагаю я веселые стихи</a:t>
            </a:r>
            <a:br>
              <a:rPr lang="ru-RU" sz="2800" dirty="0" smtClean="0"/>
            </a:br>
            <a:r>
              <a:rPr lang="ru-RU" sz="2800" dirty="0" smtClean="0"/>
              <a:t>О жизни тленной, тленной и прекрасной.</a:t>
            </a:r>
          </a:p>
          <a:p>
            <a:pPr fontAlgn="auto">
              <a:lnSpc>
                <a:spcPct val="170000"/>
              </a:lnSpc>
              <a:spcAft>
                <a:spcPts val="0"/>
              </a:spcAft>
              <a:defRPr/>
            </a:pPr>
            <a:r>
              <a:rPr lang="ru-RU" sz="2800" dirty="0" smtClean="0"/>
              <a:t>Я возвращаюсь. Лижет мне ладонь</a:t>
            </a:r>
            <a:br>
              <a:rPr lang="ru-RU" sz="2800" dirty="0" smtClean="0"/>
            </a:br>
            <a:r>
              <a:rPr lang="ru-RU" sz="2800" dirty="0" smtClean="0"/>
              <a:t>Пушистый кот, </a:t>
            </a:r>
            <a:r>
              <a:rPr lang="ru-RU" sz="2800" dirty="0" err="1" smtClean="0"/>
              <a:t>мурлыкает</a:t>
            </a:r>
            <a:r>
              <a:rPr lang="ru-RU" sz="2800" dirty="0" smtClean="0"/>
              <a:t> умильней,</a:t>
            </a:r>
            <a:br>
              <a:rPr lang="ru-RU" sz="2800" dirty="0" smtClean="0"/>
            </a:br>
            <a:r>
              <a:rPr lang="ru-RU" sz="2800" dirty="0" smtClean="0"/>
              <a:t>И яркий загорается огонь</a:t>
            </a:r>
            <a:br>
              <a:rPr lang="ru-RU" sz="2800" dirty="0" smtClean="0"/>
            </a:br>
            <a:r>
              <a:rPr lang="ru-RU" sz="2800" dirty="0" smtClean="0"/>
              <a:t>На башенке озерной лесопильни.</a:t>
            </a:r>
          </a:p>
          <a:p>
            <a:pPr fontAlgn="auto">
              <a:lnSpc>
                <a:spcPct val="170000"/>
              </a:lnSpc>
              <a:spcAft>
                <a:spcPts val="0"/>
              </a:spcAft>
              <a:defRPr/>
            </a:pPr>
            <a:r>
              <a:rPr lang="ru-RU" sz="2800" dirty="0" smtClean="0"/>
              <a:t>Лишь изредка прорезывает тишь</a:t>
            </a:r>
            <a:br>
              <a:rPr lang="ru-RU" sz="2800" dirty="0" smtClean="0"/>
            </a:br>
            <a:r>
              <a:rPr lang="ru-RU" sz="2800" dirty="0" smtClean="0"/>
              <a:t>Крик аиста, слетевшего на крышу.</a:t>
            </a:r>
            <a:br>
              <a:rPr lang="ru-RU" sz="2800" dirty="0" smtClean="0"/>
            </a:br>
            <a:r>
              <a:rPr lang="ru-RU" sz="2800" dirty="0" smtClean="0"/>
              <a:t>И если в дверь мою ты постучишь,</a:t>
            </a:r>
            <a:br>
              <a:rPr lang="ru-RU" sz="2800" dirty="0" smtClean="0"/>
            </a:br>
            <a:r>
              <a:rPr lang="ru-RU" sz="2800" dirty="0" smtClean="0"/>
              <a:t>Мне кажется, я даже не услышу.</a:t>
            </a:r>
          </a:p>
          <a:p>
            <a:pPr fontAlgn="auto">
              <a:spcAft>
                <a:spcPts val="0"/>
              </a:spcAft>
              <a:defRPr/>
            </a:pPr>
            <a:endParaRPr lang="ru-RU" dirty="0"/>
          </a:p>
        </p:txBody>
      </p:sp>
      <p:pic>
        <p:nvPicPr>
          <p:cNvPr id="11266" name="Picture 2"/>
          <p:cNvPicPr>
            <a:picLocks noGrp="1" noChangeAspect="1" noChangeArrowheads="1"/>
          </p:cNvPicPr>
          <p:nvPr>
            <p:ph sz="quarter" idx="13"/>
          </p:nvPr>
        </p:nvPicPr>
        <p:blipFill>
          <a:blip r:embed="rId2"/>
          <a:srcRect/>
          <a:stretch>
            <a:fillRect/>
          </a:stretch>
        </p:blipFill>
        <p:spPr>
          <a:xfrm>
            <a:off x="1371600" y="2165350"/>
            <a:ext cx="3276600" cy="25273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1" presetClass="entr" presetSubtype="4" fill="hold" nodeType="withEffect">
                                  <p:stCondLst>
                                    <p:cond delay="0"/>
                                  </p:stCondLst>
                                  <p:childTnLst>
                                    <p:set>
                                      <p:cBhvr>
                                        <p:cTn id="22" dur="1" fill="hold">
                                          <p:stCondLst>
                                            <p:cond delay="0"/>
                                          </p:stCondLst>
                                        </p:cTn>
                                        <p:tgtEl>
                                          <p:spTgt spid="11266"/>
                                        </p:tgtEl>
                                        <p:attrNameLst>
                                          <p:attrName>style.visibility</p:attrName>
                                        </p:attrNameLst>
                                      </p:cBhvr>
                                      <p:to>
                                        <p:strVal val="visible"/>
                                      </p:to>
                                    </p:set>
                                    <p:animEffect transition="in" filter="wheel(4)">
                                      <p:cBhvr>
                                        <p:cTn id="23"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713" y="1268413"/>
            <a:ext cx="5976937" cy="3786187"/>
          </a:xfrm>
          <a:prstGeom prst="rect">
            <a:avLst/>
          </a:prstGeom>
        </p:spPr>
        <p:txBody>
          <a:bodyPr>
            <a:spAutoFit/>
          </a:bodyPr>
          <a:lstStyle/>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Тихо, чуть нервно читает стихи</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Каждая строчка, как лезвие бритвы</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Режет пространство и жизнь на куски</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Стихи - откровенье, стихи, как молитва.</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Поэзия сердцем с тобой говорит.</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Поэзия мир наделяет душой</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И каждый, кто нервно читает стихи</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Немножечко грешник.</a:t>
            </a:r>
          </a:p>
          <a:p>
            <a:pPr algn="ctr" fontAlgn="auto">
              <a:spcBef>
                <a:spcPts val="0"/>
              </a:spcBef>
              <a:spcAft>
                <a:spcPts val="0"/>
              </a:spcAft>
              <a:defRPr/>
            </a:pPr>
            <a:r>
              <a:rPr lang="ru-RU" sz="2400" b="1" dirty="0">
                <a:effectLst>
                  <a:outerShdw blurRad="38100" dist="38100" dir="2700000" algn="tl">
                    <a:srgbClr val="000000">
                      <a:alpha val="43137"/>
                    </a:srgbClr>
                  </a:outerShdw>
                </a:effectLst>
                <a:latin typeface="+mn-lt"/>
                <a:cs typeface="+mn-cs"/>
              </a:rPr>
              <a:t> И много - святой.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9190" y="2967335"/>
            <a:ext cx="7685630" cy="923330"/>
          </a:xfrm>
          <a:prstGeom prst="rect">
            <a:avLst/>
          </a:prstGeom>
          <a:noFill/>
        </p:spPr>
        <p:txBody>
          <a:bodyPr wrap="none">
            <a:spAutoFit/>
          </a:bodyPr>
          <a:lstStyle/>
          <a:p>
            <a:pPr algn="ctr" fontAlgn="auto">
              <a:spcBef>
                <a:spcPts val="0"/>
              </a:spcBef>
              <a:spcAft>
                <a:spcPts val="0"/>
              </a:spcAft>
              <a:defRPr/>
            </a:pPr>
            <a:r>
              <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Спасибо за внимание!</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mph" presetSubtype="0" fill="hold" grpId="0" nodeType="clickEffect">
                                  <p:stCondLst>
                                    <p:cond delay="0"/>
                                  </p:stCondLst>
                                  <p:iterate type="lt">
                                    <p:tmPct val="10000"/>
                                  </p:iterate>
                                  <p:childTnLst>
                                    <p:set>
                                      <p:cBhvr override="childStyle">
                                        <p:cTn id="6" dur="500" autoRev="1" fill="hold"/>
                                        <p:tgtEl>
                                          <p:spTgt spid="2"/>
                                        </p:tgtEl>
                                        <p:attrNameLst>
                                          <p:attrName>style.color</p:attrName>
                                        </p:attrNameLst>
                                      </p:cBhvr>
                                      <p:to>
                                        <p:clrVal>
                                          <a:srgbClr val="D84A91"/>
                                        </p:clrVal>
                                      </p:to>
                                    </p:set>
                                    <p:set>
                                      <p:cBhvr>
                                        <p:cTn id="7" dur="500" autoRev="1" fill="hold"/>
                                        <p:tgtEl>
                                          <p:spTgt spid="2"/>
                                        </p:tgtEl>
                                        <p:attrNameLst>
                                          <p:attrName>fillcolor</p:attrName>
                                        </p:attrNameLst>
                                      </p:cBhvr>
                                      <p:to>
                                        <p:clrVal>
                                          <a:srgbClr val="D84A91"/>
                                        </p:clrVal>
                                      </p:to>
                                    </p:set>
                                    <p:set>
                                      <p:cBhvr>
                                        <p:cTn id="8" dur="500" autoRev="1"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676400"/>
            <a:ext cx="2819400" cy="600075"/>
          </a:xfrm>
        </p:spPr>
        <p:txBody>
          <a:bodyPr/>
          <a:lstStyle/>
          <a:p>
            <a:pPr fontAlgn="auto">
              <a:spcAft>
                <a:spcPts val="0"/>
              </a:spcAft>
              <a:defRPr/>
            </a:pP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16463" y="1125538"/>
            <a:ext cx="3311525" cy="4606925"/>
          </a:xfrm>
        </p:spPr>
        <p:txBody>
          <a:bodyPr rtlCol="0">
            <a:normAutofit/>
          </a:bodyPr>
          <a:lstStyle/>
          <a:p>
            <a:pPr fontAlgn="auto">
              <a:spcAft>
                <a:spcPts val="0"/>
              </a:spcAft>
              <a:defRPr/>
            </a:pPr>
            <a:r>
              <a:rPr lang="ru-RU" b="1" i="1" dirty="0">
                <a:effectLst>
                  <a:outerShdw blurRad="38100" dist="38100" dir="2700000" algn="tl">
                    <a:srgbClr val="000000">
                      <a:alpha val="43137"/>
                    </a:srgbClr>
                  </a:outerShdw>
                </a:effectLst>
              </a:rPr>
              <a:t>В день поэзии всемирный</a:t>
            </a:r>
          </a:p>
          <a:p>
            <a:pPr fontAlgn="auto">
              <a:spcAft>
                <a:spcPts val="0"/>
              </a:spcAft>
              <a:defRPr/>
            </a:pPr>
            <a:r>
              <a:rPr lang="ru-RU" b="1" i="1" dirty="0">
                <a:effectLst>
                  <a:outerShdw blurRad="38100" dist="38100" dir="2700000" algn="tl">
                    <a:srgbClr val="000000">
                      <a:alpha val="43137"/>
                    </a:srgbClr>
                  </a:outerShdw>
                </a:effectLst>
              </a:rPr>
              <a:t>Почтим мы гениев своих,</a:t>
            </a:r>
          </a:p>
          <a:p>
            <a:pPr fontAlgn="auto">
              <a:spcAft>
                <a:spcPts val="0"/>
              </a:spcAft>
              <a:defRPr/>
            </a:pPr>
            <a:r>
              <a:rPr lang="ru-RU" b="1" i="1" dirty="0">
                <a:effectLst>
                  <a:outerShdw blurRad="38100" dist="38100" dir="2700000" algn="tl">
                    <a:srgbClr val="000000">
                      <a:alpha val="43137"/>
                    </a:srgbClr>
                  </a:outerShdw>
                </a:effectLst>
              </a:rPr>
              <a:t>Поэтов, кто </a:t>
            </a:r>
            <a:r>
              <a:rPr lang="ru-RU" b="1" i="1" dirty="0" smtClean="0">
                <a:effectLst>
                  <a:outerShdw blurRad="38100" dist="38100" dir="2700000" algn="tl">
                    <a:srgbClr val="000000">
                      <a:alpha val="43137"/>
                    </a:srgbClr>
                  </a:outerShdw>
                </a:effectLst>
              </a:rPr>
              <a:t>пером и лирой</a:t>
            </a:r>
            <a:endParaRPr lang="ru-RU" b="1" i="1" dirty="0">
              <a:effectLst>
                <a:outerShdw blurRad="38100" dist="38100" dir="2700000" algn="tl">
                  <a:srgbClr val="000000">
                    <a:alpha val="43137"/>
                  </a:srgbClr>
                </a:outerShdw>
              </a:effectLst>
            </a:endParaRPr>
          </a:p>
          <a:p>
            <a:pPr fontAlgn="auto">
              <a:spcAft>
                <a:spcPts val="0"/>
              </a:spcAft>
              <a:defRPr/>
            </a:pPr>
            <a:r>
              <a:rPr lang="ru-RU" b="1" i="1" dirty="0">
                <a:effectLst>
                  <a:outerShdw blurRad="38100" dist="38100" dir="2700000" algn="tl">
                    <a:srgbClr val="000000">
                      <a:alpha val="43137"/>
                    </a:srgbClr>
                  </a:outerShdw>
                </a:effectLst>
              </a:rPr>
              <a:t>Язык наш русский восхвалил.</a:t>
            </a:r>
          </a:p>
          <a:p>
            <a:pPr fontAlgn="auto">
              <a:spcAft>
                <a:spcPts val="0"/>
              </a:spcAft>
              <a:defRPr/>
            </a:pPr>
            <a:r>
              <a:rPr lang="ru-RU" b="1" i="1" dirty="0">
                <a:effectLst>
                  <a:outerShdw blurRad="38100" dist="38100" dir="2700000" algn="tl">
                    <a:srgbClr val="000000">
                      <a:alpha val="43137"/>
                    </a:srgbClr>
                  </a:outerShdw>
                </a:effectLst>
              </a:rPr>
              <a:t>Кто воспевал красу природы,</a:t>
            </a:r>
          </a:p>
          <a:p>
            <a:pPr fontAlgn="auto">
              <a:spcAft>
                <a:spcPts val="0"/>
              </a:spcAft>
              <a:defRPr/>
            </a:pPr>
            <a:r>
              <a:rPr lang="ru-RU" b="1" i="1" dirty="0">
                <a:effectLst>
                  <a:outerShdw blurRad="38100" dist="38100" dir="2700000" algn="tl">
                    <a:srgbClr val="000000">
                      <a:alpha val="43137"/>
                    </a:srgbClr>
                  </a:outerShdw>
                </a:effectLst>
              </a:rPr>
              <a:t>И прелести прекрасных дам,</a:t>
            </a:r>
          </a:p>
          <a:p>
            <a:pPr fontAlgn="auto">
              <a:spcAft>
                <a:spcPts val="0"/>
              </a:spcAft>
              <a:defRPr/>
            </a:pPr>
            <a:r>
              <a:rPr lang="ru-RU" b="1" i="1" dirty="0">
                <a:effectLst>
                  <a:outerShdw blurRad="38100" dist="38100" dir="2700000" algn="tl">
                    <a:srgbClr val="000000">
                      <a:alpha val="43137"/>
                    </a:srgbClr>
                  </a:outerShdw>
                </a:effectLst>
              </a:rPr>
              <a:t>Надеемся и в наши годы,</a:t>
            </a:r>
          </a:p>
          <a:p>
            <a:pPr fontAlgn="auto">
              <a:spcAft>
                <a:spcPts val="0"/>
              </a:spcAft>
              <a:defRPr/>
            </a:pPr>
            <a:r>
              <a:rPr lang="ru-RU" b="1" i="1" dirty="0">
                <a:effectLst>
                  <a:outerShdw blurRad="38100" dist="38100" dir="2700000" algn="tl">
                    <a:srgbClr val="000000">
                      <a:alpha val="43137"/>
                    </a:srgbClr>
                  </a:outerShdw>
                </a:effectLst>
              </a:rPr>
              <a:t>Народ явит поэта нам:</a:t>
            </a:r>
          </a:p>
          <a:p>
            <a:pPr fontAlgn="auto">
              <a:spcAft>
                <a:spcPts val="0"/>
              </a:spcAft>
              <a:defRPr/>
            </a:pPr>
            <a:r>
              <a:rPr lang="ru-RU" b="1" i="1" dirty="0">
                <a:effectLst>
                  <a:outerShdw blurRad="38100" dist="38100" dir="2700000" algn="tl">
                    <a:srgbClr val="000000">
                      <a:alpha val="43137"/>
                    </a:srgbClr>
                  </a:outerShdw>
                </a:effectLst>
              </a:rPr>
              <a:t>Чей гений с Пушкиным сравнится,</a:t>
            </a:r>
          </a:p>
          <a:p>
            <a:pPr fontAlgn="auto">
              <a:spcAft>
                <a:spcPts val="0"/>
              </a:spcAft>
              <a:defRPr/>
            </a:pPr>
            <a:r>
              <a:rPr lang="ru-RU" b="1" i="1" dirty="0">
                <a:effectLst>
                  <a:outerShdw blurRad="38100" dist="38100" dir="2700000" algn="tl">
                    <a:srgbClr val="000000">
                      <a:alpha val="43137"/>
                    </a:srgbClr>
                  </a:outerShdw>
                </a:effectLst>
              </a:rPr>
              <a:t>России славу принесет.</a:t>
            </a:r>
          </a:p>
          <a:p>
            <a:pPr fontAlgn="auto">
              <a:spcAft>
                <a:spcPts val="0"/>
              </a:spcAft>
              <a:defRPr/>
            </a:pPr>
            <a:r>
              <a:rPr lang="ru-RU" b="1" i="1" dirty="0">
                <a:effectLst>
                  <a:outerShdw blurRad="38100" dist="38100" dir="2700000" algn="tl">
                    <a:srgbClr val="000000">
                      <a:alpha val="43137"/>
                    </a:srgbClr>
                  </a:outerShdw>
                </a:effectLst>
              </a:rPr>
              <a:t>Иль новый Лермонтов родится,</a:t>
            </a:r>
          </a:p>
          <a:p>
            <a:pPr fontAlgn="auto">
              <a:spcAft>
                <a:spcPts val="0"/>
              </a:spcAft>
              <a:defRPr/>
            </a:pPr>
            <a:r>
              <a:rPr lang="ru-RU" b="1" i="1" dirty="0">
                <a:effectLst>
                  <a:outerShdw blurRad="38100" dist="38100" dir="2700000" algn="tl">
                    <a:srgbClr val="000000">
                      <a:alpha val="43137"/>
                    </a:srgbClr>
                  </a:outerShdw>
                </a:effectLst>
              </a:rPr>
              <a:t>И воспоет он свой </a:t>
            </a:r>
            <a:r>
              <a:rPr lang="ru-RU" b="1" i="1" dirty="0" smtClean="0">
                <a:effectLst>
                  <a:outerShdw blurRad="38100" dist="38100" dir="2700000" algn="tl">
                    <a:srgbClr val="000000">
                      <a:alpha val="43137"/>
                    </a:srgbClr>
                  </a:outerShdw>
                </a:effectLst>
              </a:rPr>
              <a:t>народ</a:t>
            </a:r>
            <a:endParaRPr lang="ru-RU" b="1" i="1" dirty="0">
              <a:effectLst>
                <a:outerShdw blurRad="38100" dist="38100" dir="2700000" algn="tl">
                  <a:srgbClr val="000000">
                    <a:alpha val="43137"/>
                  </a:srgbClr>
                </a:outerShdw>
              </a:effectLst>
            </a:endParaRPr>
          </a:p>
        </p:txBody>
      </p:sp>
      <p:pic>
        <p:nvPicPr>
          <p:cNvPr id="15364" name="Picture 4"/>
          <p:cNvPicPr>
            <a:picLocks noChangeAspect="1" noChangeArrowheads="1"/>
          </p:cNvPicPr>
          <p:nvPr/>
        </p:nvPicPr>
        <p:blipFill>
          <a:blip r:embed="rId2"/>
          <a:srcRect/>
          <a:stretch>
            <a:fillRect/>
          </a:stretch>
        </p:blipFill>
        <p:spPr bwMode="auto">
          <a:xfrm>
            <a:off x="1187450" y="1700213"/>
            <a:ext cx="3459163" cy="3384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2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7"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20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7"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20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7" presetClass="entr" presetSubtype="4"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additive="base">
                                        <p:cTn id="35" dur="20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4">
                                            <p:txEl>
                                              <p:pRg st="7" end="7"/>
                                            </p:txEl>
                                          </p:spTgt>
                                        </p:tgtEl>
                                        <p:attrNameLst>
                                          <p:attrName>ppt_y</p:attrName>
                                        </p:attrNameLst>
                                      </p:cBhvr>
                                      <p:tavLst>
                                        <p:tav tm="0">
                                          <p:val>
                                            <p:strVal val="1+#ppt_h/2"/>
                                          </p:val>
                                        </p:tav>
                                        <p:tav tm="100000">
                                          <p:val>
                                            <p:strVal val="#ppt_y"/>
                                          </p:val>
                                        </p:tav>
                                      </p:tavLst>
                                    </p:anim>
                                  </p:childTnLst>
                                </p:cTn>
                              </p:par>
                              <p:par>
                                <p:cTn id="37" presetID="7" presetClass="entr" presetSubtype="4"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 calcmode="lin" valueType="num">
                                      <p:cBhvr additive="base">
                                        <p:cTn id="39" dur="20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0" dur="2000" fill="hold"/>
                                        <p:tgtEl>
                                          <p:spTgt spid="4">
                                            <p:txEl>
                                              <p:pRg st="8" end="8"/>
                                            </p:txEl>
                                          </p:spTgt>
                                        </p:tgtEl>
                                        <p:attrNameLst>
                                          <p:attrName>ppt_y</p:attrName>
                                        </p:attrNameLst>
                                      </p:cBhvr>
                                      <p:tavLst>
                                        <p:tav tm="0">
                                          <p:val>
                                            <p:strVal val="1+#ppt_h/2"/>
                                          </p:val>
                                        </p:tav>
                                        <p:tav tm="100000">
                                          <p:val>
                                            <p:strVal val="#ppt_y"/>
                                          </p:val>
                                        </p:tav>
                                      </p:tavLst>
                                    </p:anim>
                                  </p:childTnLst>
                                </p:cTn>
                              </p:par>
                              <p:par>
                                <p:cTn id="41" presetID="7" presetClass="entr" presetSubtype="4" fill="hold" nodeType="with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20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4">
                                            <p:txEl>
                                              <p:pRg st="9" end="9"/>
                                            </p:txEl>
                                          </p:spTgt>
                                        </p:tgtEl>
                                        <p:attrNameLst>
                                          <p:attrName>ppt_y</p:attrName>
                                        </p:attrNameLst>
                                      </p:cBhvr>
                                      <p:tavLst>
                                        <p:tav tm="0">
                                          <p:val>
                                            <p:strVal val="1+#ppt_h/2"/>
                                          </p:val>
                                        </p:tav>
                                        <p:tav tm="100000">
                                          <p:val>
                                            <p:strVal val="#ppt_y"/>
                                          </p:val>
                                        </p:tav>
                                      </p:tavLst>
                                    </p:anim>
                                  </p:childTnLst>
                                </p:cTn>
                              </p:par>
                              <p:par>
                                <p:cTn id="45" presetID="7" presetClass="entr" presetSubtype="4" fill="hold" nodeType="with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 calcmode="lin" valueType="num">
                                      <p:cBhvr additive="base">
                                        <p:cTn id="47" dur="20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8" dur="2000" fill="hold"/>
                                        <p:tgtEl>
                                          <p:spTgt spid="4">
                                            <p:txEl>
                                              <p:pRg st="10" end="10"/>
                                            </p:txEl>
                                          </p:spTgt>
                                        </p:tgtEl>
                                        <p:attrNameLst>
                                          <p:attrName>ppt_y</p:attrName>
                                        </p:attrNameLst>
                                      </p:cBhvr>
                                      <p:tavLst>
                                        <p:tav tm="0">
                                          <p:val>
                                            <p:strVal val="1+#ppt_h/2"/>
                                          </p:val>
                                        </p:tav>
                                        <p:tav tm="100000">
                                          <p:val>
                                            <p:strVal val="#ppt_y"/>
                                          </p:val>
                                        </p:tav>
                                      </p:tavLst>
                                    </p:anim>
                                  </p:childTnLst>
                                </p:cTn>
                              </p:par>
                              <p:par>
                                <p:cTn id="49" presetID="7" presetClass="entr" presetSubtype="4" fill="hold" nodeType="withEffect">
                                  <p:stCondLst>
                                    <p:cond delay="0"/>
                                  </p:stCondLst>
                                  <p:childTnLst>
                                    <p:set>
                                      <p:cBhvr>
                                        <p:cTn id="50" dur="1" fill="hold">
                                          <p:stCondLst>
                                            <p:cond delay="0"/>
                                          </p:stCondLst>
                                        </p:cTn>
                                        <p:tgtEl>
                                          <p:spTgt spid="4">
                                            <p:txEl>
                                              <p:pRg st="11" end="11"/>
                                            </p:txEl>
                                          </p:spTgt>
                                        </p:tgtEl>
                                        <p:attrNameLst>
                                          <p:attrName>style.visibility</p:attrName>
                                        </p:attrNameLst>
                                      </p:cBhvr>
                                      <p:to>
                                        <p:strVal val="visible"/>
                                      </p:to>
                                    </p:set>
                                    <p:anim calcmode="lin" valueType="num">
                                      <p:cBhvr additive="base">
                                        <p:cTn id="51" dur="20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2" dur="20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47800" y="3409950"/>
            <a:ext cx="6248400" cy="1457325"/>
          </a:xfrm>
        </p:spPr>
        <p:txBody>
          <a:bodyPr>
            <a:normAutofit fontScale="90000"/>
          </a:bodyPr>
          <a:lstStyle/>
          <a:p>
            <a:pPr fontAlgn="auto">
              <a:spcAft>
                <a:spcPts val="0"/>
              </a:spcAft>
              <a:defRPr/>
            </a:pPr>
            <a:r>
              <a:rPr lang="ru-RU" dirty="0"/>
              <a:t/>
            </a:r>
            <a:br>
              <a:rPr lang="ru-RU" dirty="0"/>
            </a:br>
            <a:r>
              <a:rPr lang="ru-RU" dirty="0"/>
              <a:t/>
            </a:r>
            <a:br>
              <a:rPr lang="ru-RU" dirty="0"/>
            </a:br>
            <a:r>
              <a:rPr lang="ru-RU" dirty="0"/>
              <a:t/>
            </a:r>
            <a:br>
              <a:rPr lang="ru-RU" dirty="0"/>
            </a:br>
            <a:endParaRPr lang="ru-RU" sz="1600" dirty="0"/>
          </a:p>
        </p:txBody>
      </p:sp>
      <p:sp>
        <p:nvSpPr>
          <p:cNvPr id="5" name="Текст 4"/>
          <p:cNvSpPr>
            <a:spLocks noGrp="1"/>
          </p:cNvSpPr>
          <p:nvPr>
            <p:ph type="body" idx="1"/>
          </p:nvPr>
        </p:nvSpPr>
        <p:spPr>
          <a:xfrm>
            <a:off x="1447800" y="1503363"/>
            <a:ext cx="6248400" cy="1566862"/>
          </a:xfrm>
        </p:spPr>
        <p:txBody>
          <a:bodyPr/>
          <a:lstStyle/>
          <a:p>
            <a:r>
              <a:rPr lang="ru-RU" sz="1800" smtClean="0">
                <a:solidFill>
                  <a:schemeClr val="tx1"/>
                </a:solidFill>
              </a:rPr>
              <a:t/>
            </a:r>
            <a:br>
              <a:rPr lang="ru-RU" sz="1800" smtClean="0">
                <a:solidFill>
                  <a:schemeClr val="tx1"/>
                </a:solidFill>
              </a:rPr>
            </a:br>
            <a:r>
              <a:rPr lang="ru-RU" sz="1800" smtClean="0">
                <a:solidFill>
                  <a:schemeClr val="tx1"/>
                </a:solidFill>
              </a:rPr>
              <a:t>В 1999 году на 30-й сессии Генеральной конференции ЮНЕСКО было решено отмечать Всемирный день поэзии 21 марта. Первый Всемирный день поэзии отмечался в Париже, где находится штаб-квартира ЮНЕСКО.</a:t>
            </a:r>
          </a:p>
        </p:txBody>
      </p:sp>
      <p:pic>
        <p:nvPicPr>
          <p:cNvPr id="16387" name="Picture 2"/>
          <p:cNvPicPr>
            <a:picLocks noChangeAspect="1" noChangeArrowheads="1"/>
          </p:cNvPicPr>
          <p:nvPr/>
        </p:nvPicPr>
        <p:blipFill>
          <a:blip r:embed="rId2"/>
          <a:srcRect/>
          <a:stretch>
            <a:fillRect/>
          </a:stretch>
        </p:blipFill>
        <p:spPr bwMode="auto">
          <a:xfrm>
            <a:off x="1571625" y="3357563"/>
            <a:ext cx="6027738" cy="25892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1136650" y="2490788"/>
            <a:ext cx="6840538" cy="1200150"/>
          </a:xfrm>
          <a:prstGeom prst="rect">
            <a:avLst/>
          </a:prstGeom>
          <a:noFill/>
          <a:ln w="9525">
            <a:noFill/>
            <a:miter lim="800000"/>
            <a:headEnd/>
            <a:tailEnd/>
          </a:ln>
        </p:spPr>
        <p:txBody>
          <a:bodyPr>
            <a:spAutoFit/>
          </a:bodyPr>
          <a:lstStyle/>
          <a:p>
            <a:r>
              <a:rPr lang="ru-RU">
                <a:latin typeface="Constantia" pitchFamily="18" charset="0"/>
              </a:rPr>
              <a:t>«Поэзия, – говорится в решении ЮНЕСКО, – может стать ответом на самые острые и глубокие духовные вопросы современного человека. Но для этого необходимо привлечь к ней как можно более широкое общественное внимание.</a:t>
            </a:r>
          </a:p>
        </p:txBody>
      </p:sp>
      <p:pic>
        <p:nvPicPr>
          <p:cNvPr id="17410" name="Picture 2"/>
          <p:cNvPicPr>
            <a:picLocks noChangeAspect="1" noChangeArrowheads="1"/>
          </p:cNvPicPr>
          <p:nvPr/>
        </p:nvPicPr>
        <p:blipFill>
          <a:blip r:embed="rId2"/>
          <a:srcRect/>
          <a:stretch>
            <a:fillRect/>
          </a:stretch>
        </p:blipFill>
        <p:spPr bwMode="auto">
          <a:xfrm>
            <a:off x="5622925" y="1420813"/>
            <a:ext cx="857250" cy="847725"/>
          </a:xfrm>
          <a:prstGeom prst="rect">
            <a:avLst/>
          </a:prstGeom>
          <a:noFill/>
          <a:ln w="9525">
            <a:noFill/>
            <a:miter lim="800000"/>
            <a:headEnd/>
            <a:tailEnd/>
          </a:ln>
        </p:spPr>
      </p:pic>
      <p:pic>
        <p:nvPicPr>
          <p:cNvPr id="17411" name="Picture 3"/>
          <p:cNvPicPr>
            <a:picLocks noChangeAspect="1" noChangeArrowheads="1"/>
          </p:cNvPicPr>
          <p:nvPr/>
        </p:nvPicPr>
        <p:blipFill>
          <a:blip r:embed="rId3"/>
          <a:srcRect/>
          <a:stretch>
            <a:fillRect/>
          </a:stretch>
        </p:blipFill>
        <p:spPr bwMode="auto">
          <a:xfrm>
            <a:off x="6948488" y="1125538"/>
            <a:ext cx="857250" cy="857250"/>
          </a:xfrm>
          <a:prstGeom prst="rect">
            <a:avLst/>
          </a:prstGeom>
          <a:noFill/>
          <a:ln w="9525">
            <a:noFill/>
            <a:miter lim="800000"/>
            <a:headEnd/>
            <a:tailEnd/>
          </a:ln>
        </p:spPr>
      </p:pic>
      <p:pic>
        <p:nvPicPr>
          <p:cNvPr id="17412" name="Picture 4"/>
          <p:cNvPicPr>
            <a:picLocks noChangeAspect="1" noChangeArrowheads="1"/>
          </p:cNvPicPr>
          <p:nvPr/>
        </p:nvPicPr>
        <p:blipFill>
          <a:blip r:embed="rId4"/>
          <a:srcRect/>
          <a:stretch>
            <a:fillRect/>
          </a:stretch>
        </p:blipFill>
        <p:spPr bwMode="auto">
          <a:xfrm>
            <a:off x="6615113" y="3775075"/>
            <a:ext cx="1362075" cy="1905000"/>
          </a:xfrm>
          <a:prstGeom prst="rect">
            <a:avLst/>
          </a:prstGeom>
          <a:noFill/>
          <a:ln w="9525">
            <a:noFill/>
            <a:miter lim="800000"/>
            <a:headEnd/>
            <a:tailEnd/>
          </a:ln>
        </p:spPr>
      </p:pic>
      <p:pic>
        <p:nvPicPr>
          <p:cNvPr id="17413" name="Picture 5"/>
          <p:cNvPicPr>
            <a:picLocks noChangeAspect="1" noChangeArrowheads="1"/>
          </p:cNvPicPr>
          <p:nvPr/>
        </p:nvPicPr>
        <p:blipFill>
          <a:blip r:embed="rId5"/>
          <a:srcRect/>
          <a:stretch>
            <a:fillRect/>
          </a:stretch>
        </p:blipFill>
        <p:spPr bwMode="auto">
          <a:xfrm>
            <a:off x="1214438" y="1125538"/>
            <a:ext cx="1143000" cy="1143000"/>
          </a:xfrm>
          <a:prstGeom prst="rect">
            <a:avLst/>
          </a:prstGeom>
          <a:noFill/>
          <a:ln w="9525">
            <a:noFill/>
            <a:miter lim="800000"/>
            <a:headEnd/>
            <a:tailEnd/>
          </a:ln>
        </p:spPr>
      </p:pic>
      <p:pic>
        <p:nvPicPr>
          <p:cNvPr id="17414" name="Picture 6"/>
          <p:cNvPicPr>
            <a:picLocks noChangeAspect="1" noChangeArrowheads="1"/>
          </p:cNvPicPr>
          <p:nvPr/>
        </p:nvPicPr>
        <p:blipFill>
          <a:blip r:embed="rId6"/>
          <a:srcRect/>
          <a:stretch>
            <a:fillRect/>
          </a:stretch>
        </p:blipFill>
        <p:spPr bwMode="auto">
          <a:xfrm>
            <a:off x="2357438" y="4432300"/>
            <a:ext cx="1120775" cy="1247775"/>
          </a:xfrm>
          <a:prstGeom prst="rect">
            <a:avLst/>
          </a:prstGeom>
          <a:noFill/>
          <a:ln w="9525">
            <a:noFill/>
            <a:miter lim="800000"/>
            <a:headEnd/>
            <a:tailEnd/>
          </a:ln>
        </p:spPr>
      </p:pic>
      <p:pic>
        <p:nvPicPr>
          <p:cNvPr id="17415" name="Picture 7"/>
          <p:cNvPicPr>
            <a:picLocks noChangeAspect="1" noChangeArrowheads="1"/>
          </p:cNvPicPr>
          <p:nvPr/>
        </p:nvPicPr>
        <p:blipFill>
          <a:blip r:embed="rId7"/>
          <a:srcRect/>
          <a:stretch>
            <a:fillRect/>
          </a:stretch>
        </p:blipFill>
        <p:spPr bwMode="auto">
          <a:xfrm>
            <a:off x="2798763" y="1485900"/>
            <a:ext cx="944562" cy="987425"/>
          </a:xfrm>
          <a:prstGeom prst="rect">
            <a:avLst/>
          </a:prstGeom>
          <a:noFill/>
          <a:ln w="9525">
            <a:noFill/>
            <a:miter lim="800000"/>
            <a:headEnd/>
            <a:tailEnd/>
          </a:ln>
        </p:spPr>
      </p:pic>
      <p:pic>
        <p:nvPicPr>
          <p:cNvPr id="17416" name="Picture 8"/>
          <p:cNvPicPr>
            <a:picLocks noChangeAspect="1" noChangeArrowheads="1"/>
          </p:cNvPicPr>
          <p:nvPr/>
        </p:nvPicPr>
        <p:blipFill>
          <a:blip r:embed="rId8"/>
          <a:srcRect/>
          <a:stretch>
            <a:fillRect/>
          </a:stretch>
        </p:blipFill>
        <p:spPr bwMode="auto">
          <a:xfrm>
            <a:off x="3760788" y="3775075"/>
            <a:ext cx="952500" cy="1476375"/>
          </a:xfrm>
          <a:prstGeom prst="rect">
            <a:avLst/>
          </a:prstGeom>
          <a:noFill/>
          <a:ln w="9525">
            <a:noFill/>
            <a:miter lim="800000"/>
            <a:headEnd/>
            <a:tailEnd/>
          </a:ln>
        </p:spPr>
      </p:pic>
      <p:pic>
        <p:nvPicPr>
          <p:cNvPr id="17417" name="Picture 9"/>
          <p:cNvPicPr>
            <a:picLocks noChangeAspect="1" noChangeArrowheads="1"/>
          </p:cNvPicPr>
          <p:nvPr/>
        </p:nvPicPr>
        <p:blipFill>
          <a:blip r:embed="rId9"/>
          <a:srcRect/>
          <a:stretch>
            <a:fillRect/>
          </a:stretch>
        </p:blipFill>
        <p:spPr bwMode="auto">
          <a:xfrm>
            <a:off x="5003800" y="3775075"/>
            <a:ext cx="1238250" cy="1743075"/>
          </a:xfrm>
          <a:prstGeom prst="rect">
            <a:avLst/>
          </a:prstGeom>
          <a:noFill/>
          <a:ln w="9525">
            <a:noFill/>
            <a:miter lim="800000"/>
            <a:headEnd/>
            <a:tailEnd/>
          </a:ln>
        </p:spPr>
      </p:pic>
      <p:pic>
        <p:nvPicPr>
          <p:cNvPr id="17418" name="Picture 10"/>
          <p:cNvPicPr>
            <a:picLocks noChangeAspect="1" noChangeArrowheads="1"/>
          </p:cNvPicPr>
          <p:nvPr/>
        </p:nvPicPr>
        <p:blipFill>
          <a:blip r:embed="rId10"/>
          <a:srcRect/>
          <a:stretch>
            <a:fillRect/>
          </a:stretch>
        </p:blipFill>
        <p:spPr bwMode="auto">
          <a:xfrm>
            <a:off x="4186238" y="973138"/>
            <a:ext cx="1008062" cy="1539875"/>
          </a:xfrm>
          <a:prstGeom prst="rect">
            <a:avLst/>
          </a:prstGeom>
          <a:noFill/>
          <a:ln w="9525">
            <a:noFill/>
            <a:miter lim="800000"/>
            <a:headEnd/>
            <a:tailEnd/>
          </a:ln>
        </p:spPr>
      </p:pic>
      <p:pic>
        <p:nvPicPr>
          <p:cNvPr id="17419" name="Picture 11"/>
          <p:cNvPicPr>
            <a:picLocks noChangeAspect="1" noChangeArrowheads="1"/>
          </p:cNvPicPr>
          <p:nvPr/>
        </p:nvPicPr>
        <p:blipFill>
          <a:blip r:embed="rId11"/>
          <a:srcRect/>
          <a:stretch>
            <a:fillRect/>
          </a:stretch>
        </p:blipFill>
        <p:spPr bwMode="auto">
          <a:xfrm>
            <a:off x="809625" y="3933825"/>
            <a:ext cx="1428750" cy="158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116013" y="1125538"/>
            <a:ext cx="4494212" cy="2308225"/>
          </a:xfrm>
          <a:prstGeom prst="rect">
            <a:avLst/>
          </a:prstGeom>
          <a:noFill/>
          <a:ln w="9525">
            <a:noFill/>
            <a:miter lim="800000"/>
            <a:headEnd/>
            <a:tailEnd/>
          </a:ln>
        </p:spPr>
        <p:txBody>
          <a:bodyPr>
            <a:spAutoFit/>
          </a:bodyPr>
          <a:lstStyle/>
          <a:p>
            <a:r>
              <a:rPr lang="ru-RU">
                <a:latin typeface="Constantia" pitchFamily="18" charset="0"/>
              </a:rPr>
              <a:t>Их имена звучат  сегодня : </a:t>
            </a:r>
          </a:p>
          <a:p>
            <a:r>
              <a:rPr lang="ru-RU">
                <a:latin typeface="Constantia" pitchFamily="18" charset="0"/>
              </a:rPr>
              <a:t>Есенин, Лермонтов, Толстой !</a:t>
            </a:r>
          </a:p>
          <a:p>
            <a:r>
              <a:rPr lang="ru-RU">
                <a:latin typeface="Constantia" pitchFamily="18" charset="0"/>
              </a:rPr>
              <a:t>Ну что без них наш мир духовный,</a:t>
            </a:r>
          </a:p>
          <a:p>
            <a:r>
              <a:rPr lang="ru-RU">
                <a:latin typeface="Constantia" pitchFamily="18" charset="0"/>
              </a:rPr>
              <a:t>Убогий был бы и пустой...</a:t>
            </a:r>
          </a:p>
          <a:p>
            <a:r>
              <a:rPr lang="ru-RU">
                <a:latin typeface="Constantia" pitchFamily="18" charset="0"/>
              </a:rPr>
              <a:t>Давайте бег свой остановим,</a:t>
            </a:r>
          </a:p>
          <a:p>
            <a:r>
              <a:rPr lang="ru-RU">
                <a:latin typeface="Constantia" pitchFamily="18" charset="0"/>
              </a:rPr>
              <a:t>Пусть ненадолго, на чуть-чуть,</a:t>
            </a:r>
          </a:p>
          <a:p>
            <a:r>
              <a:rPr lang="ru-RU">
                <a:latin typeface="Constantia" pitchFamily="18" charset="0"/>
              </a:rPr>
              <a:t>И каждый для себя припомнит</a:t>
            </a:r>
          </a:p>
          <a:p>
            <a:r>
              <a:rPr lang="ru-RU">
                <a:latin typeface="Constantia" pitchFamily="18" charset="0"/>
              </a:rPr>
              <a:t>Стихи, что могут жизнь вдохнуть! </a:t>
            </a:r>
          </a:p>
        </p:txBody>
      </p:sp>
      <p:pic>
        <p:nvPicPr>
          <p:cNvPr id="8197" name="Picture 5"/>
          <p:cNvPicPr>
            <a:picLocks noChangeAspect="1" noChangeArrowheads="1"/>
          </p:cNvPicPr>
          <p:nvPr/>
        </p:nvPicPr>
        <p:blipFill>
          <a:blip r:embed="rId2"/>
          <a:srcRect/>
          <a:stretch>
            <a:fillRect/>
          </a:stretch>
        </p:blipFill>
        <p:spPr bwMode="auto">
          <a:xfrm>
            <a:off x="3500438" y="3857625"/>
            <a:ext cx="2381250" cy="1790700"/>
          </a:xfrm>
          <a:prstGeom prst="rect">
            <a:avLst/>
          </a:prstGeom>
          <a:noFill/>
          <a:ln w="9525">
            <a:noFill/>
            <a:miter lim="800000"/>
            <a:headEnd/>
            <a:tailEnd/>
          </a:ln>
        </p:spPr>
      </p:pic>
      <p:pic>
        <p:nvPicPr>
          <p:cNvPr id="7" name="Picture 2"/>
          <p:cNvPicPr>
            <a:picLocks noChangeAspect="1" noChangeArrowheads="1"/>
          </p:cNvPicPr>
          <p:nvPr/>
        </p:nvPicPr>
        <p:blipFill>
          <a:blip r:embed="rId3"/>
          <a:srcRect/>
          <a:stretch>
            <a:fillRect/>
          </a:stretch>
        </p:blipFill>
        <p:spPr bwMode="auto">
          <a:xfrm>
            <a:off x="5643563" y="1071563"/>
            <a:ext cx="2357437" cy="2644775"/>
          </a:xfrm>
          <a:prstGeom prst="rect">
            <a:avLst/>
          </a:prstGeom>
          <a:noFill/>
          <a:ln w="9525">
            <a:noFill/>
            <a:miter lim="800000"/>
            <a:headEnd/>
            <a:tailEnd/>
          </a:ln>
        </p:spPr>
      </p:pic>
      <p:pic>
        <p:nvPicPr>
          <p:cNvPr id="8" name="Picture 2"/>
          <p:cNvPicPr>
            <a:picLocks noChangeAspect="1" noChangeArrowheads="1"/>
          </p:cNvPicPr>
          <p:nvPr/>
        </p:nvPicPr>
        <p:blipFill>
          <a:blip r:embed="rId4"/>
          <a:srcRect/>
          <a:stretch>
            <a:fillRect/>
          </a:stretch>
        </p:blipFill>
        <p:spPr bwMode="auto">
          <a:xfrm>
            <a:off x="857250" y="3857625"/>
            <a:ext cx="2214563" cy="1808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6"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par>
                                <p:cTn id="13" presetID="6" presetClass="entr" presetSubtype="1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nodeType="withEffect">
                                  <p:stCondLst>
                                    <p:cond delay="0"/>
                                  </p:stCondLst>
                                  <p:childTnLst>
                                    <p:set>
                                      <p:cBhvr>
                                        <p:cTn id="17" dur="1" fill="hold">
                                          <p:stCondLst>
                                            <p:cond delay="0"/>
                                          </p:stCondLst>
                                        </p:cTn>
                                        <p:tgtEl>
                                          <p:spTgt spid="8197"/>
                                        </p:tgtEl>
                                        <p:attrNameLst>
                                          <p:attrName>style.visibility</p:attrName>
                                        </p:attrNameLst>
                                      </p:cBhvr>
                                      <p:to>
                                        <p:strVal val="visible"/>
                                      </p:to>
                                    </p:set>
                                    <p:animEffect transition="in" filter="circle(in)">
                                      <p:cBhvr>
                                        <p:cTn id="18" dur="2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932363" y="1412875"/>
            <a:ext cx="2819400" cy="600075"/>
          </a:xfrm>
        </p:spPr>
        <p:txBody>
          <a:bodyPr/>
          <a:lstStyle/>
          <a:p>
            <a:pPr fontAlgn="auto">
              <a:spcAft>
                <a:spcPts val="0"/>
              </a:spcAft>
              <a:defRPr/>
            </a:pPr>
            <a:r>
              <a:rPr lang="ru-RU" sz="2000" dirty="0" err="1" smtClean="0"/>
              <a:t>М.ю.лермонтов</a:t>
            </a:r>
            <a:endParaRPr lang="ru-RU" sz="2000" dirty="0"/>
          </a:p>
        </p:txBody>
      </p:sp>
      <p:sp>
        <p:nvSpPr>
          <p:cNvPr id="7" name="Текст 6"/>
          <p:cNvSpPr>
            <a:spLocks noGrp="1"/>
          </p:cNvSpPr>
          <p:nvPr>
            <p:ph type="body" sz="half" idx="2"/>
          </p:nvPr>
        </p:nvSpPr>
        <p:spPr>
          <a:xfrm>
            <a:off x="4953000" y="2276475"/>
            <a:ext cx="2819400" cy="2905125"/>
          </a:xfrm>
        </p:spPr>
        <p:txBody>
          <a:bodyPr rtlCol="0">
            <a:normAutofit fontScale="85000" lnSpcReduction="10000"/>
          </a:bodyPr>
          <a:lstStyle/>
          <a:p>
            <a:pPr fontAlgn="auto">
              <a:spcAft>
                <a:spcPts val="0"/>
              </a:spcAft>
              <a:defRPr/>
            </a:pPr>
            <a:r>
              <a:rPr lang="ru-RU" dirty="0"/>
              <a:t>Великий русский поэт, прозаик и драматург. Родился в Москве, в </a:t>
            </a:r>
            <a:r>
              <a:rPr lang="ru-RU" dirty="0" smtClean="0"/>
              <a:t>дворянской </a:t>
            </a:r>
            <a:r>
              <a:rPr lang="ru-RU" dirty="0"/>
              <a:t>семье. </a:t>
            </a:r>
            <a:endParaRPr lang="ru-RU" dirty="0" smtClean="0"/>
          </a:p>
          <a:p>
            <a:pPr fontAlgn="auto">
              <a:spcAft>
                <a:spcPts val="0"/>
              </a:spcAft>
              <a:defRPr/>
            </a:pPr>
            <a:r>
              <a:rPr lang="ru-RU" dirty="0" smtClean="0"/>
              <a:t>Поэмы </a:t>
            </a:r>
            <a:r>
              <a:rPr lang="ru-RU" dirty="0"/>
              <a:t>«Демон», «Мцыри», «Песня про купца Калашникова», множество лирических стихотворений, роман «Герой нашего времени», драма в стихах «Маскарад» — эти произведения стали шедеврами русского искусства.</a:t>
            </a:r>
          </a:p>
        </p:txBody>
      </p:sp>
      <p:sp>
        <p:nvSpPr>
          <p:cNvPr id="19459" name="Объект 7"/>
          <p:cNvSpPr>
            <a:spLocks noGrp="1"/>
          </p:cNvSpPr>
          <p:nvPr>
            <p:ph sz="quarter" idx="13"/>
          </p:nvPr>
        </p:nvSpPr>
        <p:spPr/>
        <p:txBody>
          <a:bodyPr/>
          <a:lstStyle/>
          <a:p>
            <a:endParaRPr lang="ru-RU" smtClean="0"/>
          </a:p>
        </p:txBody>
      </p:sp>
      <p:pic>
        <p:nvPicPr>
          <p:cNvPr id="10242" name="Picture 2"/>
          <p:cNvPicPr>
            <a:picLocks noChangeAspect="1" noChangeArrowheads="1"/>
          </p:cNvPicPr>
          <p:nvPr/>
        </p:nvPicPr>
        <p:blipFill>
          <a:blip r:embed="rId2"/>
          <a:srcRect/>
          <a:stretch>
            <a:fillRect/>
          </a:stretch>
        </p:blipFill>
        <p:spPr bwMode="auto">
          <a:xfrm>
            <a:off x="1403350" y="1628775"/>
            <a:ext cx="3370263" cy="3781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grpId="0"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7">
                                            <p:txEl>
                                              <p:pRg st="1" end="1"/>
                                            </p:txEl>
                                          </p:spTgt>
                                        </p:tgtEl>
                                        <p:attrNameLst>
                                          <p:attrName>ppt_y</p:attrName>
                                        </p:attrNameLst>
                                      </p:cBhvr>
                                      <p:tavLst>
                                        <p:tav tm="0">
                                          <p:val>
                                            <p:strVal val="1+#ppt_h/2"/>
                                          </p:val>
                                        </p:tav>
                                        <p:tav tm="100000">
                                          <p:val>
                                            <p:strVal val="#ppt_y"/>
                                          </p:val>
                                        </p:tav>
                                      </p:tavLst>
                                    </p:anim>
                                  </p:childTnLst>
                                </p:cTn>
                              </p:par>
                              <p:par>
                                <p:cTn id="14" presetID="6" presetClass="entr" presetSubtype="16" fill="hold" nodeType="withEffect">
                                  <p:stCondLst>
                                    <p:cond delay="0"/>
                                  </p:stCondLst>
                                  <p:childTnLst>
                                    <p:set>
                                      <p:cBhvr>
                                        <p:cTn id="15" dur="1" fill="hold">
                                          <p:stCondLst>
                                            <p:cond delay="0"/>
                                          </p:stCondLst>
                                        </p:cTn>
                                        <p:tgtEl>
                                          <p:spTgt spid="10242"/>
                                        </p:tgtEl>
                                        <p:attrNameLst>
                                          <p:attrName>style.visibility</p:attrName>
                                        </p:attrNameLst>
                                      </p:cBhvr>
                                      <p:to>
                                        <p:strVal val="visible"/>
                                      </p:to>
                                    </p:set>
                                    <p:animEffect transition="in" filter="circle(in)">
                                      <p:cBhvr>
                                        <p:cTn id="16"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825" y="1125538"/>
            <a:ext cx="2819400" cy="503237"/>
          </a:xfrm>
        </p:spPr>
        <p:txBody>
          <a:bodyPr/>
          <a:lstStyle/>
          <a:p>
            <a:pPr fontAlgn="auto">
              <a:spcAft>
                <a:spcPts val="0"/>
              </a:spcAft>
              <a:defRPr/>
            </a:pPr>
            <a:r>
              <a:rPr lang="ru-RU" dirty="0" smtClean="0"/>
              <a:t>Утес</a:t>
            </a:r>
            <a:endParaRPr lang="ru-RU" dirty="0"/>
          </a:p>
        </p:txBody>
      </p:sp>
      <p:sp>
        <p:nvSpPr>
          <p:cNvPr id="3" name="Текст 2"/>
          <p:cNvSpPr>
            <a:spLocks noGrp="1"/>
          </p:cNvSpPr>
          <p:nvPr>
            <p:ph type="body" sz="half" idx="2"/>
          </p:nvPr>
        </p:nvSpPr>
        <p:spPr>
          <a:xfrm>
            <a:off x="4932363" y="1412875"/>
            <a:ext cx="3168650" cy="4319588"/>
          </a:xfrm>
        </p:spPr>
        <p:txBody>
          <a:bodyPr/>
          <a:lstStyle/>
          <a:p>
            <a:endParaRPr lang="ru-RU" smtClean="0"/>
          </a:p>
          <a:p>
            <a:r>
              <a:rPr lang="ru-RU" smtClean="0"/>
              <a:t>Ночевала тучка золотая</a:t>
            </a:r>
            <a:br>
              <a:rPr lang="ru-RU" smtClean="0"/>
            </a:br>
            <a:r>
              <a:rPr lang="ru-RU" smtClean="0"/>
              <a:t>На груди утеса-великана;</a:t>
            </a:r>
            <a:br>
              <a:rPr lang="ru-RU" smtClean="0"/>
            </a:br>
            <a:r>
              <a:rPr lang="ru-RU" smtClean="0"/>
              <a:t>Утром в путь она умчалась рано,</a:t>
            </a:r>
            <a:br>
              <a:rPr lang="ru-RU" smtClean="0"/>
            </a:br>
            <a:r>
              <a:rPr lang="ru-RU" smtClean="0"/>
              <a:t>По лазури весело играя;</a:t>
            </a:r>
            <a:br>
              <a:rPr lang="ru-RU" smtClean="0"/>
            </a:br>
            <a:r>
              <a:rPr lang="ru-RU" smtClean="0"/>
              <a:t>Но остался влажный след в морщине</a:t>
            </a:r>
            <a:br>
              <a:rPr lang="ru-RU" smtClean="0"/>
            </a:br>
            <a:r>
              <a:rPr lang="ru-RU" smtClean="0"/>
              <a:t>Старого утеса. Одиноко</a:t>
            </a:r>
            <a:br>
              <a:rPr lang="ru-RU" smtClean="0"/>
            </a:br>
            <a:r>
              <a:rPr lang="ru-RU" smtClean="0"/>
              <a:t>Он стоит, задумался глубоко,</a:t>
            </a:r>
            <a:br>
              <a:rPr lang="ru-RU" smtClean="0"/>
            </a:br>
            <a:r>
              <a:rPr lang="ru-RU" smtClean="0"/>
              <a:t>И тихонько плачет он в пустыне.</a:t>
            </a:r>
          </a:p>
        </p:txBody>
      </p:sp>
      <p:pic>
        <p:nvPicPr>
          <p:cNvPr id="7170" name="Picture 2"/>
          <p:cNvPicPr>
            <a:picLocks noGrp="1" noChangeAspect="1" noChangeArrowheads="1"/>
          </p:cNvPicPr>
          <p:nvPr>
            <p:ph sz="quarter" idx="13"/>
          </p:nvPr>
        </p:nvPicPr>
        <p:blipFill>
          <a:blip r:embed="rId2"/>
          <a:srcRect/>
          <a:stretch>
            <a:fillRect/>
          </a:stretch>
        </p:blipFill>
        <p:spPr>
          <a:xfrm>
            <a:off x="1371600" y="1793875"/>
            <a:ext cx="3276600" cy="32702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1" presetClass="entr" presetSubtype="4"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heel(4)">
                                      <p:cBhvr>
                                        <p:cTn id="12" dur="1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676400"/>
            <a:ext cx="2819400" cy="600075"/>
          </a:xfrm>
        </p:spPr>
        <p:txBody>
          <a:bodyPr/>
          <a:lstStyle/>
          <a:p>
            <a:pPr fontAlgn="auto">
              <a:spcAft>
                <a:spcPts val="0"/>
              </a:spcAft>
              <a:defRPr/>
            </a:pPr>
            <a:r>
              <a:rPr lang="ru-RU" dirty="0" smtClean="0"/>
              <a:t>С.Есенин</a:t>
            </a:r>
            <a:endParaRPr lang="ru-RU" dirty="0"/>
          </a:p>
        </p:txBody>
      </p:sp>
      <p:sp>
        <p:nvSpPr>
          <p:cNvPr id="3" name="Текст 2"/>
          <p:cNvSpPr>
            <a:spLocks noGrp="1"/>
          </p:cNvSpPr>
          <p:nvPr>
            <p:ph type="body" sz="half" idx="2"/>
          </p:nvPr>
        </p:nvSpPr>
        <p:spPr>
          <a:xfrm>
            <a:off x="4953000" y="2276475"/>
            <a:ext cx="2819400" cy="2905125"/>
          </a:xfrm>
        </p:spPr>
        <p:txBody>
          <a:bodyPr/>
          <a:lstStyle/>
          <a:p>
            <a:r>
              <a:rPr lang="ru-RU" sz="1800" smtClean="0"/>
              <a:t>Сергей Александрович Есенин (1895 – 1925) – великий русский поэт, представитель новокрестьянского поэтического искусства .</a:t>
            </a:r>
            <a:br>
              <a:rPr lang="ru-RU" sz="1800" smtClean="0"/>
            </a:br>
            <a:endParaRPr lang="ru-RU" sz="1800" smtClean="0"/>
          </a:p>
        </p:txBody>
      </p:sp>
      <p:pic>
        <p:nvPicPr>
          <p:cNvPr id="6146" name="Picture 2"/>
          <p:cNvPicPr>
            <a:picLocks noGrp="1" noChangeAspect="1" noChangeArrowheads="1"/>
          </p:cNvPicPr>
          <p:nvPr>
            <p:ph sz="quarter" idx="13"/>
          </p:nvPr>
        </p:nvPicPr>
        <p:blipFill>
          <a:blip r:embed="rId2"/>
          <a:srcRect/>
          <a:stretch>
            <a:fillRect/>
          </a:stretch>
        </p:blipFill>
        <p:spPr>
          <a:xfrm>
            <a:off x="1173163" y="1928813"/>
            <a:ext cx="3475037" cy="28384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circle(in)">
                                      <p:cBhvr>
                                        <p:cTn id="11"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552</TotalTime>
  <Words>772</Words>
  <Application>Microsoft Office PowerPoint</Application>
  <PresentationFormat>Экран (4:3)</PresentationFormat>
  <Paragraphs>86</Paragraphs>
  <Slides>22</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8</vt:i4>
      </vt:variant>
      <vt:variant>
        <vt:lpstr>Заголовки слайдов</vt:lpstr>
      </vt:variant>
      <vt:variant>
        <vt:i4>22</vt:i4>
      </vt:variant>
    </vt:vector>
  </HeadingPairs>
  <TitlesOfParts>
    <vt:vector size="36" baseType="lpstr">
      <vt:lpstr>Constantia</vt:lpstr>
      <vt:lpstr>Arial</vt:lpstr>
      <vt:lpstr>Wingdings</vt:lpstr>
      <vt:lpstr>Calibri</vt:lpstr>
      <vt:lpstr>Garamond</vt:lpstr>
      <vt:lpstr>Gabriola</vt:lpstr>
      <vt:lpstr>Кутюр</vt:lpstr>
      <vt:lpstr>Кутюр</vt:lpstr>
      <vt:lpstr>Кутюр</vt:lpstr>
      <vt:lpstr>Кутюр</vt:lpstr>
      <vt:lpstr>Кутюр</vt:lpstr>
      <vt:lpstr>Кутюр</vt:lpstr>
      <vt:lpstr>Кутюр</vt:lpstr>
      <vt:lpstr>Кутюр</vt:lpstr>
      <vt:lpstr>ВСЕМИРНЫЙ  ДЕНЬ ПОЭЗИИ</vt:lpstr>
      <vt:lpstr>Слайд 2</vt:lpstr>
      <vt:lpstr>Слайд 3</vt:lpstr>
      <vt:lpstr>   </vt:lpstr>
      <vt:lpstr>Слайд 5</vt:lpstr>
      <vt:lpstr>Слайд 6</vt:lpstr>
      <vt:lpstr>М.Ю.ЛЕРМОНТОВ</vt:lpstr>
      <vt:lpstr>УТЕС</vt:lpstr>
      <vt:lpstr>С.ЕСЕНИН</vt:lpstr>
      <vt:lpstr>ЧЕРЕМУХА </vt:lpstr>
      <vt:lpstr>Ф. И. ТЮТЧЕВ  </vt:lpstr>
      <vt:lpstr>УМОМ РОССИЮ НЕ ПОНЯТЬ… </vt:lpstr>
      <vt:lpstr>А. ФЕТ</vt:lpstr>
      <vt:lpstr>МАМА! ГЛЯНЬ-КА ИЗ ОКОШКА…  </vt:lpstr>
      <vt:lpstr>С.Я.МАРШАК</vt:lpstr>
      <vt:lpstr>БЕЛЫЕ МЕДВЕДИ </vt:lpstr>
      <vt:lpstr>А.С.ПУШКИН</vt:lpstr>
      <vt:lpstr>ТУЧА </vt:lpstr>
      <vt:lpstr>А.АХМАТОВА</vt:lpstr>
      <vt:lpstr>Я НАУЧИЛАСЬ ПРОСТО, МУДРО ЖИТЬ… </vt:lpstr>
      <vt:lpstr>Слайд 21</vt:lpstr>
      <vt:lpstr>Слайд 22</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всемирный  день поэзии</dc:title>
  <dc:creator>8ьо8</dc:creator>
  <cp:lastModifiedBy>User</cp:lastModifiedBy>
  <cp:revision>53</cp:revision>
  <dcterms:created xsi:type="dcterms:W3CDTF">2014-03-19T17:33:35Z</dcterms:created>
  <dcterms:modified xsi:type="dcterms:W3CDTF">2020-04-13T20:02:49Z</dcterms:modified>
</cp:coreProperties>
</file>