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2" r:id="rId3"/>
    <p:sldId id="271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  <p:sldId id="276" r:id="rId13"/>
    <p:sldId id="257" r:id="rId14"/>
    <p:sldId id="275" r:id="rId15"/>
    <p:sldId id="274" r:id="rId16"/>
    <p:sldId id="281" r:id="rId17"/>
    <p:sldId id="280" r:id="rId18"/>
    <p:sldId id="279" r:id="rId19"/>
    <p:sldId id="278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1E5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D2C16-495E-4A10-837D-FC0386B2CD4B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A0BE1-CCCA-48CE-96DA-744B38A028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B689D-D89A-4312-AA0C-B476F921138D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2B033-CFC4-418D-A31F-8FC3319147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AE012-C933-47C5-91C1-1DE9D8099786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C2385-340D-47A6-95B1-AD84919F90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56261-B831-4E4E-940F-B979F1CFB2A6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7AB3F-3FE5-4966-8FB1-9E2635D43E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452E9-7D9E-40D2-BB10-48799CB5C63D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BAAAC-0D95-4859-84CB-DAA50E7FA4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96A3-6653-4E7E-AD04-B3789EFA8961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D22EE-4AF8-4695-9654-63DA4739E6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1AE6D-5CFD-471F-B618-B0C4D454A344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E3559-7FE5-45A9-A8E2-91A1498639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FB839-8CC4-4470-BB57-B33B8BEB7075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7EDC-7290-40E2-87E4-40783F5651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6A58C-7E4A-44B5-A6B9-A12998897B6F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07EB2-C1A8-48E3-B658-601DD380F8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5CF86-6317-4592-AB16-212B1DD83DE1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D67B6-5913-4491-AD62-75E06F7A97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2675-74EF-46BB-B336-6663CD660F9C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513A6-8436-4925-B095-F0226E1FD0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24DA22-1E38-480E-A582-71291E854194}" type="datetimeFigureOut">
              <a:rPr lang="ru-RU"/>
              <a:pPr>
                <a:defRPr/>
              </a:pPr>
              <a:t>14.04.2020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7B5DF-17CE-460B-98C5-BB2C94007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1"/>
          <p:cNvSpPr>
            <a:spLocks noChangeArrowheads="1"/>
          </p:cNvSpPr>
          <p:nvPr/>
        </p:nvSpPr>
        <p:spPr bwMode="auto">
          <a:xfrm>
            <a:off x="785813" y="1000125"/>
            <a:ext cx="77993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i="1">
                <a:solidFill>
                  <a:srgbClr val="010199"/>
                </a:solidFill>
                <a:latin typeface="Monotype Corsiva" pitchFamily="66" charset="0"/>
              </a:rPr>
              <a:t>Международный день   птиц.</a:t>
            </a:r>
            <a:endParaRPr lang="ru-RU" sz="5400" b="1">
              <a:latin typeface="Monotype Corsiva" pitchFamily="66" charset="0"/>
            </a:endParaRPr>
          </a:p>
        </p:txBody>
      </p:sp>
      <p:pic>
        <p:nvPicPr>
          <p:cNvPr id="13316" name="Picture 2" descr="http://img-fotki.yandex.ru/get/6311/132037756.93/0_6e8a1_80e751ca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844675"/>
            <a:ext cx="52863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714375" y="4357688"/>
            <a:ext cx="16017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Грач</a:t>
            </a:r>
            <a:endParaRPr lang="ru-RU" sz="6000" b="1">
              <a:latin typeface="Monotype Corsiva" pitchFamily="66" charset="0"/>
            </a:endParaRPr>
          </a:p>
        </p:txBody>
      </p:sp>
      <p:sp>
        <p:nvSpPr>
          <p:cNvPr id="23554" name="Shape 279"/>
          <p:cNvSpPr>
            <a:spLocks noChangeArrowheads="1"/>
          </p:cNvSpPr>
          <p:nvPr/>
        </p:nvSpPr>
        <p:spPr bwMode="auto">
          <a:xfrm>
            <a:off x="285750" y="714375"/>
            <a:ext cx="2500313" cy="30718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3071813" y="357188"/>
            <a:ext cx="5857875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Monotype Corsiva" pitchFamily="66" charset="0"/>
                <a:cs typeface="Tahoma" pitchFamily="34" charset="0"/>
                <a:sym typeface="Tahoma" pitchFamily="34" charset="0"/>
              </a:rPr>
              <a:t>На первый взгляд этих птиц трудно </a:t>
            </a:r>
            <a:r>
              <a:rPr lang="ru-RU" sz="1600">
                <a:latin typeface="Monotype Corsiva" pitchFamily="66" charset="0"/>
                <a:cs typeface="Tahoma" pitchFamily="34" charset="0"/>
                <a:sym typeface="Tahoma" pitchFamily="34" charset="0"/>
              </a:rPr>
              <a:t>отличить</a:t>
            </a:r>
            <a:r>
              <a:rPr lang="ru-RU" sz="1600" b="1">
                <a:latin typeface="Monotype Corsiva" pitchFamily="66" charset="0"/>
                <a:cs typeface="Tahoma" pitchFamily="34" charset="0"/>
                <a:sym typeface="Tahoma" pitchFamily="34" charset="0"/>
              </a:rPr>
              <a:t> друг от друга. Особенно, если они находятся высоко, на деревьях. Но все же, быть может, потому, что зима у нас всегда была долгой и холодной, грач в России всегда был окружен ореолом благожелательности и симпатии. Грач, как и скворец, всеобщий любимец, вестник весны.</a:t>
            </a:r>
            <a:br>
              <a:rPr lang="ru-RU" sz="1600" b="1"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1600" b="1">
                <a:latin typeface="Monotype Corsiva" pitchFamily="66" charset="0"/>
                <a:cs typeface="Tahoma" pitchFamily="34" charset="0"/>
                <a:sym typeface="Tahoma" pitchFamily="34" charset="0"/>
              </a:rPr>
              <a:t>Ворону недолюбливали всегда, мягко говоря. Даже приметы о вороне и граче сложены в народе разные. Про ворону говорят: раскаркалась ворона - быть беде. А про грачей говорят совсем другое: "Если грачи покинули свои гнезда - быть беде". Впрочем, такой "ореол" симпатии к грачам существует не только в России. Грач являлся постоянным спутником пахаря, а позже - тракториста. Как только плуг начинал взрыхлять почву после долгой зимней спячки, грач тут же приступал к своей работе. Он ловко выхватывал из земли личинок, жучков, паучков, червяков и прочих козявочек и букашек. От постоянного ковыряния в земле у грача образовался "белый клюв". Этим он сразу и отличается от черной вороны</a:t>
            </a:r>
            <a:r>
              <a:rPr lang="ru-RU" sz="1600" b="1">
                <a:latin typeface="Tahoma" pitchFamily="34" charset="0"/>
                <a:cs typeface="Tahoma" pitchFamily="34" charset="0"/>
                <a:sym typeface="Tahoma" pitchFamily="34" charset="0"/>
              </a:rPr>
              <a:t>.</a:t>
            </a:r>
            <a:endParaRPr lang="ru-RU" sz="1600" b="1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214313" y="5357813"/>
            <a:ext cx="4532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101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8000">
                <a:latin typeface="Monotype Corsiva" pitchFamily="66" charset="0"/>
                <a:cs typeface="Tahoma" pitchFamily="34" charset="0"/>
                <a:sym typeface="Tahoma" pitchFamily="34" charset="0"/>
              </a:rPr>
              <a:t>Жаворонок</a:t>
            </a:r>
            <a:endParaRPr lang="ru-RU" sz="8000">
              <a:latin typeface="Monotype Corsiva" pitchFamily="66" charset="0"/>
            </a:endParaRPr>
          </a:p>
        </p:txBody>
      </p:sp>
      <p:sp>
        <p:nvSpPr>
          <p:cNvPr id="24578" name="Shape 293"/>
          <p:cNvSpPr>
            <a:spLocks noChangeArrowheads="1"/>
          </p:cNvSpPr>
          <p:nvPr/>
        </p:nvSpPr>
        <p:spPr bwMode="auto">
          <a:xfrm>
            <a:off x="5643563" y="4429125"/>
            <a:ext cx="3143250" cy="22145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142875"/>
            <a:ext cx="8643938" cy="35147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>
                <a:solidFill>
                  <a:srgbClr val="94F5FA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Полевой жаворонок размером немного крупнее воробья и имеет неяркую, но привлекательную окраску оперенья. Спина у него серого цвета, иногда коричнево—жёлтая с пёстрыми вкраплениями, оперение живота белого цвета, грудь, довольно широкая для изящной птички, имеет коричневые пёстрые перья. Голова полевого жаворонка, аккуратная и более утончённая, чем голова воробья, украшена небольшим хохолком, хвост окаймляют белые перья. Над тёмными глазами— светлая бровь. Окраска полевого жаворонка покровительственная, она помогает ему маскироваться в траве и на земле. Самца можно отличить от самки по более крупным размерам и по песне, которая отсутствует у самки. Крик — негромкое «чрр-ик», песня — долгая звонкая трель. Часто поют, зависая в воздухе на месте, иногда очень высоко. Питаются полевые жаворонки растительной пищей в виде семян различных трав и злаковых растений. В рационе у них семена птичьей гречихи, пикульника, воробейника. Жаворонки относятся к перелётным птицам, но они не улетают далеко от места гнездовья и одними из самых первых возвращаются назад.</a:t>
            </a:r>
            <a:endParaRPr lang="ru-RU" sz="1600">
              <a:solidFill>
                <a:srgbClr val="94F5FA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25" y="285750"/>
            <a:ext cx="2693988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</a:t>
            </a:r>
            <a:r>
              <a:rPr lang="ru-RU" sz="6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кворец</a:t>
            </a:r>
            <a:endParaRPr lang="ru-RU" sz="6600" b="1" dirty="0">
              <a:solidFill>
                <a:schemeClr val="accent3">
                  <a:lumMod val="40000"/>
                  <a:lumOff val="60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5602" name="Shape 314"/>
          <p:cNvSpPr>
            <a:spLocks noChangeArrowheads="1"/>
          </p:cNvSpPr>
          <p:nvPr/>
        </p:nvSpPr>
        <p:spPr bwMode="auto">
          <a:xfrm>
            <a:off x="142875" y="142875"/>
            <a:ext cx="3098800" cy="19415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357188" y="2214563"/>
            <a:ext cx="85725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>
                <a:latin typeface="Monotype Corsiva" pitchFamily="66" charset="0"/>
                <a:cs typeface="Tahoma" pitchFamily="34" charset="0"/>
                <a:sym typeface="Tahoma" pitchFamily="34" charset="0"/>
              </a:rPr>
              <a:t>Скворцы имеют длинный, сильный, прямой клюв со слегка сплюснутым кончиком, прямой короткий хвост, вершины которого достигают нижние кроющие перья, и острые крылья, у которых первое маховое перо укорочено, а второе длиннее остальных. Молодые скворцы — буро-серого цвета, с беловатою пятнистою грудью. Гнездятся в дуплах. Питаются преимущественно наземными моллюсками и крупными насекомыми (гусеницами и кузнечиками). Потребляет также виноград, вишни, черешни и плоды других плодовых деревьев. Там, где мало плодовых садов и виноградников, скворец приносит большую пользу истреблением прямокрылых и личинок насекомых. Скворцы, как известно, охотно селятся в специально устраиваемых для них «скворечниках», безразлично — выставляются ли скворечники среди полей, или вблизи жилья, или даже на крышах домов, вокруг которых достаточно места, не занятого постройками, где бы скворцы могли отыскивать себе пищу. В неволе скворец скоро привыкает к растительной пище. Характерную особенность его составляет редкая способность подражать, безо всякого обучения, всевозможным звукам. Поэтому скворец легко заучивает отдельные слова и простые мотивы. Молодые скворцы по вылету из гнёзд образуют большие стаи. На зиму скворцы улетают.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0" y="428625"/>
            <a:ext cx="88582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Немного крупнее воробья, сверху буровато-коричневый, снизу буровато-серый, хвост довольно длинный, закругленный, одного цвета со спиной.</a:t>
            </a:r>
            <a:b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 Песня — набор повторяющихся свистов и щелканий. Каждый элемент песни (колено), число которых может достигать 12, повторяется несколько раз. Крик — низкое “фюить-трр”.</a:t>
            </a:r>
            <a:b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Обитает в светлых лесах, поймах рек, садах и парках, обычно по сырым местам.</a:t>
            </a:r>
            <a:r>
              <a:rPr lang="ru-RU" sz="20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</a:t>
            </a: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Питается насекомыми.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Излюбленными местами гнездования соловья являются речные уремы, заросли кустарников по сырым лесным оврагам, тенистые кустарники среди лиственного леса, парки, рощи, сады, густые лиственные молодняки, заросшие кладбища и т. д. Пред почитает места, расположенные вблизи водоема или по крайней мере с сырой почвой</a:t>
            </a:r>
            <a:endParaRPr lang="ru-RU" sz="200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 rot="-412272">
            <a:off x="3228975" y="5402263"/>
            <a:ext cx="287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latin typeface="Monotype Corsiva" pitchFamily="66" charset="0"/>
                <a:cs typeface="Tahoma" pitchFamily="34" charset="0"/>
                <a:sym typeface="Tahoma" pitchFamily="34" charset="0"/>
              </a:rPr>
              <a:t>Соловей</a:t>
            </a:r>
            <a:endParaRPr lang="ru-RU" sz="7200" b="1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214563" y="285750"/>
            <a:ext cx="6786562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24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Соловей гнездо устраивает обычно на земле у корней кустарника или древесной поросли, иногда в куче осенних сухих листьев. Располагает его не в ямке, как большинство гнездящихся на земле птиц, а на поверхности почвы, углубляясь лишь в лесную подстилку. При этом края гнезда находятся на уровне горизонта.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4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Соловей прилетает в первой половине мая, и вскоре можно слышать его замечательную звонкую трель. Пение продолжается до конца июня. В конце мая — начале июня можно встретить гнезда с яйцами, а во второй половине этого месяца — с птенцами. Отлет проходит в конце августа — сентябре. та сухих листьев (иногда несколько выше) и переходят в него незаметно. </a:t>
            </a:r>
          </a:p>
        </p:txBody>
      </p:sp>
      <p:sp>
        <p:nvSpPr>
          <p:cNvPr id="27650" name="Shape 351"/>
          <p:cNvSpPr>
            <a:spLocks noChangeArrowheads="1"/>
          </p:cNvSpPr>
          <p:nvPr/>
        </p:nvSpPr>
        <p:spPr bwMode="auto">
          <a:xfrm>
            <a:off x="142875" y="2500313"/>
            <a:ext cx="2125663" cy="17859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395288" y="5013325"/>
            <a:ext cx="3598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Сорока</a:t>
            </a:r>
            <a:endParaRPr lang="ru-RU" sz="7200" b="1">
              <a:latin typeface="Monotype Corsiva" pitchFamily="66" charset="0"/>
            </a:endParaRPr>
          </a:p>
        </p:txBody>
      </p:sp>
      <p:sp>
        <p:nvSpPr>
          <p:cNvPr id="28674" name="Shape 358"/>
          <p:cNvSpPr>
            <a:spLocks noChangeArrowheads="1"/>
          </p:cNvSpPr>
          <p:nvPr/>
        </p:nvSpPr>
        <p:spPr bwMode="auto">
          <a:xfrm>
            <a:off x="285750" y="285750"/>
            <a:ext cx="2514600" cy="33575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3143250" y="428625"/>
            <a:ext cx="6000750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Monotype Corsiva" pitchFamily="66" charset="0"/>
                <a:cs typeface="Tahoma" pitchFamily="34" charset="0"/>
                <a:sym typeface="Tahoma" pitchFamily="34" charset="0"/>
              </a:rPr>
              <a:t>Окраска взрослого самца чёрно-белая, контрастная. Спина и темя чёрные, на лбу белое пятно, поясница серая, хвост буровато - чёрный с белой каёмкой по краям, брюхо белое, крылья тёмно - бурого, почти чёрного цвета с большим белым пятном. Самки и молодые самцы окрашены более тускло: чёрные тона в оперении заменены серовато - бурыми, белые — грязно - белыми. Песня — щебетание «пичи-пичи-кули-личи» или «цитру-цитру-три-крути-три», крик — звонкое «пии». Покрикивая отрывистое «винь-винь», птичка время от времени порывисто взмахивает крыльями и медленно поводит хвостом вверх и вниз. Мухоловка-пеструшка питается преимущественно личинками пилильщиков,  мухами, жёсткокрылыми (почти 50% которых часто составляют хищные личинки божьих коровок), чешуекрылыми(исключительно гусеницами), а также пауками и равнокрылыми (различными мелкими цикадами). Мухоловка-пеструшка не вполне оправдывает свое название: более половины её добычи — не мухи, а малоподвижные насекомые, которых она собирает с ветвей и листьев деревьев и кустарников и в травяном покрове. Осенью питается также фруктами и ягодами. Гнездо устраивает в естественных дуплах, старых дуплах дятлов и некоторых синиц, в щелях деревьев, под крышами деревянных строений.</a:t>
            </a:r>
            <a:r>
              <a:rPr lang="ru-RU" b="1">
                <a:latin typeface="Monotype Corsiva" pitchFamily="66" charset="0"/>
                <a:cs typeface="Tahoma" pitchFamily="34" charset="0"/>
                <a:sym typeface="Tahoma" pitchFamily="34" charset="0"/>
              </a:rPr>
              <a:t> </a:t>
            </a:r>
            <a:endParaRPr lang="ru-RU" b="1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85750"/>
            <a:ext cx="8572500" cy="2619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057400" lvl="4" indent="-228600">
              <a:lnSpc>
                <a:spcPct val="9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>
                <a:solidFill>
                  <a:srgbClr val="5EF0F7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У сороки есть прозвище - белобока. По бокам перышки у неё белые, а голова, крылья и хвост чёрные, как у ворона. Очень красив у сороки хвост - длинный, прямой, будто стрела. Перья на нём не просто чёрные, а с красивым зеленоватым отливом.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>
                <a:solidFill>
                  <a:srgbClr val="5EF0F7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Сороку невозможно спутать ни с одной другой птицей. В природе сороку можно безошибочно определить по голосу с типичным звучанием "ча, ча, ча". Всем известна, её привычка красть и прятать блестящие предметы. Сорока обычно селится в открытом месте с множеством деревьев и кустов. Она избегает густого леса.</a:t>
            </a:r>
          </a:p>
        </p:txBody>
      </p:sp>
      <p:sp>
        <p:nvSpPr>
          <p:cNvPr id="29698" name="Shape 381"/>
          <p:cNvSpPr>
            <a:spLocks noChangeArrowheads="1"/>
          </p:cNvSpPr>
          <p:nvPr/>
        </p:nvSpPr>
        <p:spPr bwMode="auto">
          <a:xfrm>
            <a:off x="5929313" y="4000500"/>
            <a:ext cx="2974975" cy="2286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3141663"/>
            <a:ext cx="5214938" cy="3084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2400">
                <a:solidFill>
                  <a:srgbClr val="5EF0F7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Питается различными мелкими животными, птенцами, яйцами, падалью и плодам.</a:t>
            </a:r>
          </a:p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2400">
                <a:solidFill>
                  <a:srgbClr val="5EF0F7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 На полях, в лесу, в степи сорока приносит несомненную пользу, уничтожая множество вредных насекомых и грызунов, главным образом серую палевку.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3429000" y="500063"/>
            <a:ext cx="5214938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«Покормите птиц зимой!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Пусть со всех концов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 вам слетятся, как домой,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Стайки на крыльцо…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Приучите птиц в мороз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 своему окну,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Чтоб без песен не пришлось </a:t>
            </a:r>
            <a:b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Нам встречать весну».</a:t>
            </a:r>
          </a:p>
        </p:txBody>
      </p:sp>
      <p:sp>
        <p:nvSpPr>
          <p:cNvPr id="30722" name="Shape 417"/>
          <p:cNvSpPr>
            <a:spLocks noChangeArrowheads="1"/>
          </p:cNvSpPr>
          <p:nvPr/>
        </p:nvSpPr>
        <p:spPr bwMode="auto">
          <a:xfrm>
            <a:off x="214313" y="2357438"/>
            <a:ext cx="3062287" cy="35004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 rot="21431557">
            <a:off x="1000125" y="214313"/>
            <a:ext cx="5214938" cy="680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b="1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О птицах много знаем мы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 в то же время мало,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 нужно всем: и вам, и нам,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Чтоб их  побольше стало.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Для этого побережём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Своих друзей пернатых,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Иначе мы к нулю сведём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Певцов наших крылатых.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Съедят деревья и плоды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Личинки насекомых,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 поредеют все сады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Без наших птиц знакомых.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Зимой поставь кормушки им,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Синицам дай ты сала;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Пшено едят все воробьи,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Подсыпь, как станет мало.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Они вознаградят труды,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 зацветут кругом сады.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Среди зелёной той листвы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r>
              <a:rPr lang="ru-RU" sz="2000" b="1">
                <a:solidFill>
                  <a:srgbClr val="5EF0F7"/>
                </a:solidFill>
                <a:latin typeface="Monotype Corsiva" pitchFamily="66" charset="0"/>
                <a:cs typeface="Times New Roman" pitchFamily="18" charset="0"/>
              </a:rPr>
              <a:t>Их песенку услышишь ты.</a:t>
            </a:r>
            <a:endParaRPr lang="ru-RU" sz="2000">
              <a:solidFill>
                <a:srgbClr val="5EF0F7"/>
              </a:solidFill>
            </a:endParaRPr>
          </a:p>
          <a:p>
            <a:pPr eaLnBrk="0" hangingPunct="0"/>
            <a:endParaRPr lang="ru-RU"/>
          </a:p>
        </p:txBody>
      </p:sp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6251575" y="6215063"/>
            <a:ext cx="19224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Т. Евдошенко </a:t>
            </a:r>
            <a:endParaRPr lang="ru-RU" sz="2400">
              <a:solidFill>
                <a:srgbClr val="FFFF00"/>
              </a:solidFill>
            </a:endParaRP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4146550" y="571500"/>
            <a:ext cx="4146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 b="1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4000" b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Берегите птиц</a:t>
            </a:r>
            <a:r>
              <a:rPr lang="ru-RU" sz="4000" b="1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 sz="4000" b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4000">
              <a:solidFill>
                <a:srgbClr val="FFFF00"/>
              </a:solidFill>
            </a:endParaRPr>
          </a:p>
        </p:txBody>
      </p:sp>
      <p:pic>
        <p:nvPicPr>
          <p:cNvPr id="31748" name="Picture 3" descr="http://img1.liveinternet.ru/images/attach/c/11/114/21/114021437_34473978_1225317963_BeeHummingbir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1428750"/>
            <a:ext cx="45386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Еще в старину проходили обряды, связанные с прилетом птиц: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9 марта – День встречи перелетных птиц (Иванов день) - Жаворонки, Заклинки весны, Сороки. По поверьям в этот день прилетают сорок первых птиц и приносят на своих крыльях весну.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 12 марта – Проломи наст (Феофан, Григорий), день, в который привечали птиц к родным угодьям, к домам, к грядам льняным и конопляным семенем.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17 марта - в народном календаре (месяцеслове) есть день Грачовник (Герасим, ), знаменующий прилет первых весенних птиц – грачей.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22 марта на Руси пекли фигурки жаворонков, встречая этих птиц, а с ними и весну.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В нашей стране праздник знаменует собой массовый прилет птиц с зимовок.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В эти дни перелетные птицы по зову миллионов своих птичьих предков летят на север, преодолевая тысячи километров. Птицы демонстрируют великое чудо любви к родине, несут благую весть о наступающей весне. Открывают сезон грачи, следом начинают перелет дикие гуси, утки, журавли, чайки. В апреле прилетают к нам дрозды, зырянки, зеленушки, зяблики, вьюрки, овсянки.</a:t>
            </a:r>
            <a:endParaRPr lang="ru-RU" sz="2400" b="1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2286000" y="2413000"/>
            <a:ext cx="62150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00"/>
                </a:solidFill>
                <a:latin typeface="Monotype Corsiva" pitchFamily="66" charset="0"/>
              </a:rPr>
              <a:t>Международный день птиц проходит ежегодно в рамках программы ЮНЕСКО "Человек и биосфера" и не случайно отмечается именно в апреле. 1 апреля 1906 года была подписана Международная конвенция по охране птиц. </a:t>
            </a:r>
            <a:endParaRPr lang="ru-RU" sz="320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http://img-fotki.yandex.ru/get/31/34907849.38/0_8166a_b9db4e61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s://img-fotki.yandex.ru/get/66384/137293384.e9/0_132e94_9b82724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18130" y="2143116"/>
            <a:ext cx="69258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Огромное спасибо!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3708400" y="692150"/>
            <a:ext cx="58578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99"/>
                </a:solidFill>
                <a:latin typeface="Constantia" pitchFamily="18" charset="0"/>
              </a:rPr>
              <a:t> </a:t>
            </a:r>
            <a:r>
              <a:rPr lang="ru-RU" sz="3600">
                <a:solidFill>
                  <a:srgbClr val="FFFF00"/>
                </a:solidFill>
                <a:latin typeface="Monotype Corsiva" pitchFamily="66" charset="0"/>
              </a:rPr>
              <a:t>На земле существует много разновидностей птиц. Каждая птица по своему приносит пользу природе.    Расскажем немного о некоторых птицах нашего края.</a:t>
            </a:r>
          </a:p>
        </p:txBody>
      </p:sp>
      <p:pic>
        <p:nvPicPr>
          <p:cNvPr id="16386" name="Picture 4" descr="http://img-fotki.yandex.ru/get/6100/34907849.39/0_81697_23c7997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47625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642938" y="214313"/>
            <a:ext cx="7988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Народная притча</a:t>
            </a:r>
            <a:r>
              <a:rPr lang="ru-RU" sz="80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:</a:t>
            </a:r>
            <a:endParaRPr lang="ru-RU" sz="8000" b="1">
              <a:latin typeface="Monotype Corsiva" pitchFamily="66" charset="0"/>
            </a:endParaRP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3203575" y="1643063"/>
            <a:ext cx="5940425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75"/>
              </a:spcBef>
              <a:buClr>
                <a:schemeClr val="hlink"/>
              </a:buClr>
              <a:buSzPct val="146000"/>
              <a:buFontTx/>
              <a:buChar char="•"/>
            </a:pPr>
            <a:r>
              <a:rPr lang="ru-RU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2800" b="1">
                <a:latin typeface="Monotype Corsiva" pitchFamily="66" charset="0"/>
                <a:cs typeface="Tahoma" pitchFamily="34" charset="0"/>
                <a:sym typeface="Tahoma" pitchFamily="34" charset="0"/>
              </a:rPr>
              <a:t>В 1850 г. в Америку впервые ввезли птицу, которая вскоре там освоилась. Случилось так, что в пригороде Бостона сильно размножились насекомые. Гусеницы наносили серьезный вред посевам. На помощь пришла птица - она уничтожила насекомых - вредителей. В знак благодарности жители поставили ей памятник в центральном парке г. Бостона. </a:t>
            </a:r>
          </a:p>
        </p:txBody>
      </p:sp>
      <p:pic>
        <p:nvPicPr>
          <p:cNvPr id="17411" name="Picture 6" descr="http://playcast.ru/uploads/2015/08/23/147921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228975"/>
            <a:ext cx="2808287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5940425" y="5500688"/>
            <a:ext cx="3203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571E5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Синица</a:t>
            </a:r>
            <a:endParaRPr lang="ru-RU" sz="5400" b="1">
              <a:solidFill>
                <a:srgbClr val="F571E5"/>
              </a:solidFill>
              <a:latin typeface="Monotype Corsiva" pitchFamily="66" charset="0"/>
            </a:endParaRPr>
          </a:p>
        </p:txBody>
      </p:sp>
      <p:sp>
        <p:nvSpPr>
          <p:cNvPr id="18434" name="Shape 165"/>
          <p:cNvSpPr>
            <a:spLocks noChangeArrowheads="1"/>
          </p:cNvSpPr>
          <p:nvPr/>
        </p:nvSpPr>
        <p:spPr bwMode="auto">
          <a:xfrm>
            <a:off x="6659563" y="1196975"/>
            <a:ext cx="2236787" cy="17145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301625"/>
            <a:ext cx="6516688" cy="53101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rgbClr val="6BDBFA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Хорошо заметная, подвижная птица величиной с воробья Голова, горло, подхвостье черные. Щеки и пятно на затылке белые. Грудь и брюшко ярко - желтые с черной продольной полосой и 'галстуком', более широкими у самцов. Хвост и крылья серо - голубые, спина зеленая. У самок 'галстук' доходит только до брюшка. Распространена в лесной зоне России Обитательница лиственных и смешанных лесов, садов и парков. Ведет оседлый и кочующий образ жизни. Питается в основном насекомыми. Весной и летом основу питания синиц составляют гусеницы, жуки, пауки, осенью и зимой - семена, а у жилья человека - пищевые остатки. Синицы полезны для человека, их успешно привлекают в парки и скверы, жилые кварталы, прикармливая зимой и развешивая весной искусственные гнездовья. Наиболее раннее весеннее пение больших синиц отмечено в городах в январе - феврале во время оттепелей. В марте синицы находят места для гнездования, держатся в избранных участках, самцы активно поют. Песня синицы - громкий, размеренный, повторяющийся звук «ци-ци-фи, ци-ци-фи…»</a:t>
            </a:r>
            <a:endParaRPr lang="ru-RU">
              <a:solidFill>
                <a:srgbClr val="6BDBFA"/>
              </a:solidFill>
              <a:latin typeface="Monotype Corsiva" pitchFamily="66" charset="0"/>
            </a:endParaRPr>
          </a:p>
        </p:txBody>
      </p:sp>
      <p:sp>
        <p:nvSpPr>
          <p:cNvPr id="18436" name="Shape 173"/>
          <p:cNvSpPr>
            <a:spLocks noChangeArrowheads="1"/>
          </p:cNvSpPr>
          <p:nvPr/>
        </p:nvSpPr>
        <p:spPr bwMode="auto">
          <a:xfrm>
            <a:off x="6659563" y="3573463"/>
            <a:ext cx="2208212" cy="17859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5292725" y="285750"/>
            <a:ext cx="34734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101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66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Голубь</a:t>
            </a:r>
            <a:endParaRPr lang="ru-RU" sz="6600" b="1">
              <a:latin typeface="Monotype Corsiva" pitchFamily="66" charset="0"/>
            </a:endParaRPr>
          </a:p>
        </p:txBody>
      </p:sp>
      <p:sp>
        <p:nvSpPr>
          <p:cNvPr id="19458" name="Shape 180"/>
          <p:cNvSpPr>
            <a:spLocks noChangeArrowheads="1"/>
          </p:cNvSpPr>
          <p:nvPr/>
        </p:nvSpPr>
        <p:spPr bwMode="auto">
          <a:xfrm>
            <a:off x="571500" y="285750"/>
            <a:ext cx="4357688" cy="24288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395288" y="2924175"/>
            <a:ext cx="8001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Голубей можно условно разделить на “дикие” и “полудомашние”. “Дикие” голуби — сизые с двумя темными полосками на крыле, с серым хвостом, светлым надхвостьем и темным клювом. ”Полудомашние” голуби темнее и очень изменчивы по окраске.</a:t>
            </a:r>
            <a:b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 Воркование и низкое протяжное стонущее гудение: “ууу...ууу”.</a:t>
            </a:r>
            <a:b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“Дикие” голуби держатся вдали от человеческого жилья. Они гнездятся в горных ущельях, пещерах и трещинах скал, на береговых обрывах рек и оврагов. “Полудомашние” голуби обитают в населенных пунктах, рядом с человеческим жильем.   Питаются семенами растений, зерновыми культурами.</a:t>
            </a:r>
            <a:b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Гнездятся обычно колониями, устраивая гнезда в углублениях скал или в пещерах.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214313" y="142875"/>
            <a:ext cx="32289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Снегирь</a:t>
            </a:r>
            <a:endParaRPr lang="ru-RU" sz="8000" b="1">
              <a:latin typeface="Monotype Corsiva" pitchFamily="66" charset="0"/>
            </a:endParaRPr>
          </a:p>
        </p:txBody>
      </p:sp>
      <p:sp>
        <p:nvSpPr>
          <p:cNvPr id="20482" name="Shape 201"/>
          <p:cNvSpPr>
            <a:spLocks noChangeArrowheads="1"/>
          </p:cNvSpPr>
          <p:nvPr/>
        </p:nvSpPr>
        <p:spPr bwMode="auto">
          <a:xfrm>
            <a:off x="5786438" y="4429125"/>
            <a:ext cx="3071812" cy="21431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 rot="-267299">
            <a:off x="482600" y="1052513"/>
            <a:ext cx="8358188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Одна из широко известных и заметных птиц лесов нашей страны, величиной значительно крупнее воробья. Окраска оперения самца весьма красива. Верх головы, крылья и хвост черные. Задняя часть шеи и спина светло-серые. Надхвостье и подхвостье чисто-белые. Нижняя часть тела красная. У самки красный цвет замещен буровато-серым. Питаются снегири растительной пищей — семенами различных хвойных и лиственных деревьев, их почками, побегами, молодыми листьями и цветами. Птенцов выкармливают в основном также растительными кормами. Насекомые поедаются лишь случайно. Неприхотливая птица, общительная, миролюбивая. Быстро привыкает к человеку. Снегири поют несложные, скрипучие песенки. Поют и самцы и самки.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323850" y="4508500"/>
            <a:ext cx="337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Дятел</a:t>
            </a:r>
            <a:endParaRPr lang="ru-RU" sz="8000" b="1">
              <a:latin typeface="Monotype Corsiva" pitchFamily="66" charset="0"/>
            </a:endParaRPr>
          </a:p>
        </p:txBody>
      </p:sp>
      <p:sp>
        <p:nvSpPr>
          <p:cNvPr id="21506" name="Shape 244"/>
          <p:cNvSpPr>
            <a:spLocks noChangeArrowheads="1"/>
          </p:cNvSpPr>
          <p:nvPr/>
        </p:nvSpPr>
        <p:spPr bwMode="auto">
          <a:xfrm>
            <a:off x="328613" y="258763"/>
            <a:ext cx="2671762" cy="345598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3143250" y="357188"/>
            <a:ext cx="57150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325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Самый обычный дятел почти повсюду в России.  На крыле большое белое округлое пятно, спина черная, бока белые , на голове у молодых красная шапочка, на груди иногда пестрины, у самцов красное пятно на затылке. Подхвостье розовое. Ноги четырехпалые. Полет волнообразный, птица после каждых нескольких взмахов складывает крылья, летит снижаясь, а затем снова набирает высоту.</a:t>
            </a:r>
            <a:b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 Резкое “ки-ки-ки”. Барабанная дробь короткая, сливающаяся.</a:t>
            </a:r>
            <a:b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 Летом питается, в основном, древесными насекомыми, зимой — семенами хвойных деревьев. В лесу можно найти так называемые “кузницы” дятла — пни или трухлявые стволы, в щелях </a:t>
            </a:r>
            <a:r>
              <a:rPr lang="ru-RU" sz="16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которых</a:t>
            </a:r>
            <a:r>
              <a:rPr lang="ru-RU" sz="1600" b="1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 он заклинивает шишки и желуди, чтобы было удобнее расклевать. Весной часто пьет березовый сок, оставляя на стволах аккуратные горизонтальные ряды маленьких отверстий в бересте. Нередко поедает яйца и птенцов, разоряя гнезда мелких воробьиных птиц.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571875" y="363538"/>
            <a:ext cx="535781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Гнездится преимущественно в высокоствольных лесах и рощах, где есть пригодные для устройства дупел деревья. предпочитает смешанные леса и сосновые боры; густых, темных ельников избегает.</a:t>
            </a:r>
            <a:br>
              <a:rPr lang="ru-RU" sz="24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400">
                <a:solidFill>
                  <a:schemeClr val="bg1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гнездится исключительно в дуплах либо сухих, либо живых деревьев, которые выдалбливает преимущественно в мягких породах (осине, ольхе), на высоте 1 – 10м. </a:t>
            </a:r>
            <a:endParaRPr lang="ru-RU" sz="240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2530" name="Shape 252"/>
          <p:cNvSpPr>
            <a:spLocks noChangeArrowheads="1"/>
          </p:cNvSpPr>
          <p:nvPr/>
        </p:nvSpPr>
        <p:spPr bwMode="auto">
          <a:xfrm>
            <a:off x="214313" y="571500"/>
            <a:ext cx="2781300" cy="37163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1790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Constantia</vt:lpstr>
      <vt:lpstr>Arial</vt:lpstr>
      <vt:lpstr>Calibri</vt:lpstr>
      <vt:lpstr>Wingdings 2</vt:lpstr>
      <vt:lpstr>Monotype Corsiva</vt:lpstr>
      <vt:lpstr>Tahoma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2</cp:revision>
  <dcterms:created xsi:type="dcterms:W3CDTF">2018-08-09T17:15:00Z</dcterms:created>
  <dcterms:modified xsi:type="dcterms:W3CDTF">2020-04-13T21:41:55Z</dcterms:modified>
</cp:coreProperties>
</file>