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3" r:id="rId15"/>
    <p:sldId id="274" r:id="rId16"/>
    <p:sldId id="270" r:id="rId17"/>
    <p:sldId id="272"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597B7CDF-668A-4AE3-8568-DF74EA10AAC3}" type="datetimeFigureOut">
              <a:rPr lang="ru-RU"/>
              <a:pPr>
                <a:defRPr/>
              </a:pPr>
              <a:t>14.04.2020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7AE6329-8208-435E-B1EF-71F090A5C52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9C2710F-39BC-4F93-9E46-83CCBEB3F081}" type="datetimeFigureOut">
              <a:rPr lang="ru-RU"/>
              <a:pPr>
                <a:defRPr/>
              </a:pPr>
              <a:t>14.04.2020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3EDF527-4BF9-4C8E-882F-2D8F2A9CF8C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7BC10C2-51CB-40A5-B3C8-FA5EDED05088}" type="datetimeFigureOut">
              <a:rPr lang="ru-RU"/>
              <a:pPr>
                <a:defRPr/>
              </a:pPr>
              <a:t>14.04.2020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5B1E8C8-78CF-447E-9333-659F09CE364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9851507-27A8-4613-9F40-D1B25137736C}" type="datetimeFigureOut">
              <a:rPr lang="ru-RU"/>
              <a:pPr>
                <a:defRPr/>
              </a:pPr>
              <a:t>14.04.2020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A37BFB7-18DB-4915-B9CD-04D13D2DED5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2DEEA37-5A70-456D-AA5F-B3610FBB2C70}" type="datetimeFigureOut">
              <a:rPr lang="ru-RU"/>
              <a:pPr>
                <a:defRPr/>
              </a:pPr>
              <a:t>14.04.2020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8DF5C4D-A7F5-4282-9A38-68A97EF4F73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3EF8B88B-2C66-4FE1-B001-02AE6F194AD0}" type="datetimeFigureOut">
              <a:rPr lang="ru-RU"/>
              <a:pPr>
                <a:defRPr/>
              </a:pPr>
              <a:t>14.04.2020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6BD1BFB-9F9F-44DF-B70A-347E5F7D3B0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DF7ABE52-F5F6-4E97-A11C-5280F71C0B6E}" type="datetimeFigureOut">
              <a:rPr lang="ru-RU"/>
              <a:pPr>
                <a:defRPr/>
              </a:pPr>
              <a:t>14.04.2020</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D972A2C-2B14-4774-8A21-DE000E767EFD}"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B659724F-A56C-438B-87A7-913B42DAA259}" type="datetimeFigureOut">
              <a:rPr lang="ru-RU"/>
              <a:pPr>
                <a:defRPr/>
              </a:pPr>
              <a:t>14.04.2020</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7BDFB3C0-048B-48AE-B889-D9232D33AEB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AB457E0E-9D60-4C21-A518-0273D504D9CA}" type="datetimeFigureOut">
              <a:rPr lang="ru-RU"/>
              <a:pPr>
                <a:defRPr/>
              </a:pPr>
              <a:t>14.04.2020</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C9DC606E-BD1E-4D04-8FBC-E72C0084A15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F404BB5-D3B0-45C2-9A45-CD8B81652560}" type="datetimeFigureOut">
              <a:rPr lang="ru-RU"/>
              <a:pPr>
                <a:defRPr/>
              </a:pPr>
              <a:t>14.04.2020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9640657-CC8F-40A5-B584-346621F0981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893114D-7FB4-4942-9A38-AAFBB2AB9AEB}" type="datetimeFigureOut">
              <a:rPr lang="ru-RU"/>
              <a:pPr>
                <a:defRPr/>
              </a:pPr>
              <a:t>14.04.2020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A9EC0CB-1DBB-46BA-AF1F-19E2B050141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70160256-FC5E-4227-BF5B-DDC7EE2667BC}" type="datetimeFigureOut">
              <a:rPr lang="ru-RU"/>
              <a:pPr>
                <a:defRPr/>
              </a:pPr>
              <a:t>14.04.2020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545B535-34C7-4732-BC81-770E0EB62E3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p:nvPr>
        </p:nvSpPr>
        <p:spPr/>
        <p:txBody>
          <a:bodyPr/>
          <a:lstStyle/>
          <a:p>
            <a:endParaRPr lang="ru-RU" smtClean="0"/>
          </a:p>
        </p:txBody>
      </p:sp>
      <p:sp>
        <p:nvSpPr>
          <p:cNvPr id="3" name="Подзаголовок 2"/>
          <p:cNvSpPr>
            <a:spLocks noGrp="1"/>
          </p:cNvSpPr>
          <p:nvPr>
            <p:ph type="subTitle" idx="1"/>
          </p:nvPr>
        </p:nvSpPr>
        <p:spPr/>
        <p:txBody>
          <a:bodyPr rtlCol="0">
            <a:normAutofit/>
          </a:bodyPr>
          <a:lstStyle/>
          <a:p>
            <a:pPr fontAlgn="auto">
              <a:spcAft>
                <a:spcPts val="0"/>
              </a:spcAft>
              <a:buFont typeface="Arial" pitchFamily="34" charset="0"/>
              <a:buNone/>
              <a:defRPr/>
            </a:pPr>
            <a:endParaRPr lang="ru-RU"/>
          </a:p>
        </p:txBody>
      </p:sp>
      <p:pic>
        <p:nvPicPr>
          <p:cNvPr id="13315" name="Рисунок 3" descr="d7e9gt0e5j8k9r965frt0e.jpg"/>
          <p:cNvPicPr>
            <a:picLocks noChangeAspect="1"/>
          </p:cNvPicPr>
          <p:nvPr/>
        </p:nvPicPr>
        <p:blipFill>
          <a:blip r:embed="rId2"/>
          <a:srcRect/>
          <a:stretch>
            <a:fillRect/>
          </a:stretch>
        </p:blipFill>
        <p:spPr bwMode="auto">
          <a:xfrm>
            <a:off x="-165100" y="0"/>
            <a:ext cx="9309100" cy="6858000"/>
          </a:xfrm>
          <a:prstGeom prst="rect">
            <a:avLst/>
          </a:prstGeom>
          <a:noFill/>
          <a:ln w="9525">
            <a:noFill/>
            <a:miter lim="800000"/>
            <a:headEnd/>
            <a:tailEnd/>
          </a:ln>
        </p:spPr>
      </p:pic>
      <p:sp>
        <p:nvSpPr>
          <p:cNvPr id="13316" name="Прямоугольник 4"/>
          <p:cNvSpPr>
            <a:spLocks noChangeArrowheads="1"/>
          </p:cNvSpPr>
          <p:nvPr/>
        </p:nvSpPr>
        <p:spPr bwMode="auto">
          <a:xfrm>
            <a:off x="1258888" y="1125538"/>
            <a:ext cx="6265862" cy="830262"/>
          </a:xfrm>
          <a:prstGeom prst="rect">
            <a:avLst/>
          </a:prstGeom>
          <a:noFill/>
          <a:ln w="9525">
            <a:noFill/>
            <a:miter lim="800000"/>
            <a:headEnd/>
            <a:tailEnd/>
          </a:ln>
        </p:spPr>
        <p:txBody>
          <a:bodyPr>
            <a:spAutoFit/>
          </a:bodyPr>
          <a:lstStyle/>
          <a:p>
            <a:pPr algn="ctr"/>
            <a:r>
              <a:rPr lang="ru-RU" sz="4800">
                <a:latin typeface="FangSong" pitchFamily="49" charset="-122"/>
                <a:ea typeface="FangSong" pitchFamily="49" charset="-122"/>
              </a:rPr>
              <a:t>Эмиль Золя </a:t>
            </a:r>
          </a:p>
        </p:txBody>
      </p:sp>
      <p:sp>
        <p:nvSpPr>
          <p:cNvPr id="13317" name="Прямоугольник 6"/>
          <p:cNvSpPr>
            <a:spLocks noChangeArrowheads="1"/>
          </p:cNvSpPr>
          <p:nvPr/>
        </p:nvSpPr>
        <p:spPr bwMode="auto">
          <a:xfrm>
            <a:off x="1403350" y="2492375"/>
            <a:ext cx="6481763" cy="1570038"/>
          </a:xfrm>
          <a:prstGeom prst="rect">
            <a:avLst/>
          </a:prstGeom>
          <a:noFill/>
          <a:ln w="9525">
            <a:noFill/>
            <a:miter lim="800000"/>
            <a:headEnd/>
            <a:tailEnd/>
          </a:ln>
        </p:spPr>
        <p:txBody>
          <a:bodyPr>
            <a:spAutoFit/>
          </a:bodyPr>
          <a:lstStyle/>
          <a:p>
            <a:pPr algn="ctr" fontAlgn="t"/>
            <a:r>
              <a:rPr lang="ru-RU" sz="3200" b="1">
                <a:latin typeface="Monotype Corsiva" pitchFamily="66" charset="0"/>
              </a:rPr>
              <a:t>«Ни дня без строчки,</a:t>
            </a:r>
          </a:p>
          <a:p>
            <a:pPr algn="ctr" fontAlgn="t"/>
            <a:r>
              <a:rPr lang="ru-RU" sz="3200" b="1">
                <a:latin typeface="Monotype Corsiva" pitchFamily="66" charset="0"/>
              </a:rPr>
              <a:t>Эмиль Золя жил странной жизнью и умер странной смертью»</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p:txBody>
          <a:bodyPr/>
          <a:lstStyle/>
          <a:p>
            <a:endParaRPr lang="ru-RU" smtClean="0"/>
          </a:p>
        </p:txBody>
      </p:sp>
      <p:pic>
        <p:nvPicPr>
          <p:cNvPr id="23554" name="Содержимое 3" descr="220px-Emile_Zola.jpg"/>
          <p:cNvPicPr>
            <a:picLocks noGrp="1" noChangeAspect="1"/>
          </p:cNvPicPr>
          <p:nvPr>
            <p:ph idx="1"/>
          </p:nvPr>
        </p:nvPicPr>
        <p:blipFill>
          <a:blip r:embed="rId2"/>
          <a:srcRect/>
          <a:stretch>
            <a:fillRect/>
          </a:stretch>
        </p:blipFill>
        <p:spPr>
          <a:xfrm>
            <a:off x="0" y="0"/>
            <a:ext cx="9144000" cy="3429000"/>
          </a:xfrm>
        </p:spPr>
      </p:pic>
      <p:sp>
        <p:nvSpPr>
          <p:cNvPr id="23555" name="Прямоугольник 5"/>
          <p:cNvSpPr>
            <a:spLocks noChangeArrowheads="1"/>
          </p:cNvSpPr>
          <p:nvPr/>
        </p:nvSpPr>
        <p:spPr bwMode="auto">
          <a:xfrm>
            <a:off x="0" y="3429000"/>
            <a:ext cx="9144000" cy="3170238"/>
          </a:xfrm>
          <a:prstGeom prst="rect">
            <a:avLst/>
          </a:prstGeom>
          <a:noFill/>
          <a:ln w="9525">
            <a:noFill/>
            <a:miter lim="800000"/>
            <a:headEnd/>
            <a:tailEnd/>
          </a:ln>
        </p:spPr>
        <p:txBody>
          <a:bodyPr>
            <a:spAutoFit/>
          </a:bodyPr>
          <a:lstStyle/>
          <a:p>
            <a:r>
              <a:rPr lang="ru-RU" sz="2000">
                <a:latin typeface="Book Antiqua" pitchFamily="18" charset="0"/>
              </a:rPr>
              <a:t>Только в конце 1861 года Эмилю (ему уже исполнилось двадцать) улыбается удача — он поступает на скромную должность рассыльного в издательстве </a:t>
            </a:r>
            <a:r>
              <a:rPr lang="ru-RU" sz="2000" b="1">
                <a:latin typeface="Book Antiqua" pitchFamily="18" charset="0"/>
              </a:rPr>
              <a:t>Луи Ашетта</a:t>
            </a:r>
            <a:r>
              <a:rPr lang="ru-RU" sz="2000">
                <a:latin typeface="Book Antiqua" pitchFamily="18" charset="0"/>
              </a:rPr>
              <a:t>. Воспользовавшись случаем, молодой поэт показывает свои стихи издателю, но впечатления они не производят. «Стихи неплохи, — говорит господин Ашетт, — но на вашем месте, юноша, я бы попробовал себя в прозе». Эмиль уже и сам об этом подумывал и даже написал несколько новелл своего первого романа, поэтому предложение издателя встретил спокойно. «Проза так проза, стихи подождут», — решил юноша и быстро настрочил сказку «Поцелуй ундины», с которой и началась его литературная карьера</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endParaRPr lang="ru-RU" smtClean="0"/>
          </a:p>
        </p:txBody>
      </p:sp>
      <p:pic>
        <p:nvPicPr>
          <p:cNvPr id="24578" name="Содержимое 3" descr="0_8b2b5_e721c14d_XXXL.jpg"/>
          <p:cNvPicPr>
            <a:picLocks noGrp="1" noChangeAspect="1"/>
          </p:cNvPicPr>
          <p:nvPr>
            <p:ph idx="1"/>
          </p:nvPr>
        </p:nvPicPr>
        <p:blipFill>
          <a:blip r:embed="rId2"/>
          <a:srcRect/>
          <a:stretch>
            <a:fillRect/>
          </a:stretch>
        </p:blipFill>
        <p:spPr>
          <a:xfrm>
            <a:off x="0" y="0"/>
            <a:ext cx="9144000" cy="2708275"/>
          </a:xfrm>
        </p:spPr>
      </p:pic>
      <p:sp>
        <p:nvSpPr>
          <p:cNvPr id="24579" name="Прямоугольник 5"/>
          <p:cNvSpPr>
            <a:spLocks noChangeArrowheads="1"/>
          </p:cNvSpPr>
          <p:nvPr/>
        </p:nvSpPr>
        <p:spPr bwMode="auto">
          <a:xfrm>
            <a:off x="0" y="2708275"/>
            <a:ext cx="9144000" cy="4648200"/>
          </a:xfrm>
          <a:prstGeom prst="rect">
            <a:avLst/>
          </a:prstGeom>
          <a:noFill/>
          <a:ln w="9525">
            <a:noFill/>
            <a:miter lim="800000"/>
            <a:headEnd/>
            <a:tailEnd/>
          </a:ln>
        </p:spPr>
        <p:txBody>
          <a:bodyPr>
            <a:spAutoFit/>
          </a:bodyPr>
          <a:lstStyle/>
          <a:p>
            <a:pPr fontAlgn="t"/>
            <a:r>
              <a:rPr lang="ru-RU" sz="2000">
                <a:latin typeface="Cambria" pitchFamily="18" charset="0"/>
              </a:rPr>
              <a:t>Вскоре в Париж приезжает друг Золя по пансиону Бурбонов — молодой художник Сезанн. У него схожие проблемы — стиль его живописи не нашёл одобрения на малой родине, и Сезанн решил выставляться в Париже, на Салоне 1863 года. Однако и здесь его ждёт неудача — публика тех лет, в основном зажиточные буржуа, очень не любила, когда кто-то посягал на её привычки и нравственность. Стиль живописи Сезанна, как и стили</a:t>
            </a:r>
            <a:r>
              <a:rPr lang="ru-RU" sz="2000" b="1">
                <a:latin typeface="Cambria" pitchFamily="18" charset="0"/>
              </a:rPr>
              <a:t> Моне, Ренуара, Писсаро, Дега </a:t>
            </a:r>
            <a:r>
              <a:rPr lang="ru-RU" sz="2000">
                <a:latin typeface="Cambria" pitchFamily="18" charset="0"/>
              </a:rPr>
              <a:t>и особенно </a:t>
            </a:r>
            <a:r>
              <a:rPr lang="ru-RU" sz="2000" b="1">
                <a:latin typeface="Cambria" pitchFamily="18" charset="0"/>
              </a:rPr>
              <a:t>Мане</a:t>
            </a:r>
            <a:r>
              <a:rPr lang="ru-RU" sz="2000">
                <a:latin typeface="Cambria" pitchFamily="18" charset="0"/>
              </a:rPr>
              <a:t>, вызывал ужас и неприятие, никто не хотел видеть на полотнах обнажённую натуру и откровенные сцены, но Эмиля картины друга приводили в полный восторг. Новаторская живопись будила его воображение, погружая в пучину эротических фантазий. Сезанн водил Золя по творческим мастерским, где тот познакомился, а потом и сдружился со многими передовыми художниками</a:t>
            </a:r>
          </a:p>
          <a:p>
            <a:r>
              <a:rPr lang="ru-RU">
                <a:latin typeface="Calibri" pitchFamily="34" charset="0"/>
              </a:rPr>
              <a:t/>
            </a:r>
            <a:br>
              <a:rPr lang="ru-RU">
                <a:latin typeface="Calibri" pitchFamily="34" charset="0"/>
              </a:rPr>
            </a:br>
            <a:endParaRPr lang="ru-RU">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35375" y="0"/>
            <a:ext cx="5257800" cy="6597650"/>
          </a:xfrm>
        </p:spPr>
        <p:txBody>
          <a:bodyPr rtlCol="0">
            <a:normAutofit fontScale="90000"/>
          </a:bodyPr>
          <a:lstStyle/>
          <a:p>
            <a:pPr algn="l" fontAlgn="t">
              <a:spcAft>
                <a:spcPts val="0"/>
              </a:spcAft>
              <a:defRPr/>
            </a:pPr>
            <a:r>
              <a:rPr lang="ru-RU" sz="2000" dirty="0" smtClean="0"/>
              <a:t>Когда Эмиль  наконец достиг полной гармонии в своих семейных и творческих делах. Пришла пора расширить сферу деятельности. Раньше общественно-политическая деятельность Золя была довольно скромной. Певец народа, он мысли и чувства выплёскивал на страницах своих многочисленных произведений, ни на что другое не оставалось ни времени, ни сил. Однако в январе 1898 года он принимает активное участие в громком «деле </a:t>
            </a:r>
            <a:r>
              <a:rPr lang="ru-RU" sz="2000" b="1" dirty="0" smtClean="0"/>
              <a:t>Дрейфуса</a:t>
            </a:r>
            <a:r>
              <a:rPr lang="ru-RU" sz="2000" dirty="0" smtClean="0"/>
              <a:t>». Этот процесс по обвинению французского офицера-еврея в шпионаже родился на фоне сильных антисемитских настроений в обществе и буквально расколол французов на два лагеря. Газета </a:t>
            </a:r>
            <a:r>
              <a:rPr lang="ru-RU" sz="2000" dirty="0" err="1" smtClean="0"/>
              <a:t>L’Aurore</a:t>
            </a:r>
            <a:r>
              <a:rPr lang="ru-RU" sz="2000" dirty="0" smtClean="0"/>
              <a:t> публикует обличительное письмо Золя к президенту республики, известное под названием «Я обвиняю». Писатель открыто и эмоционально уверяет, что дело сфабриковано и Дрейфус невиновен. Эта публикация имела эффект разорвавшейся бомбы: теперь обвинения и угрозы </a:t>
            </a:r>
            <a:r>
              <a:rPr lang="ru-RU" sz="2000" dirty="0" err="1" smtClean="0"/>
              <a:t>сыпятся</a:t>
            </a:r>
            <a:r>
              <a:rPr lang="ru-RU" sz="2000" dirty="0" smtClean="0"/>
              <a:t> уже в адрес писателя, «защитника евреев и шпионов»</a:t>
            </a:r>
            <a:br>
              <a:rPr lang="ru-RU" sz="2000" dirty="0" smtClean="0"/>
            </a:br>
            <a:r>
              <a:rPr lang="ru-RU" sz="2000" dirty="0" smtClean="0"/>
              <a:t>Золя вынужден бежать в Англию, куда за ним последовали обе жены и дети</a:t>
            </a:r>
            <a:endParaRPr lang="ru-RU" sz="1400" dirty="0"/>
          </a:p>
        </p:txBody>
      </p:sp>
      <p:pic>
        <p:nvPicPr>
          <p:cNvPr id="25602" name="Содержимое 3" descr="4446100_original.jpg"/>
          <p:cNvPicPr>
            <a:picLocks noGrp="1" noChangeAspect="1"/>
          </p:cNvPicPr>
          <p:nvPr>
            <p:ph idx="1"/>
          </p:nvPr>
        </p:nvPicPr>
        <p:blipFill>
          <a:blip r:embed="rId2"/>
          <a:srcRect/>
          <a:stretch>
            <a:fillRect/>
          </a:stretch>
        </p:blipFill>
        <p:spPr>
          <a:xfrm>
            <a:off x="0" y="0"/>
            <a:ext cx="3563938" cy="68580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p:txBody>
          <a:bodyPr/>
          <a:lstStyle/>
          <a:p>
            <a:endParaRPr lang="ru-RU" smtClean="0"/>
          </a:p>
        </p:txBody>
      </p:sp>
      <p:pic>
        <p:nvPicPr>
          <p:cNvPr id="26626" name="Содержимое 3" descr="13156.jpg"/>
          <p:cNvPicPr>
            <a:picLocks noGrp="1" noChangeAspect="1"/>
          </p:cNvPicPr>
          <p:nvPr>
            <p:ph idx="1"/>
          </p:nvPr>
        </p:nvPicPr>
        <p:blipFill>
          <a:blip r:embed="rId2"/>
          <a:srcRect/>
          <a:stretch>
            <a:fillRect/>
          </a:stretch>
        </p:blipFill>
        <p:spPr>
          <a:xfrm>
            <a:off x="0" y="0"/>
            <a:ext cx="9144000" cy="3284538"/>
          </a:xfrm>
        </p:spPr>
      </p:pic>
      <p:sp>
        <p:nvSpPr>
          <p:cNvPr id="26627" name="Прямоугольник 4"/>
          <p:cNvSpPr>
            <a:spLocks noChangeArrowheads="1"/>
          </p:cNvSpPr>
          <p:nvPr/>
        </p:nvSpPr>
        <p:spPr bwMode="auto">
          <a:xfrm>
            <a:off x="0" y="3284538"/>
            <a:ext cx="9144000" cy="3113087"/>
          </a:xfrm>
          <a:prstGeom prst="rect">
            <a:avLst/>
          </a:prstGeom>
          <a:noFill/>
          <a:ln w="9525">
            <a:noFill/>
            <a:miter lim="800000"/>
            <a:headEnd/>
            <a:tailEnd/>
          </a:ln>
        </p:spPr>
        <p:txBody>
          <a:bodyPr>
            <a:spAutoFit/>
          </a:bodyPr>
          <a:lstStyle/>
          <a:p>
            <a:pPr fontAlgn="t"/>
            <a:r>
              <a:rPr lang="ru-RU">
                <a:latin typeface="Calibri" pitchFamily="34" charset="0"/>
              </a:rPr>
              <a:t>Вечером 29 сентября 1902 года было холодно и сыро. Писатель попросил слугу разжечь камин. Поужинав, Александрина с мужем уснули. Посреди ночи мадам Золя проснулась от того, что почувствовала себя очень плохо. Эмиль не спал — ему также нездоровилось. «Давай позовем слуг?» — предложила Александрина, но Эмиль, человек тактичный и деликатный, пожалел их и не стал будить среди ночи. Утром слуги забеспокоились, почему хозяева, встававшие рано, до сих пор не звонят. Войдя в комнату, обнаружили труп хозяина и хозяйку в глубоком обмороке. Усилиями врачей Александрину удалось спасти. По заключению медиков, Эмиль Золя с супругой отравились угарным газом, который поступал в комнату из горящего камина. Александрина и Жанна очень тяжело переживали кончину любимого мужчины</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a:xfrm>
            <a:off x="457200" y="0"/>
            <a:ext cx="8229600" cy="1052513"/>
          </a:xfrm>
        </p:spPr>
        <p:txBody>
          <a:bodyPr/>
          <a:lstStyle/>
          <a:p>
            <a:r>
              <a:rPr lang="ru-RU" smtClean="0">
                <a:latin typeface="Book Antiqua" pitchFamily="18" charset="0"/>
              </a:rPr>
              <a:t>Труды </a:t>
            </a:r>
          </a:p>
        </p:txBody>
      </p:sp>
      <p:sp>
        <p:nvSpPr>
          <p:cNvPr id="3" name="Содержимое 2"/>
          <p:cNvSpPr>
            <a:spLocks noGrp="1"/>
          </p:cNvSpPr>
          <p:nvPr>
            <p:ph idx="1"/>
          </p:nvPr>
        </p:nvSpPr>
        <p:spPr/>
        <p:txBody>
          <a:bodyPr rtlCol="0">
            <a:normAutofit lnSpcReduction="10000"/>
          </a:bodyPr>
          <a:lstStyle/>
          <a:p>
            <a:pPr marL="514350" indent="-514350" fontAlgn="auto">
              <a:spcAft>
                <a:spcPts val="0"/>
              </a:spcAft>
              <a:buFont typeface="+mj-lt"/>
              <a:buAutoNum type="arabicPeriod"/>
              <a:defRPr/>
            </a:pPr>
            <a:r>
              <a:rPr lang="ru-RU" sz="2800" dirty="0" smtClean="0">
                <a:latin typeface="Book Antiqua" pitchFamily="18" charset="0"/>
              </a:rPr>
              <a:t>«Сказки к </a:t>
            </a:r>
            <a:r>
              <a:rPr lang="ru-RU" sz="2800" dirty="0" err="1" smtClean="0">
                <a:latin typeface="Book Antiqua" pitchFamily="18" charset="0"/>
              </a:rPr>
              <a:t>Нинон</a:t>
            </a:r>
            <a:r>
              <a:rPr lang="ru-RU" sz="2800" dirty="0" smtClean="0">
                <a:latin typeface="Book Antiqua" pitchFamily="18" charset="0"/>
              </a:rPr>
              <a:t>» (</a:t>
            </a:r>
            <a:r>
              <a:rPr lang="en-US" sz="2800" dirty="0" err="1" smtClean="0">
                <a:latin typeface="Book Antiqua" pitchFamily="18" charset="0"/>
              </a:rPr>
              <a:t>Contes</a:t>
            </a:r>
            <a:r>
              <a:rPr lang="en-US" sz="2800" dirty="0" smtClean="0">
                <a:latin typeface="Book Antiqua" pitchFamily="18" charset="0"/>
              </a:rPr>
              <a:t> à </a:t>
            </a:r>
            <a:r>
              <a:rPr lang="en-US" sz="2800" dirty="0" err="1" smtClean="0">
                <a:latin typeface="Book Antiqua" pitchFamily="18" charset="0"/>
              </a:rPr>
              <a:t>Ninon</a:t>
            </a:r>
            <a:r>
              <a:rPr lang="en-US" sz="2800" dirty="0" smtClean="0">
                <a:latin typeface="Book Antiqua" pitchFamily="18" charset="0"/>
              </a:rPr>
              <a:t>, </a:t>
            </a:r>
            <a:r>
              <a:rPr lang="ru-RU" sz="2800" dirty="0" smtClean="0">
                <a:latin typeface="Book Antiqua" pitchFamily="18" charset="0"/>
              </a:rPr>
              <a:t>1864</a:t>
            </a:r>
            <a:r>
              <a:rPr lang="en-US" sz="2800" dirty="0" smtClean="0">
                <a:latin typeface="Book Antiqua" pitchFamily="18" charset="0"/>
              </a:rPr>
              <a:t>)</a:t>
            </a:r>
            <a:r>
              <a:rPr lang="ru-RU" sz="2800" dirty="0" smtClean="0">
                <a:latin typeface="Book Antiqua" pitchFamily="18" charset="0"/>
              </a:rPr>
              <a:t>;</a:t>
            </a:r>
          </a:p>
          <a:p>
            <a:pPr marL="514350" indent="-514350" fontAlgn="auto">
              <a:spcAft>
                <a:spcPts val="0"/>
              </a:spcAft>
              <a:buFont typeface="+mj-lt"/>
              <a:buAutoNum type="arabicPeriod"/>
              <a:defRPr/>
            </a:pPr>
            <a:r>
              <a:rPr lang="fr-FR" sz="2800" dirty="0" smtClean="0">
                <a:latin typeface="Book Antiqua" pitchFamily="18" charset="0"/>
              </a:rPr>
              <a:t>«Исповедь Клода» (La confession de Claude, </a:t>
            </a:r>
            <a:r>
              <a:rPr lang="ru-RU" sz="2800" dirty="0" smtClean="0">
                <a:latin typeface="Book Antiqua" pitchFamily="18" charset="0"/>
              </a:rPr>
              <a:t>1865</a:t>
            </a:r>
            <a:r>
              <a:rPr lang="fr-FR" sz="2800" dirty="0" smtClean="0">
                <a:latin typeface="Book Antiqua" pitchFamily="18" charset="0"/>
              </a:rPr>
              <a:t>)</a:t>
            </a:r>
            <a:r>
              <a:rPr lang="ru-RU" sz="2800" dirty="0" smtClean="0">
                <a:latin typeface="Book Antiqua" pitchFamily="18" charset="0"/>
              </a:rPr>
              <a:t>;</a:t>
            </a:r>
          </a:p>
          <a:p>
            <a:pPr marL="514350" indent="-514350" fontAlgn="auto">
              <a:spcAft>
                <a:spcPts val="0"/>
              </a:spcAft>
              <a:buFont typeface="+mj-lt"/>
              <a:buAutoNum type="arabicPeriod"/>
              <a:defRPr/>
            </a:pPr>
            <a:r>
              <a:rPr lang="fr-FR" sz="2800" dirty="0" smtClean="0">
                <a:latin typeface="Book Antiqua" pitchFamily="18" charset="0"/>
              </a:rPr>
              <a:t>«Завет умершей» (Le vœu d'une morte, </a:t>
            </a:r>
            <a:r>
              <a:rPr lang="ru-RU" sz="2800" dirty="0" smtClean="0">
                <a:latin typeface="Book Antiqua" pitchFamily="18" charset="0"/>
              </a:rPr>
              <a:t>1866</a:t>
            </a:r>
            <a:r>
              <a:rPr lang="fr-FR" sz="2800" dirty="0" smtClean="0">
                <a:latin typeface="Book Antiqua" pitchFamily="18" charset="0"/>
              </a:rPr>
              <a:t>)</a:t>
            </a:r>
            <a:r>
              <a:rPr lang="ru-RU" sz="2800" dirty="0" smtClean="0">
                <a:latin typeface="Book Antiqua" pitchFamily="18" charset="0"/>
              </a:rPr>
              <a:t>;</a:t>
            </a:r>
          </a:p>
          <a:p>
            <a:pPr marL="514350" indent="-514350" fontAlgn="auto">
              <a:spcAft>
                <a:spcPts val="0"/>
              </a:spcAft>
              <a:buFont typeface="+mj-lt"/>
              <a:buAutoNum type="arabicPeriod"/>
              <a:defRPr/>
            </a:pPr>
            <a:r>
              <a:rPr lang="ru-RU" sz="2800" dirty="0" smtClean="0">
                <a:latin typeface="Book Antiqua" pitchFamily="18" charset="0"/>
              </a:rPr>
              <a:t> «Марсельские тайны»;</a:t>
            </a:r>
          </a:p>
          <a:p>
            <a:pPr marL="514350" indent="-514350" fontAlgn="auto">
              <a:spcAft>
                <a:spcPts val="0"/>
              </a:spcAft>
              <a:buFont typeface="+mj-lt"/>
              <a:buAutoNum type="arabicPeriod"/>
              <a:defRPr/>
            </a:pPr>
            <a:r>
              <a:rPr lang="ru-RU" sz="2800" dirty="0" smtClean="0">
                <a:latin typeface="Book Antiqua" pitchFamily="18" charset="0"/>
              </a:rPr>
              <a:t>«</a:t>
            </a:r>
            <a:r>
              <a:rPr lang="ru-RU" sz="2800" dirty="0" err="1" smtClean="0">
                <a:latin typeface="Book Antiqua" pitchFamily="18" charset="0"/>
              </a:rPr>
              <a:t>Ругон-Маккары</a:t>
            </a:r>
            <a:r>
              <a:rPr lang="ru-RU" sz="2800" dirty="0" smtClean="0">
                <a:latin typeface="Book Antiqua" pitchFamily="18" charset="0"/>
              </a:rPr>
              <a:t>» (</a:t>
            </a:r>
            <a:r>
              <a:rPr lang="en-US" sz="2800" dirty="0" smtClean="0">
                <a:latin typeface="Book Antiqua" pitchFamily="18" charset="0"/>
              </a:rPr>
              <a:t>Les </a:t>
            </a:r>
            <a:r>
              <a:rPr lang="en-US" sz="2800" dirty="0" err="1" smtClean="0">
                <a:latin typeface="Book Antiqua" pitchFamily="18" charset="0"/>
              </a:rPr>
              <a:t>Rougon-Macquarts</a:t>
            </a:r>
            <a:r>
              <a:rPr lang="en-US" sz="2800" dirty="0" smtClean="0">
                <a:latin typeface="Book Antiqua" pitchFamily="18" charset="0"/>
              </a:rPr>
              <a:t>)</a:t>
            </a:r>
            <a:r>
              <a:rPr lang="ru-RU" sz="2800" dirty="0" smtClean="0">
                <a:latin typeface="Book Antiqua" pitchFamily="18" charset="0"/>
              </a:rPr>
              <a:t>;</a:t>
            </a:r>
          </a:p>
          <a:p>
            <a:pPr marL="514350" indent="-514350" fontAlgn="auto">
              <a:spcAft>
                <a:spcPts val="0"/>
              </a:spcAft>
              <a:buFont typeface="+mj-lt"/>
              <a:buAutoNum type="arabicPeriod"/>
              <a:defRPr/>
            </a:pPr>
            <a:r>
              <a:rPr lang="ru-RU" sz="2800" dirty="0" smtClean="0">
                <a:latin typeface="Book Antiqua" pitchFamily="18" charset="0"/>
              </a:rPr>
              <a:t>«Тереза </a:t>
            </a:r>
            <a:r>
              <a:rPr lang="ru-RU" sz="2800" dirty="0" err="1" smtClean="0">
                <a:latin typeface="Book Antiqua" pitchFamily="18" charset="0"/>
              </a:rPr>
              <a:t>Ракен</a:t>
            </a:r>
            <a:r>
              <a:rPr lang="ru-RU" sz="2800" dirty="0" smtClean="0">
                <a:latin typeface="Book Antiqua" pitchFamily="18" charset="0"/>
              </a:rPr>
              <a:t>» (</a:t>
            </a:r>
            <a:r>
              <a:rPr lang="en-US" sz="2800" dirty="0" err="1" smtClean="0">
                <a:latin typeface="Book Antiqua" pitchFamily="18" charset="0"/>
              </a:rPr>
              <a:t>Thérèse</a:t>
            </a:r>
            <a:r>
              <a:rPr lang="en-US" sz="2800" dirty="0" smtClean="0">
                <a:latin typeface="Book Antiqua" pitchFamily="18" charset="0"/>
              </a:rPr>
              <a:t> </a:t>
            </a:r>
            <a:r>
              <a:rPr lang="en-US" sz="2800" dirty="0" err="1" smtClean="0">
                <a:latin typeface="Book Antiqua" pitchFamily="18" charset="0"/>
              </a:rPr>
              <a:t>Raquin</a:t>
            </a:r>
            <a:r>
              <a:rPr lang="en-US" sz="2800" dirty="0" smtClean="0">
                <a:latin typeface="Book Antiqua" pitchFamily="18" charset="0"/>
              </a:rPr>
              <a:t>, </a:t>
            </a:r>
            <a:r>
              <a:rPr lang="ru-RU" sz="2800" dirty="0" smtClean="0">
                <a:latin typeface="Book Antiqua" pitchFamily="18" charset="0"/>
              </a:rPr>
              <a:t>1867</a:t>
            </a:r>
            <a:r>
              <a:rPr lang="en-US" sz="2800" dirty="0" smtClean="0">
                <a:latin typeface="Book Antiqua" pitchFamily="18" charset="0"/>
              </a:rPr>
              <a:t>)</a:t>
            </a:r>
            <a:r>
              <a:rPr lang="ru-RU" sz="2800" dirty="0" smtClean="0">
                <a:latin typeface="Book Antiqua" pitchFamily="18" charset="0"/>
              </a:rPr>
              <a:t>;</a:t>
            </a:r>
          </a:p>
          <a:p>
            <a:pPr marL="514350" indent="-514350" fontAlgn="auto">
              <a:spcAft>
                <a:spcPts val="0"/>
              </a:spcAft>
              <a:buFont typeface="+mj-lt"/>
              <a:buAutoNum type="arabicPeriod"/>
              <a:defRPr/>
            </a:pPr>
            <a:r>
              <a:rPr lang="ru-RU" sz="2800" dirty="0" smtClean="0">
                <a:latin typeface="Book Antiqua" pitchFamily="18" charset="0"/>
              </a:rPr>
              <a:t>«Радость жить» (</a:t>
            </a:r>
            <a:r>
              <a:rPr lang="en-US" sz="2800" dirty="0" smtClean="0">
                <a:latin typeface="Book Antiqua" pitchFamily="18" charset="0"/>
              </a:rPr>
              <a:t>La joie de vivre, </a:t>
            </a:r>
            <a:r>
              <a:rPr lang="ru-RU" sz="2800" dirty="0" smtClean="0">
                <a:latin typeface="Book Antiqua" pitchFamily="18" charset="0"/>
              </a:rPr>
              <a:t>1884</a:t>
            </a:r>
            <a:r>
              <a:rPr lang="en-US" sz="2800" dirty="0" smtClean="0">
                <a:latin typeface="Book Antiqua" pitchFamily="18" charset="0"/>
              </a:rPr>
              <a:t>)</a:t>
            </a:r>
            <a:r>
              <a:rPr lang="ru-RU" sz="2800" dirty="0" smtClean="0">
                <a:latin typeface="Book Antiqua" pitchFamily="18" charset="0"/>
              </a:rPr>
              <a:t>;</a:t>
            </a:r>
          </a:p>
          <a:p>
            <a:pPr marL="514350" indent="-514350" fontAlgn="auto">
              <a:spcAft>
                <a:spcPts val="0"/>
              </a:spcAft>
              <a:buFont typeface="+mj-lt"/>
              <a:buAutoNum type="arabicPeriod"/>
              <a:defRPr/>
            </a:pPr>
            <a:r>
              <a:rPr lang="fr-FR" sz="2800" dirty="0" smtClean="0">
                <a:latin typeface="Book Antiqua" pitchFamily="18" charset="0"/>
              </a:rPr>
              <a:t>«</a:t>
            </a:r>
            <a:r>
              <a:rPr lang="ru-RU" sz="2800" dirty="0" smtClean="0">
                <a:latin typeface="Book Antiqua" pitchFamily="18" charset="0"/>
              </a:rPr>
              <a:t>Страница любви</a:t>
            </a:r>
            <a:r>
              <a:rPr lang="fr-FR" sz="2800" dirty="0" smtClean="0">
                <a:latin typeface="Book Antiqua" pitchFamily="18" charset="0"/>
              </a:rPr>
              <a:t>» (Une page d'amour, </a:t>
            </a:r>
            <a:r>
              <a:rPr lang="ru-RU" sz="2800" dirty="0" smtClean="0">
                <a:latin typeface="Book Antiqua" pitchFamily="18" charset="0"/>
              </a:rPr>
              <a:t>1878</a:t>
            </a:r>
            <a:r>
              <a:rPr lang="fr-FR" sz="2800" dirty="0" smtClean="0">
                <a:latin typeface="Book Antiqua" pitchFamily="18" charset="0"/>
              </a:rPr>
              <a:t>)</a:t>
            </a:r>
            <a:r>
              <a:rPr lang="ru-RU" sz="2800" dirty="0" smtClean="0">
                <a:latin typeface="Book Antiqua" pitchFamily="18" charset="0"/>
              </a:rPr>
              <a:t>;</a:t>
            </a:r>
            <a:endParaRPr lang="ru-RU" sz="2800" dirty="0">
              <a:latin typeface="Book Antiqua"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350"/>
            <a:ext cx="8229600" cy="5865813"/>
          </a:xfrm>
        </p:spPr>
        <p:txBody>
          <a:bodyPr rtlCol="0">
            <a:normAutofit fontScale="62500" lnSpcReduction="20000"/>
          </a:bodyPr>
          <a:lstStyle/>
          <a:p>
            <a:pPr marL="514350" indent="-514350" fontAlgn="auto">
              <a:lnSpc>
                <a:spcPct val="170000"/>
              </a:lnSpc>
              <a:spcAft>
                <a:spcPts val="0"/>
              </a:spcAft>
              <a:buFont typeface="+mj-lt"/>
              <a:buAutoNum type="arabicPeriod"/>
              <a:defRPr/>
            </a:pPr>
            <a:r>
              <a:rPr lang="ru-RU" sz="2800" dirty="0" smtClean="0">
                <a:latin typeface="Book Antiqua" pitchFamily="18" charset="0"/>
              </a:rPr>
              <a:t>«Мечте» (</a:t>
            </a:r>
            <a:r>
              <a:rPr lang="en-US" sz="2800" i="1" dirty="0" smtClean="0">
                <a:latin typeface="Book Antiqua" pitchFamily="18" charset="0"/>
              </a:rPr>
              <a:t>Le </a:t>
            </a:r>
            <a:r>
              <a:rPr lang="en-US" sz="2800" i="1" dirty="0" err="1" smtClean="0">
                <a:latin typeface="Book Antiqua" pitchFamily="18" charset="0"/>
              </a:rPr>
              <a:t>Rêve</a:t>
            </a:r>
            <a:r>
              <a:rPr lang="en-US" sz="2800" dirty="0" smtClean="0">
                <a:latin typeface="Book Antiqua" pitchFamily="18" charset="0"/>
              </a:rPr>
              <a:t>, </a:t>
            </a:r>
            <a:r>
              <a:rPr lang="ru-RU" sz="2800" dirty="0" smtClean="0">
                <a:latin typeface="Book Antiqua" pitchFamily="18" charset="0"/>
              </a:rPr>
              <a:t>1888</a:t>
            </a:r>
            <a:r>
              <a:rPr lang="en-US" sz="2800" dirty="0" smtClean="0">
                <a:latin typeface="Book Antiqua" pitchFamily="18" charset="0"/>
              </a:rPr>
              <a:t>)</a:t>
            </a:r>
            <a:r>
              <a:rPr lang="ru-RU" sz="2800" dirty="0" smtClean="0">
                <a:latin typeface="Book Antiqua" pitchFamily="18" charset="0"/>
              </a:rPr>
              <a:t>;</a:t>
            </a:r>
          </a:p>
          <a:p>
            <a:pPr marL="514350" indent="-514350" fontAlgn="auto">
              <a:lnSpc>
                <a:spcPct val="170000"/>
              </a:lnSpc>
              <a:spcAft>
                <a:spcPts val="0"/>
              </a:spcAft>
              <a:buFont typeface="+mj-lt"/>
              <a:buAutoNum type="arabicPeriod"/>
              <a:defRPr/>
            </a:pPr>
            <a:r>
              <a:rPr lang="ru-RU" sz="2800" dirty="0" smtClean="0">
                <a:latin typeface="Book Antiqua" pitchFamily="18" charset="0"/>
              </a:rPr>
              <a:t>«Преступление аббата Муре» (</a:t>
            </a:r>
            <a:r>
              <a:rPr lang="en-US" sz="2800" i="1" dirty="0" smtClean="0">
                <a:latin typeface="Book Antiqua" pitchFamily="18" charset="0"/>
              </a:rPr>
              <a:t>La </a:t>
            </a:r>
            <a:r>
              <a:rPr lang="en-US" sz="2800" i="1" dirty="0" err="1" smtClean="0">
                <a:latin typeface="Book Antiqua" pitchFamily="18" charset="0"/>
              </a:rPr>
              <a:t>faute</a:t>
            </a:r>
            <a:r>
              <a:rPr lang="en-US" sz="2800" i="1" dirty="0" smtClean="0">
                <a:latin typeface="Book Antiqua" pitchFamily="18" charset="0"/>
              </a:rPr>
              <a:t> de </a:t>
            </a:r>
            <a:r>
              <a:rPr lang="en-US" sz="2800" i="1" dirty="0" err="1" smtClean="0">
                <a:latin typeface="Book Antiqua" pitchFamily="18" charset="0"/>
              </a:rPr>
              <a:t>l'abbé</a:t>
            </a:r>
            <a:r>
              <a:rPr lang="en-US" sz="2800" i="1" dirty="0" smtClean="0">
                <a:latin typeface="Book Antiqua" pitchFamily="18" charset="0"/>
              </a:rPr>
              <a:t> </a:t>
            </a:r>
            <a:r>
              <a:rPr lang="en-US" sz="2800" i="1" dirty="0" err="1" smtClean="0">
                <a:latin typeface="Book Antiqua" pitchFamily="18" charset="0"/>
              </a:rPr>
              <a:t>Mouret</a:t>
            </a:r>
            <a:r>
              <a:rPr lang="en-US" sz="2800" dirty="0" smtClean="0">
                <a:latin typeface="Book Antiqua" pitchFamily="18" charset="0"/>
              </a:rPr>
              <a:t>, </a:t>
            </a:r>
            <a:r>
              <a:rPr lang="ru-RU" sz="2800" dirty="0" smtClean="0">
                <a:latin typeface="Book Antiqua" pitchFamily="18" charset="0"/>
              </a:rPr>
              <a:t>1875</a:t>
            </a:r>
            <a:r>
              <a:rPr lang="en-US" sz="2800" dirty="0" smtClean="0">
                <a:latin typeface="Book Antiqua" pitchFamily="18" charset="0"/>
              </a:rPr>
              <a:t>)</a:t>
            </a:r>
            <a:r>
              <a:rPr lang="ru-RU" sz="2800" dirty="0" smtClean="0">
                <a:latin typeface="Book Antiqua" pitchFamily="18" charset="0"/>
              </a:rPr>
              <a:t>;</a:t>
            </a:r>
          </a:p>
          <a:p>
            <a:pPr marL="514350" indent="-514350" fontAlgn="auto">
              <a:lnSpc>
                <a:spcPct val="170000"/>
              </a:lnSpc>
              <a:spcAft>
                <a:spcPts val="0"/>
              </a:spcAft>
              <a:buFont typeface="+mj-lt"/>
              <a:buAutoNum type="arabicPeriod"/>
              <a:defRPr/>
            </a:pPr>
            <a:r>
              <a:rPr lang="fr-FR" sz="2800" dirty="0" smtClean="0">
                <a:latin typeface="Book Antiqua" pitchFamily="18" charset="0"/>
              </a:rPr>
              <a:t>«Завоевание Плассана» (</a:t>
            </a:r>
            <a:r>
              <a:rPr lang="fr-FR" sz="2800" i="1" dirty="0" smtClean="0">
                <a:latin typeface="Book Antiqua" pitchFamily="18" charset="0"/>
              </a:rPr>
              <a:t>La conquête de Plassans</a:t>
            </a:r>
            <a:r>
              <a:rPr lang="fr-FR" sz="2800" dirty="0" smtClean="0">
                <a:latin typeface="Book Antiqua" pitchFamily="18" charset="0"/>
              </a:rPr>
              <a:t>, </a:t>
            </a:r>
            <a:r>
              <a:rPr lang="ru-RU" sz="2800" dirty="0" smtClean="0">
                <a:latin typeface="Book Antiqua" pitchFamily="18" charset="0"/>
              </a:rPr>
              <a:t>1874</a:t>
            </a:r>
            <a:r>
              <a:rPr lang="fr-FR" sz="2800" dirty="0" smtClean="0">
                <a:latin typeface="Book Antiqua" pitchFamily="18" charset="0"/>
              </a:rPr>
              <a:t>)</a:t>
            </a:r>
            <a:r>
              <a:rPr lang="ru-RU" sz="2800" dirty="0" smtClean="0">
                <a:latin typeface="Book Antiqua" pitchFamily="18" charset="0"/>
              </a:rPr>
              <a:t>;</a:t>
            </a:r>
          </a:p>
          <a:p>
            <a:pPr marL="514350" indent="-514350" fontAlgn="auto">
              <a:lnSpc>
                <a:spcPct val="170000"/>
              </a:lnSpc>
              <a:spcAft>
                <a:spcPts val="0"/>
              </a:spcAft>
              <a:buFont typeface="+mj-lt"/>
              <a:buAutoNum type="arabicPeriod"/>
              <a:defRPr/>
            </a:pPr>
            <a:r>
              <a:rPr lang="fr-FR" sz="2800" dirty="0" smtClean="0">
                <a:latin typeface="Book Antiqua" pitchFamily="18" charset="0"/>
              </a:rPr>
              <a:t>«Человек-зверь» (</a:t>
            </a:r>
            <a:r>
              <a:rPr lang="fr-FR" sz="2800" i="1" dirty="0" smtClean="0">
                <a:latin typeface="Book Antiqua" pitchFamily="18" charset="0"/>
              </a:rPr>
              <a:t>La bête humaine</a:t>
            </a:r>
            <a:r>
              <a:rPr lang="fr-FR" sz="2800" dirty="0" smtClean="0">
                <a:latin typeface="Book Antiqua" pitchFamily="18" charset="0"/>
              </a:rPr>
              <a:t>, </a:t>
            </a:r>
            <a:r>
              <a:rPr lang="ru-RU" sz="2800" dirty="0" smtClean="0">
                <a:latin typeface="Book Antiqua" pitchFamily="18" charset="0"/>
              </a:rPr>
              <a:t>1890</a:t>
            </a:r>
            <a:r>
              <a:rPr lang="fr-FR" sz="2800" dirty="0" smtClean="0">
                <a:latin typeface="Book Antiqua" pitchFamily="18" charset="0"/>
              </a:rPr>
              <a:t>)</a:t>
            </a:r>
            <a:r>
              <a:rPr lang="ru-RU" sz="2800" dirty="0" smtClean="0">
                <a:latin typeface="Book Antiqua" pitchFamily="18" charset="0"/>
              </a:rPr>
              <a:t>;</a:t>
            </a:r>
          </a:p>
          <a:p>
            <a:pPr marL="514350" indent="-514350" fontAlgn="auto">
              <a:lnSpc>
                <a:spcPct val="170000"/>
              </a:lnSpc>
              <a:spcAft>
                <a:spcPts val="0"/>
              </a:spcAft>
              <a:buFont typeface="+mj-lt"/>
              <a:buAutoNum type="arabicPeriod"/>
              <a:defRPr/>
            </a:pPr>
            <a:r>
              <a:rPr lang="fr-FR" sz="2800" dirty="0" smtClean="0">
                <a:latin typeface="Book Antiqua" pitchFamily="18" charset="0"/>
              </a:rPr>
              <a:t>«Дамское счастье» (</a:t>
            </a:r>
            <a:r>
              <a:rPr lang="fr-FR" sz="2800" i="1" dirty="0" smtClean="0">
                <a:latin typeface="Book Antiqua" pitchFamily="18" charset="0"/>
              </a:rPr>
              <a:t>Au bonheur des dames</a:t>
            </a:r>
            <a:r>
              <a:rPr lang="fr-FR" sz="2800" dirty="0" smtClean="0">
                <a:latin typeface="Book Antiqua" pitchFamily="18" charset="0"/>
              </a:rPr>
              <a:t>, </a:t>
            </a:r>
            <a:r>
              <a:rPr lang="ru-RU" sz="2800" dirty="0" smtClean="0">
                <a:latin typeface="Book Antiqua" pitchFamily="18" charset="0"/>
              </a:rPr>
              <a:t>1883);</a:t>
            </a:r>
          </a:p>
          <a:p>
            <a:pPr marL="514350" indent="-514350" fontAlgn="auto">
              <a:lnSpc>
                <a:spcPct val="170000"/>
              </a:lnSpc>
              <a:spcAft>
                <a:spcPts val="0"/>
              </a:spcAft>
              <a:buFont typeface="+mj-lt"/>
              <a:buAutoNum type="arabicPeriod"/>
              <a:defRPr/>
            </a:pPr>
            <a:r>
              <a:rPr lang="ru-RU" sz="2800" dirty="0" smtClean="0">
                <a:latin typeface="Book Antiqua" pitchFamily="18" charset="0"/>
              </a:rPr>
              <a:t>«Добыча» (</a:t>
            </a:r>
            <a:r>
              <a:rPr lang="en-US" sz="2800" i="1" dirty="0" smtClean="0">
                <a:latin typeface="Book Antiqua" pitchFamily="18" charset="0"/>
              </a:rPr>
              <a:t>La </a:t>
            </a:r>
            <a:r>
              <a:rPr lang="en-US" sz="2800" i="1" dirty="0" err="1" smtClean="0">
                <a:latin typeface="Book Antiqua" pitchFamily="18" charset="0"/>
              </a:rPr>
              <a:t>curée</a:t>
            </a:r>
            <a:r>
              <a:rPr lang="en-US" sz="2800" dirty="0" smtClean="0">
                <a:latin typeface="Book Antiqua" pitchFamily="18" charset="0"/>
              </a:rPr>
              <a:t>, 1872)</a:t>
            </a:r>
            <a:r>
              <a:rPr lang="ru-RU" sz="2800" dirty="0" smtClean="0">
                <a:latin typeface="Book Antiqua" pitchFamily="18" charset="0"/>
              </a:rPr>
              <a:t>;</a:t>
            </a:r>
          </a:p>
          <a:p>
            <a:pPr marL="514350" indent="-514350" fontAlgn="auto">
              <a:lnSpc>
                <a:spcPct val="170000"/>
              </a:lnSpc>
              <a:spcAft>
                <a:spcPts val="0"/>
              </a:spcAft>
              <a:buFont typeface="+mj-lt"/>
              <a:buAutoNum type="arabicPeriod"/>
              <a:defRPr/>
            </a:pPr>
            <a:r>
              <a:rPr lang="fr-FR" sz="2800" dirty="0" smtClean="0">
                <a:latin typeface="Book Antiqua" pitchFamily="18" charset="0"/>
              </a:rPr>
              <a:t>«</a:t>
            </a:r>
            <a:r>
              <a:rPr lang="ru-RU" sz="3000" dirty="0" smtClean="0">
                <a:latin typeface="Book Antiqua" pitchFamily="18" charset="0"/>
              </a:rPr>
              <a:t>Чрево Парижа</a:t>
            </a:r>
            <a:r>
              <a:rPr lang="fr-FR" sz="3000" dirty="0" smtClean="0">
                <a:latin typeface="Book Antiqua" pitchFamily="18" charset="0"/>
              </a:rPr>
              <a:t>» (</a:t>
            </a:r>
            <a:r>
              <a:rPr lang="fr-FR" sz="3000" i="1" dirty="0" smtClean="0">
                <a:latin typeface="Book Antiqua" pitchFamily="18" charset="0"/>
              </a:rPr>
              <a:t>Le ventre de Paris</a:t>
            </a:r>
            <a:r>
              <a:rPr lang="fr-FR" sz="3000" dirty="0" smtClean="0">
                <a:latin typeface="Book Antiqua" pitchFamily="18" charset="0"/>
              </a:rPr>
              <a:t>, </a:t>
            </a:r>
            <a:r>
              <a:rPr lang="ru-RU" sz="3000" dirty="0" smtClean="0">
                <a:latin typeface="Book Antiqua" pitchFamily="18" charset="0"/>
              </a:rPr>
              <a:t>1873</a:t>
            </a:r>
            <a:r>
              <a:rPr lang="fr-FR" sz="3000" dirty="0" smtClean="0">
                <a:latin typeface="Book Antiqua" pitchFamily="18" charset="0"/>
              </a:rPr>
              <a:t>)</a:t>
            </a:r>
            <a:r>
              <a:rPr lang="ru-RU" sz="3000" dirty="0" smtClean="0">
                <a:latin typeface="Book Antiqua" pitchFamily="18" charset="0"/>
              </a:rPr>
              <a:t>;</a:t>
            </a:r>
          </a:p>
          <a:p>
            <a:pPr marL="514350" indent="-514350" fontAlgn="auto">
              <a:lnSpc>
                <a:spcPct val="170000"/>
              </a:lnSpc>
              <a:spcAft>
                <a:spcPts val="0"/>
              </a:spcAft>
              <a:buFont typeface="+mj-lt"/>
              <a:buAutoNum type="arabicPeriod"/>
              <a:defRPr/>
            </a:pPr>
            <a:r>
              <a:rPr lang="ru-RU" sz="3000" dirty="0" smtClean="0">
                <a:latin typeface="Book Antiqua" pitchFamily="18" charset="0"/>
              </a:rPr>
              <a:t>«Деньги» (</a:t>
            </a:r>
            <a:r>
              <a:rPr lang="en-US" sz="3000" dirty="0" err="1" smtClean="0">
                <a:latin typeface="Book Antiqua" pitchFamily="18" charset="0"/>
              </a:rPr>
              <a:t>L’argent</a:t>
            </a:r>
            <a:r>
              <a:rPr lang="en-US" sz="3000" dirty="0" smtClean="0">
                <a:latin typeface="Book Antiqua" pitchFamily="18" charset="0"/>
              </a:rPr>
              <a:t>, </a:t>
            </a:r>
            <a:r>
              <a:rPr lang="ru-RU" sz="3000" dirty="0" smtClean="0">
                <a:latin typeface="Book Antiqua" pitchFamily="18" charset="0"/>
              </a:rPr>
              <a:t>1891</a:t>
            </a:r>
            <a:r>
              <a:rPr lang="en-US" sz="3000" dirty="0" smtClean="0">
                <a:latin typeface="Book Antiqua" pitchFamily="18" charset="0"/>
              </a:rPr>
              <a:t>)</a:t>
            </a:r>
            <a:r>
              <a:rPr lang="ru-RU" sz="3000" dirty="0" smtClean="0">
                <a:latin typeface="Book Antiqua" pitchFamily="18" charset="0"/>
              </a:rPr>
              <a:t>;</a:t>
            </a:r>
          </a:p>
          <a:p>
            <a:pPr marL="514350" indent="-514350" fontAlgn="auto">
              <a:lnSpc>
                <a:spcPct val="170000"/>
              </a:lnSpc>
              <a:spcAft>
                <a:spcPts val="0"/>
              </a:spcAft>
              <a:buFont typeface="+mj-lt"/>
              <a:buAutoNum type="arabicPeriod"/>
              <a:defRPr/>
            </a:pPr>
            <a:r>
              <a:rPr lang="ru-RU" sz="3000" dirty="0" smtClean="0">
                <a:latin typeface="Book Antiqua" pitchFamily="18" charset="0"/>
              </a:rPr>
              <a:t>«Его превосходительство </a:t>
            </a:r>
            <a:r>
              <a:rPr lang="ru-RU" sz="3000" dirty="0" err="1" smtClean="0">
                <a:latin typeface="Book Antiqua" pitchFamily="18" charset="0"/>
              </a:rPr>
              <a:t>Эжен</a:t>
            </a:r>
            <a:r>
              <a:rPr lang="ru-RU" sz="3000" dirty="0" smtClean="0">
                <a:latin typeface="Book Antiqua" pitchFamily="18" charset="0"/>
              </a:rPr>
              <a:t> </a:t>
            </a:r>
            <a:r>
              <a:rPr lang="ru-RU" sz="3000" dirty="0" err="1" smtClean="0">
                <a:latin typeface="Book Antiqua" pitchFamily="18" charset="0"/>
              </a:rPr>
              <a:t>Ругон</a:t>
            </a:r>
            <a:r>
              <a:rPr lang="ru-RU" sz="3000" dirty="0" smtClean="0">
                <a:latin typeface="Book Antiqua" pitchFamily="18" charset="0"/>
              </a:rPr>
              <a:t>» (1876);</a:t>
            </a:r>
          </a:p>
          <a:p>
            <a:pPr marL="514350" indent="-514350" fontAlgn="auto">
              <a:lnSpc>
                <a:spcPct val="170000"/>
              </a:lnSpc>
              <a:spcAft>
                <a:spcPts val="0"/>
              </a:spcAft>
              <a:buFont typeface="+mj-lt"/>
              <a:buAutoNum type="arabicPeriod"/>
              <a:defRPr/>
            </a:pPr>
            <a:r>
              <a:rPr lang="ru-RU" sz="3000" dirty="0" smtClean="0">
                <a:latin typeface="Book Antiqua" pitchFamily="18" charset="0"/>
              </a:rPr>
              <a:t>«Экспериментальный роман» (</a:t>
            </a:r>
            <a:r>
              <a:rPr lang="ru-RU" sz="3000" i="1" dirty="0" err="1" smtClean="0">
                <a:latin typeface="Book Antiqua" pitchFamily="18" charset="0"/>
              </a:rPr>
              <a:t>Le</a:t>
            </a:r>
            <a:r>
              <a:rPr lang="ru-RU" sz="3000" i="1" dirty="0" smtClean="0">
                <a:latin typeface="Book Antiqua" pitchFamily="18" charset="0"/>
              </a:rPr>
              <a:t> </a:t>
            </a:r>
            <a:r>
              <a:rPr lang="ru-RU" sz="3000" i="1" dirty="0" err="1" smtClean="0">
                <a:latin typeface="Book Antiqua" pitchFamily="18" charset="0"/>
              </a:rPr>
              <a:t>roman</a:t>
            </a:r>
            <a:r>
              <a:rPr lang="ru-RU" sz="3000" i="1" dirty="0" smtClean="0">
                <a:latin typeface="Book Antiqua" pitchFamily="18" charset="0"/>
              </a:rPr>
              <a:t> </a:t>
            </a:r>
            <a:r>
              <a:rPr lang="ru-RU" sz="3000" i="1" dirty="0" err="1" smtClean="0">
                <a:latin typeface="Book Antiqua" pitchFamily="18" charset="0"/>
              </a:rPr>
              <a:t>expérimental</a:t>
            </a:r>
            <a:r>
              <a:rPr lang="ru-RU" sz="3000" dirty="0" smtClean="0">
                <a:latin typeface="Book Antiqua" pitchFamily="18" charset="0"/>
              </a:rPr>
              <a:t>, 1880);</a:t>
            </a:r>
          </a:p>
          <a:p>
            <a:pPr marL="514350" indent="-514350" fontAlgn="auto">
              <a:lnSpc>
                <a:spcPct val="170000"/>
              </a:lnSpc>
              <a:spcAft>
                <a:spcPts val="0"/>
              </a:spcAft>
              <a:buFont typeface="+mj-lt"/>
              <a:buAutoNum type="arabicPeriod"/>
              <a:defRPr/>
            </a:pPr>
            <a:r>
              <a:rPr lang="ru-RU" sz="3300" dirty="0" smtClean="0">
                <a:latin typeface="Book Antiqua" pitchFamily="18" charset="0"/>
              </a:rPr>
              <a:t>Незаконченная серия «Евангелий» («Плодовитость» — «</a:t>
            </a:r>
            <a:r>
              <a:rPr lang="ru-RU" sz="3300" i="1" dirty="0" err="1" smtClean="0">
                <a:latin typeface="Book Antiqua" pitchFamily="18" charset="0"/>
              </a:rPr>
              <a:t>Fécondité</a:t>
            </a:r>
            <a:r>
              <a:rPr lang="ru-RU" sz="3300" dirty="0" smtClean="0">
                <a:latin typeface="Book Antiqua" pitchFamily="18" charset="0"/>
              </a:rPr>
              <a:t>», 1899, «Труд», «Справедливость» — «</a:t>
            </a:r>
            <a:r>
              <a:rPr lang="ru-RU" sz="3300" i="1" dirty="0" err="1" smtClean="0">
                <a:latin typeface="Book Antiqua" pitchFamily="18" charset="0"/>
              </a:rPr>
              <a:t>Vérité</a:t>
            </a:r>
            <a:r>
              <a:rPr lang="ru-RU" sz="3300" dirty="0" smtClean="0">
                <a:latin typeface="Book Antiqua" pitchFamily="18" charset="0"/>
              </a:rPr>
              <a:t>», 1902)</a:t>
            </a:r>
            <a:endParaRPr lang="ru-RU" sz="3300" dirty="0">
              <a:latin typeface="Book Antiqua"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p:txBody>
          <a:bodyPr/>
          <a:lstStyle/>
          <a:p>
            <a:endParaRPr lang="ru-RU" smtClean="0"/>
          </a:p>
        </p:txBody>
      </p:sp>
      <p:pic>
        <p:nvPicPr>
          <p:cNvPr id="29698" name="Содержимое 3" descr="images.jpg"/>
          <p:cNvPicPr>
            <a:picLocks noGrp="1" noChangeAspect="1"/>
          </p:cNvPicPr>
          <p:nvPr>
            <p:ph idx="1"/>
          </p:nvPr>
        </p:nvPicPr>
        <p:blipFill>
          <a:blip r:embed="rId2"/>
          <a:srcRect/>
          <a:stretch>
            <a:fillRect/>
          </a:stretch>
        </p:blipFill>
        <p:spPr>
          <a:xfrm>
            <a:off x="0" y="19050"/>
            <a:ext cx="9144000" cy="6838950"/>
          </a:xfrm>
        </p:spPr>
      </p:pic>
      <p:sp>
        <p:nvSpPr>
          <p:cNvPr id="29699" name="Прямоугольник 4"/>
          <p:cNvSpPr>
            <a:spLocks noChangeArrowheads="1"/>
          </p:cNvSpPr>
          <p:nvPr/>
        </p:nvSpPr>
        <p:spPr bwMode="auto">
          <a:xfrm>
            <a:off x="2286000" y="836613"/>
            <a:ext cx="4572000" cy="1016000"/>
          </a:xfrm>
          <a:prstGeom prst="rect">
            <a:avLst/>
          </a:prstGeom>
          <a:noFill/>
          <a:ln w="9525">
            <a:noFill/>
            <a:miter lim="800000"/>
            <a:headEnd/>
            <a:tailEnd/>
          </a:ln>
        </p:spPr>
        <p:txBody>
          <a:bodyPr>
            <a:spAutoFit/>
          </a:bodyPr>
          <a:lstStyle/>
          <a:p>
            <a:pPr algn="ctr" fontAlgn="t"/>
            <a:r>
              <a:rPr lang="ru-RU" sz="2400">
                <a:latin typeface="DotumChe" pitchFamily="49" charset="-127"/>
                <a:ea typeface="DotumChe" pitchFamily="49" charset="-127"/>
              </a:rPr>
              <a:t>Заключение</a:t>
            </a:r>
          </a:p>
          <a:p>
            <a:r>
              <a:rPr lang="ru-RU">
                <a:latin typeface="Calibri" pitchFamily="34" charset="0"/>
              </a:rPr>
              <a:t/>
            </a:r>
            <a:br>
              <a:rPr lang="ru-RU">
                <a:latin typeface="Calibri" pitchFamily="34" charset="0"/>
              </a:rPr>
            </a:br>
            <a:endParaRPr lang="ru-RU">
              <a:latin typeface="Calibri" pitchFamily="34" charset="0"/>
            </a:endParaRPr>
          </a:p>
        </p:txBody>
      </p:sp>
      <p:sp>
        <p:nvSpPr>
          <p:cNvPr id="29700" name="Прямоугольник 5"/>
          <p:cNvSpPr>
            <a:spLocks noChangeArrowheads="1"/>
          </p:cNvSpPr>
          <p:nvPr/>
        </p:nvSpPr>
        <p:spPr bwMode="auto">
          <a:xfrm>
            <a:off x="684213" y="1557338"/>
            <a:ext cx="7848600" cy="3784600"/>
          </a:xfrm>
          <a:prstGeom prst="rect">
            <a:avLst/>
          </a:prstGeom>
          <a:noFill/>
          <a:ln w="9525">
            <a:noFill/>
            <a:miter lim="800000"/>
            <a:headEnd/>
            <a:tailEnd/>
          </a:ln>
        </p:spPr>
        <p:txBody>
          <a:bodyPr>
            <a:spAutoFit/>
          </a:bodyPr>
          <a:lstStyle/>
          <a:p>
            <a:r>
              <a:rPr lang="ru-RU" sz="2000">
                <a:latin typeface="Calibri" pitchFamily="34" charset="0"/>
                <a:cs typeface="Angsana New" pitchFamily="18" charset="-34"/>
              </a:rPr>
              <a:t>Расследование длилось долго: обнаружилось, что дымоход был заткнут строительным мусором, на крыше виднелись следы. Но кому они принадлежали — рабочим, накануне чинившим крышу, или злоумышленникам — так и осталось неизвестным. До сих пор непонятно, было ли это несчастным случаем или убийством. Общее горе сблизило их, все оставшиеся годы они посвятили детям Эмиля. Писатель при жизни не раз говорил жене, как хотел бы, чтобы дети носили его фамилию. Ей удалось добиться через суд, чтобы желание мужа сбылось — Дениза и Жак получили фамилию Золя. Жанна так и не вышла замуж, до самой смерти храня верность Эмилю. Она умерла в 1914 году после неудачной операции. Александрина дожила до глубокой старости, подняв на ноги детей писателя.</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a:xfrm>
            <a:off x="457200" y="0"/>
            <a:ext cx="8229600" cy="981075"/>
          </a:xfrm>
        </p:spPr>
        <p:txBody>
          <a:bodyPr/>
          <a:lstStyle/>
          <a:p>
            <a:r>
              <a:rPr lang="ru-RU" smtClean="0"/>
              <a:t>Спасибо за внимание!!!</a:t>
            </a:r>
          </a:p>
        </p:txBody>
      </p:sp>
      <p:pic>
        <p:nvPicPr>
          <p:cNvPr id="30722" name="Содержимое 3" descr="tsitaty-весь-смысл-жизни-заключается-в-бесконечном-эмиль-золя-129800.jpg"/>
          <p:cNvPicPr>
            <a:picLocks noGrp="1" noChangeAspect="1"/>
          </p:cNvPicPr>
          <p:nvPr>
            <p:ph idx="1"/>
          </p:nvPr>
        </p:nvPicPr>
        <p:blipFill>
          <a:blip r:embed="rId2"/>
          <a:srcRect/>
          <a:stretch>
            <a:fillRect/>
          </a:stretch>
        </p:blipFill>
        <p:spPr>
          <a:xfrm>
            <a:off x="-23813" y="1196975"/>
            <a:ext cx="9167813" cy="5661025"/>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2349500"/>
            <a:ext cx="8229600" cy="44450"/>
          </a:xfrm>
        </p:spPr>
        <p:txBody>
          <a:bodyPr rtlCol="0">
            <a:normAutofit fontScale="90000"/>
          </a:bodyPr>
          <a:lstStyle/>
          <a:p>
            <a:pPr fontAlgn="auto">
              <a:spcAft>
                <a:spcPts val="0"/>
              </a:spcAft>
              <a:defRPr/>
            </a:pPr>
            <a:r>
              <a:rPr lang="ru-RU" dirty="0" smtClean="0"/>
              <a:t>Введение</a:t>
            </a:r>
            <a:endParaRPr lang="ru-RU" dirty="0"/>
          </a:p>
        </p:txBody>
      </p:sp>
      <p:pic>
        <p:nvPicPr>
          <p:cNvPr id="15362" name="Содержимое 3" descr="images.jpg"/>
          <p:cNvPicPr>
            <a:picLocks noGrp="1" noChangeAspect="1"/>
          </p:cNvPicPr>
          <p:nvPr>
            <p:ph idx="1"/>
          </p:nvPr>
        </p:nvPicPr>
        <p:blipFill>
          <a:blip r:embed="rId2"/>
          <a:srcRect/>
          <a:stretch>
            <a:fillRect/>
          </a:stretch>
        </p:blipFill>
        <p:spPr>
          <a:xfrm>
            <a:off x="0" y="0"/>
            <a:ext cx="9144000" cy="6858000"/>
          </a:xfrm>
        </p:spPr>
      </p:pic>
      <p:sp>
        <p:nvSpPr>
          <p:cNvPr id="15363" name="Прямоугольник 4"/>
          <p:cNvSpPr>
            <a:spLocks noChangeArrowheads="1"/>
          </p:cNvSpPr>
          <p:nvPr/>
        </p:nvSpPr>
        <p:spPr bwMode="auto">
          <a:xfrm>
            <a:off x="900113" y="1557338"/>
            <a:ext cx="6985000" cy="4581525"/>
          </a:xfrm>
          <a:prstGeom prst="rect">
            <a:avLst/>
          </a:prstGeom>
          <a:noFill/>
          <a:ln w="9525">
            <a:noFill/>
            <a:miter lim="800000"/>
            <a:headEnd/>
            <a:tailEnd/>
          </a:ln>
        </p:spPr>
        <p:txBody>
          <a:bodyPr>
            <a:spAutoFit/>
          </a:bodyPr>
          <a:lstStyle/>
          <a:p>
            <a:pPr>
              <a:lnSpc>
                <a:spcPct val="150000"/>
              </a:lnSpc>
            </a:pPr>
            <a:r>
              <a:rPr lang="ru-RU" sz="2800">
                <a:latin typeface="Calibri" pitchFamily="34" charset="0"/>
                <a:cs typeface="Gisha" pitchFamily="34" charset="-79"/>
              </a:rPr>
              <a:t>Эмиль Золя был личностью неординарной, в нём необъяснимо сочетались глубокий реализм - тот самый, которым пронизаны все его произведения, и всеобъемлющий романтизм, сопровождающий писателя всю жизнь</a:t>
            </a:r>
          </a:p>
        </p:txBody>
      </p:sp>
      <p:sp>
        <p:nvSpPr>
          <p:cNvPr id="15364" name="Прямоугольник 6"/>
          <p:cNvSpPr>
            <a:spLocks noChangeArrowheads="1"/>
          </p:cNvSpPr>
          <p:nvPr/>
        </p:nvSpPr>
        <p:spPr bwMode="auto">
          <a:xfrm>
            <a:off x="2286000" y="692150"/>
            <a:ext cx="4572000" cy="646113"/>
          </a:xfrm>
          <a:prstGeom prst="rect">
            <a:avLst/>
          </a:prstGeom>
          <a:noFill/>
          <a:ln w="9525">
            <a:noFill/>
            <a:miter lim="800000"/>
            <a:headEnd/>
            <a:tailEnd/>
          </a:ln>
        </p:spPr>
        <p:txBody>
          <a:bodyPr>
            <a:spAutoFit/>
          </a:bodyPr>
          <a:lstStyle/>
          <a:p>
            <a:pPr algn="ctr"/>
            <a:r>
              <a:rPr lang="ru-RU" sz="3600">
                <a:latin typeface="DotumChe" pitchFamily="49" charset="-127"/>
                <a:ea typeface="DotumChe" pitchFamily="49" charset="-127"/>
              </a:rPr>
              <a:t>Введение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a:xfrm>
            <a:off x="4356100" y="476250"/>
            <a:ext cx="4787900" cy="5113338"/>
          </a:xfrm>
        </p:spPr>
        <p:txBody>
          <a:bodyPr/>
          <a:lstStyle/>
          <a:p>
            <a:pPr algn="l"/>
            <a:r>
              <a:rPr lang="ru-RU" sz="2400" smtClean="0">
                <a:cs typeface="Angsana New" pitchFamily="18" charset="-34"/>
              </a:rPr>
              <a:t>Эмиль Золя родился 2 апреля 1840 года в семье инженера </a:t>
            </a:r>
            <a:r>
              <a:rPr lang="ru-RU" sz="2400" b="1" smtClean="0">
                <a:cs typeface="Angsana New" pitchFamily="18" charset="-34"/>
              </a:rPr>
              <a:t>Франсуа Золя,</a:t>
            </a:r>
            <a:r>
              <a:rPr lang="ru-RU" sz="2400" smtClean="0">
                <a:cs typeface="Angsana New" pitchFamily="18" charset="-34"/>
              </a:rPr>
              <a:t> уроженца Венеции (по-итальянски фамилия читается как Дзо́ла), отец будущего писателя был человеком смелым, дерзким и чрезвычайно предприимчивым. Полный новаторских идей и планов, ещё до знакомства с будущей женой он успел исколесить половину Европы, принять активное участие в строительстве первой железнодорожной линии, даже завербоваться в иностранный легион и повоевать в Алжире</a:t>
            </a:r>
          </a:p>
        </p:txBody>
      </p:sp>
      <p:pic>
        <p:nvPicPr>
          <p:cNvPr id="16386" name="Содержимое 3" descr="image020.jpg"/>
          <p:cNvPicPr>
            <a:picLocks noGrp="1" noChangeAspect="1"/>
          </p:cNvPicPr>
          <p:nvPr>
            <p:ph idx="1"/>
          </p:nvPr>
        </p:nvPicPr>
        <p:blipFill>
          <a:blip r:embed="rId2"/>
          <a:srcRect/>
          <a:stretch>
            <a:fillRect/>
          </a:stretch>
        </p:blipFill>
        <p:spPr>
          <a:xfrm>
            <a:off x="0" y="0"/>
            <a:ext cx="4284663" cy="68580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4787900" y="0"/>
            <a:ext cx="4032250" cy="6524625"/>
          </a:xfrm>
        </p:spPr>
        <p:txBody>
          <a:bodyPr/>
          <a:lstStyle/>
          <a:p>
            <a:pPr algn="l"/>
            <a:r>
              <a:rPr lang="ru-RU" sz="2400" smtClean="0"/>
              <a:t>Впрочем, его военная карьера не задалась , после скандала, связанного с финансовой растратой, Франсуа был вынужден подать в отставку. Эта неудача его ничуть не обескуражила и дерзости с предприимчивостью не убавила, в 1833 года Франсуа Золя возвращается во Францию, где пытается «продавить» свои проекты строительства канала в Провансе и оборонительных укреплений вокруг Парижа</a:t>
            </a:r>
          </a:p>
        </p:txBody>
      </p:sp>
      <p:pic>
        <p:nvPicPr>
          <p:cNvPr id="17410" name="Содержимое 3" descr="3aa7a57a03b9005ce3762d1f1562822e.jpg"/>
          <p:cNvPicPr>
            <a:picLocks noGrp="1" noChangeAspect="1"/>
          </p:cNvPicPr>
          <p:nvPr>
            <p:ph idx="1"/>
          </p:nvPr>
        </p:nvPicPr>
        <p:blipFill>
          <a:blip r:embed="rId2"/>
          <a:srcRect/>
          <a:stretch>
            <a:fillRect/>
          </a:stretch>
        </p:blipFill>
        <p:spPr>
          <a:xfrm>
            <a:off x="0" y="0"/>
            <a:ext cx="4787900" cy="68580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p:txBody>
          <a:bodyPr/>
          <a:lstStyle/>
          <a:p>
            <a:endParaRPr lang="ru-RU" smtClean="0"/>
          </a:p>
        </p:txBody>
      </p:sp>
      <p:pic>
        <p:nvPicPr>
          <p:cNvPr id="18434" name="Содержимое 3" descr="1009580-i_031.jpg"/>
          <p:cNvPicPr>
            <a:picLocks noGrp="1" noChangeAspect="1"/>
          </p:cNvPicPr>
          <p:nvPr>
            <p:ph idx="1"/>
          </p:nvPr>
        </p:nvPicPr>
        <p:blipFill>
          <a:blip r:embed="rId2"/>
          <a:srcRect/>
          <a:stretch>
            <a:fillRect/>
          </a:stretch>
        </p:blipFill>
        <p:spPr>
          <a:xfrm>
            <a:off x="0" y="0"/>
            <a:ext cx="9144000" cy="3716338"/>
          </a:xfrm>
        </p:spPr>
      </p:pic>
      <p:sp>
        <p:nvSpPr>
          <p:cNvPr id="18435" name="Прямоугольник 5"/>
          <p:cNvSpPr>
            <a:spLocks noChangeArrowheads="1"/>
          </p:cNvSpPr>
          <p:nvPr/>
        </p:nvSpPr>
        <p:spPr bwMode="auto">
          <a:xfrm>
            <a:off x="179388" y="3789363"/>
            <a:ext cx="8640762" cy="2246312"/>
          </a:xfrm>
          <a:prstGeom prst="rect">
            <a:avLst/>
          </a:prstGeom>
          <a:noFill/>
          <a:ln w="9525">
            <a:noFill/>
            <a:miter lim="800000"/>
            <a:headEnd/>
            <a:tailEnd/>
          </a:ln>
        </p:spPr>
        <p:txBody>
          <a:bodyPr>
            <a:spAutoFit/>
          </a:bodyPr>
          <a:lstStyle/>
          <a:p>
            <a:r>
              <a:rPr lang="ru-RU" sz="2000">
                <a:latin typeface="Arial Unicode MS" pitchFamily="34" charset="-128"/>
                <a:ea typeface="Arial Unicode MS" pitchFamily="34" charset="-128"/>
                <a:cs typeface="Arial Unicode MS" pitchFamily="34" charset="-128"/>
              </a:rPr>
              <a:t>Проходят месяцы, но финансов ему так никто и не выделяет, в этот сложный для себя момент Франсуа знакомится в церкви с </a:t>
            </a:r>
            <a:r>
              <a:rPr lang="ru-RU" sz="2000" b="1">
                <a:latin typeface="Arial Unicode MS" pitchFamily="34" charset="-128"/>
                <a:ea typeface="Arial Unicode MS" pitchFamily="34" charset="-128"/>
                <a:cs typeface="Arial Unicode MS" pitchFamily="34" charset="-128"/>
              </a:rPr>
              <a:t>Эмели Обер</a:t>
            </a:r>
            <a:r>
              <a:rPr lang="ru-RU" sz="2000">
                <a:latin typeface="Arial Unicode MS" pitchFamily="34" charset="-128"/>
                <a:ea typeface="Arial Unicode MS" pitchFamily="34" charset="-128"/>
                <a:cs typeface="Arial Unicode MS" pitchFamily="34" charset="-128"/>
              </a:rPr>
              <a:t>, дочерью простого маляра, за юной красавицей не давали практически никакого приданого, но влюблённого Франсуа это не остановило, ослеплённый красотой и юностью Эмели, 16 марта 1839 года 44-летний инженер-неудачник вступил в законный брак. Уже через год у четы родился сын, будущий классик французской прозы</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p:txBody>
          <a:bodyPr/>
          <a:lstStyle/>
          <a:p>
            <a:endParaRPr lang="ru-RU" smtClean="0"/>
          </a:p>
        </p:txBody>
      </p:sp>
      <p:pic>
        <p:nvPicPr>
          <p:cNvPr id="19458" name="Содержимое 3" descr="Es5vP9Fq-thumb.jpg"/>
          <p:cNvPicPr>
            <a:picLocks noGrp="1" noChangeAspect="1"/>
          </p:cNvPicPr>
          <p:nvPr>
            <p:ph idx="1"/>
          </p:nvPr>
        </p:nvPicPr>
        <p:blipFill>
          <a:blip r:embed="rId2"/>
          <a:srcRect/>
          <a:stretch>
            <a:fillRect/>
          </a:stretch>
        </p:blipFill>
        <p:spPr>
          <a:xfrm>
            <a:off x="0" y="0"/>
            <a:ext cx="9144000" cy="3933825"/>
          </a:xfrm>
        </p:spPr>
      </p:pic>
      <p:sp>
        <p:nvSpPr>
          <p:cNvPr id="19459" name="Прямоугольник 7"/>
          <p:cNvSpPr>
            <a:spLocks noChangeArrowheads="1"/>
          </p:cNvSpPr>
          <p:nvPr/>
        </p:nvSpPr>
        <p:spPr bwMode="auto">
          <a:xfrm>
            <a:off x="0" y="4005263"/>
            <a:ext cx="9144000" cy="2319337"/>
          </a:xfrm>
          <a:prstGeom prst="rect">
            <a:avLst/>
          </a:prstGeom>
          <a:noFill/>
          <a:ln w="9525">
            <a:noFill/>
            <a:miter lim="800000"/>
            <a:headEnd/>
            <a:tailEnd/>
          </a:ln>
        </p:spPr>
        <p:txBody>
          <a:bodyPr>
            <a:spAutoFit/>
          </a:bodyPr>
          <a:lstStyle/>
          <a:p>
            <a:r>
              <a:rPr lang="ru-RU" sz="2000">
                <a:latin typeface="Calibri" pitchFamily="34" charset="0"/>
              </a:rPr>
              <a:t>Ребёнок рос хилым и тщедушным, часто болел, быть может, если бы семья решила жить в Париже, мировая литература и вовсе осталась бы без одного из своих талантливых сыновей, но мальчику повезло: после долгих лет обивания порогов его отцу всё-таки удалось убедить власти прованского Экса в необходимости сооружения канала, семейство Золя перебралось в Прованс, это было золотое время в жизни маленького Эмиля - ему очень понравился город, здесь у него было гораздо больше свободы, в семье появился достаток</a:t>
            </a:r>
            <a:endParaRPr lang="ru-RU">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p:txBody>
          <a:bodyPr/>
          <a:lstStyle/>
          <a:p>
            <a:endParaRPr lang="ru-RU" smtClean="0"/>
          </a:p>
        </p:txBody>
      </p:sp>
      <p:pic>
        <p:nvPicPr>
          <p:cNvPr id="20482" name="Содержимое 3" descr="images (1).jpg"/>
          <p:cNvPicPr>
            <a:picLocks noGrp="1" noChangeAspect="1"/>
          </p:cNvPicPr>
          <p:nvPr>
            <p:ph idx="1"/>
          </p:nvPr>
        </p:nvPicPr>
        <p:blipFill>
          <a:blip r:embed="rId2"/>
          <a:srcRect/>
          <a:stretch>
            <a:fillRect/>
          </a:stretch>
        </p:blipFill>
        <p:spPr>
          <a:xfrm>
            <a:off x="0" y="0"/>
            <a:ext cx="9144000" cy="3357563"/>
          </a:xfrm>
        </p:spPr>
      </p:pic>
      <p:sp>
        <p:nvSpPr>
          <p:cNvPr id="20483" name="Прямоугольник 5"/>
          <p:cNvSpPr>
            <a:spLocks noChangeArrowheads="1"/>
          </p:cNvSpPr>
          <p:nvPr/>
        </p:nvSpPr>
        <p:spPr bwMode="auto">
          <a:xfrm>
            <a:off x="0" y="3357563"/>
            <a:ext cx="8964613" cy="2647950"/>
          </a:xfrm>
          <a:prstGeom prst="rect">
            <a:avLst/>
          </a:prstGeom>
          <a:noFill/>
          <a:ln w="9525">
            <a:noFill/>
            <a:miter lim="800000"/>
            <a:headEnd/>
            <a:tailEnd/>
          </a:ln>
        </p:spPr>
        <p:txBody>
          <a:bodyPr>
            <a:spAutoFit/>
          </a:bodyPr>
          <a:lstStyle/>
          <a:p>
            <a:r>
              <a:rPr lang="ru-RU" sz="2400">
                <a:latin typeface="Arial Narrow" pitchFamily="34" charset="0"/>
              </a:rPr>
              <a:t>Эмиль мечтал прославиться и сделать нечто такое, чем его мать могла бы гордиться, он с усердием принимается за учёбу и преуспевает, быстро зарабатывает репутацию отличника, но любви одноклассников ему это не приносит: его считают нищим выскочкой, пришлым чужаком, к тому же Эмиль никак не мог избавиться от дефектов - с детства он сильно шепелявил, да ещё был сильно близорук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a:xfrm>
            <a:off x="4572000" y="981075"/>
            <a:ext cx="4114800" cy="3600450"/>
          </a:xfrm>
        </p:spPr>
        <p:txBody>
          <a:bodyPr/>
          <a:lstStyle/>
          <a:p>
            <a:pPr algn="l"/>
            <a:r>
              <a:rPr lang="ru-RU" sz="2000" smtClean="0">
                <a:latin typeface="Constantia" pitchFamily="18" charset="0"/>
              </a:rPr>
              <a:t>В 15 лет Эмиль начинает проявлять интерес к противоположному полу и заглядываться на юных девушек, вместе с Сезанном и ещё двумя закадычными друзьями Золя с головой погружается в поэзию, стихи, сонеты, поэмы пишутся с поразительной скоростью и частотой, юноши проводят время в бесконечных рассуждениях о светских дамах и падших женщинах, приятное времяпрепровождение резко обрывается, когда мать Эмиля решает перебраться в Париж и, естественно, увозит с собой сына</a:t>
            </a:r>
          </a:p>
        </p:txBody>
      </p:sp>
      <p:pic>
        <p:nvPicPr>
          <p:cNvPr id="21506" name="Содержимое 3" descr="image020.jpg"/>
          <p:cNvPicPr>
            <a:picLocks noGrp="1" noChangeAspect="1"/>
          </p:cNvPicPr>
          <p:nvPr>
            <p:ph idx="1"/>
          </p:nvPr>
        </p:nvPicPr>
        <p:blipFill>
          <a:blip r:embed="rId2"/>
          <a:srcRect/>
          <a:stretch>
            <a:fillRect/>
          </a:stretch>
        </p:blipFill>
        <p:spPr>
          <a:xfrm>
            <a:off x="0" y="0"/>
            <a:ext cx="4572000" cy="68580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a:xfrm>
            <a:off x="3779838" y="1196975"/>
            <a:ext cx="4906962" cy="3024188"/>
          </a:xfrm>
        </p:spPr>
        <p:txBody>
          <a:bodyPr/>
          <a:lstStyle/>
          <a:p>
            <a:pPr algn="l"/>
            <a:r>
              <a:rPr lang="ru-RU" sz="1800" smtClean="0">
                <a:latin typeface="Book Antiqua" pitchFamily="18" charset="0"/>
                <a:ea typeface="Arial Unicode MS" pitchFamily="34" charset="-128"/>
                <a:cs typeface="Arabic Typesetting" pitchFamily="66" charset="-78"/>
              </a:rPr>
              <a:t>Столица юноше сильно не понравилась. Мрачный город производит удручающее впечатление, Золя рвётся назад в Экс, но материальная зависимость от матери, подрабатывающей шитьём, сковывает его по рукам и ногам, сам же Эмиль никак не может себя найти — он учится в Париже и Марселе, но диплома так и не получает, пытается поступить на службу — безуспешно, иногда провинциальные газеты печатают стихи Золя, и тогда он вновь начинает надеяться на нечто большее, нежели карьера офисного клерка, но надежда эта быстро угасает, зачастую материальное положение Эмиля столь плачевно, что он вынужден ловить на крыше воробьёв, чтобы зажарить их на ужин</a:t>
            </a:r>
            <a:endParaRPr lang="ru-RU" sz="1600" smtClean="0">
              <a:latin typeface="Arial Unicode MS" pitchFamily="34" charset="-128"/>
              <a:ea typeface="Arial Unicode MS" pitchFamily="34" charset="-128"/>
              <a:cs typeface="Arabic Typesetting" pitchFamily="66" charset="-78"/>
            </a:endParaRPr>
          </a:p>
        </p:txBody>
      </p:sp>
      <p:pic>
        <p:nvPicPr>
          <p:cNvPr id="22530" name="Содержимое 3" descr="18678.jpg"/>
          <p:cNvPicPr>
            <a:picLocks noGrp="1" noChangeAspect="1"/>
          </p:cNvPicPr>
          <p:nvPr>
            <p:ph idx="1"/>
          </p:nvPr>
        </p:nvPicPr>
        <p:blipFill>
          <a:blip r:embed="rId2"/>
          <a:srcRect/>
          <a:stretch>
            <a:fillRect/>
          </a:stretch>
        </p:blipFill>
        <p:spPr>
          <a:xfrm>
            <a:off x="0" y="0"/>
            <a:ext cx="3708400" cy="6858000"/>
          </a:xfr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1206</Words>
  <Application>Microsoft Office PowerPoint</Application>
  <PresentationFormat>Экран (4:3)</PresentationFormat>
  <Paragraphs>42</Paragraphs>
  <Slides>17</Slides>
  <Notes>0</Notes>
  <HiddenSlides>0</HiddenSlides>
  <MMClips>0</MMClips>
  <ScaleCrop>false</ScaleCrop>
  <HeadingPairs>
    <vt:vector size="6" baseType="variant">
      <vt:variant>
        <vt:lpstr>Использованные шрифты</vt:lpstr>
      </vt:variant>
      <vt:variant>
        <vt:i4>13</vt:i4>
      </vt:variant>
      <vt:variant>
        <vt:lpstr>Шаблон оформления</vt:lpstr>
      </vt:variant>
      <vt:variant>
        <vt:i4>1</vt:i4>
      </vt:variant>
      <vt:variant>
        <vt:lpstr>Заголовки слайдов</vt:lpstr>
      </vt:variant>
      <vt:variant>
        <vt:i4>17</vt:i4>
      </vt:variant>
    </vt:vector>
  </HeadingPairs>
  <TitlesOfParts>
    <vt:vector size="31" baseType="lpstr">
      <vt:lpstr>Calibri</vt:lpstr>
      <vt:lpstr>Arial</vt:lpstr>
      <vt:lpstr>FangSong</vt:lpstr>
      <vt:lpstr>Monotype Corsiva</vt:lpstr>
      <vt:lpstr>Gisha</vt:lpstr>
      <vt:lpstr>DotumChe</vt:lpstr>
      <vt:lpstr>Angsana New</vt:lpstr>
      <vt:lpstr>Arial Unicode MS</vt:lpstr>
      <vt:lpstr>Arial Narrow</vt:lpstr>
      <vt:lpstr>Constantia</vt:lpstr>
      <vt:lpstr>Book Antiqua</vt:lpstr>
      <vt:lpstr>Arabic Typesetting</vt:lpstr>
      <vt:lpstr>Cambria</vt:lpstr>
      <vt:lpstr>Тема Office</vt:lpstr>
      <vt:lpstr>Слайд 1</vt:lpstr>
      <vt:lpstr>Введение</vt:lpstr>
      <vt:lpstr>Эмиль Золя родился 2 апреля 1840 года в семье инженера Франсуа Золя, уроженца Венеции (по-итальянски фамилия читается как Дзо́ла), отец будущего писателя был человеком смелым, дерзким и чрезвычайно предприимчивым. Полный новаторских идей и планов, ещё до знакомства с будущей женой он успел исколесить половину Европы, принять активное участие в строительстве первой железнодорожной линии, даже завербоваться в иностранный легион и повоевать в Алжире</vt:lpstr>
      <vt:lpstr>Впрочем, его военная карьера не задалась , после скандала, связанного с финансовой растратой, Франсуа был вынужден подать в отставку. Эта неудача его ничуть не обескуражила и дерзости с предприимчивостью не убавила, в 1833 года Франсуа Золя возвращается во Францию, где пытается «продавить» свои проекты строительства канала в Провансе и оборонительных укреплений вокруг Парижа</vt:lpstr>
      <vt:lpstr>Слайд 5</vt:lpstr>
      <vt:lpstr>Слайд 6</vt:lpstr>
      <vt:lpstr>Слайд 7</vt:lpstr>
      <vt:lpstr>В 15 лет Эмиль начинает проявлять интерес к противоположному полу и заглядываться на юных девушек, вместе с Сезанном и ещё двумя закадычными друзьями Золя с головой погружается в поэзию, стихи, сонеты, поэмы пишутся с поразительной скоростью и частотой, юноши проводят время в бесконечных рассуждениях о светских дамах и падших женщинах, приятное времяпрепровождение резко обрывается, когда мать Эмиля решает перебраться в Париж и, естественно, увозит с собой сына</vt:lpstr>
      <vt:lpstr>Столица юноше сильно не понравилась. Мрачный город производит удручающее впечатление, Золя рвётся назад в Экс, но материальная зависимость от матери, подрабатывающей шитьём, сковывает его по рукам и ногам, сам же Эмиль никак не может себя найти — он учится в Париже и Марселе, но диплома так и не получает, пытается поступить на службу — безуспешно, иногда провинциальные газеты печатают стихи Золя, и тогда он вновь начинает надеяться на нечто большее, нежели карьера офисного клерка, но надежда эта быстро угасает, зачастую материальное положение Эмиля столь плачевно, что он вынужден ловить на крыше воробьёв, чтобы зажарить их на ужин</vt:lpstr>
      <vt:lpstr>Слайд 10</vt:lpstr>
      <vt:lpstr>Слайд 11</vt:lpstr>
      <vt:lpstr>Когда Эмиль  наконец достиг полной гармонии в своих семейных и творческих делах. Пришла пора расширить сферу деятельности. Раньше общественно-политическая деятельность Золя была довольно скромной. Певец народа, он мысли и чувства выплёскивал на страницах своих многочисленных произведений, ни на что другое не оставалось ни времени, ни сил. Однако в январе 1898 года он принимает активное участие в громком «деле Дрейфуса». Этот процесс по обвинению французского офицера-еврея в шпионаже родился на фоне сильных антисемитских настроений в обществе и буквально расколол французов на два лагеря. Газета L’Aurore публикует обличительное письмо Золя к президенту республики, известное под названием «Я обвиняю». Писатель открыто и эмоционально уверяет, что дело сфабриковано и Дрейфус невиновен. Эта публикация имела эффект разорвавшейся бомбы: теперь обвинения и угрозы сыпятся уже в адрес писателя, «защитника евреев и шпионов» Золя вынужден бежать в Англию, куда за ним последовали обе жены и дети</vt:lpstr>
      <vt:lpstr>Слайд 13</vt:lpstr>
      <vt:lpstr>Труды </vt:lpstr>
      <vt:lpstr>Слайд 15</vt:lpstr>
      <vt:lpstr>Слайд 16</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m_burgakov</dc:creator>
  <cp:lastModifiedBy>User</cp:lastModifiedBy>
  <cp:revision>33</cp:revision>
  <dcterms:created xsi:type="dcterms:W3CDTF">2016-01-25T10:57:53Z</dcterms:created>
  <dcterms:modified xsi:type="dcterms:W3CDTF">2020-04-13T21:53:22Z</dcterms:modified>
</cp:coreProperties>
</file>