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0" r:id="rId1"/>
  </p:sldMasterIdLst>
  <p:handoutMasterIdLst>
    <p:handoutMasterId r:id="rId11"/>
  </p:handoutMasterIdLst>
  <p:sldIdLst>
    <p:sldId id="262" r:id="rId2"/>
    <p:sldId id="261" r:id="rId3"/>
    <p:sldId id="263" r:id="rId4"/>
    <p:sldId id="265" r:id="rId5"/>
    <p:sldId id="271" r:id="rId6"/>
    <p:sldId id="264" r:id="rId7"/>
    <p:sldId id="267" r:id="rId8"/>
    <p:sldId id="266" r:id="rId9"/>
    <p:sldId id="270" r:id="rId10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втор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9966FF"/>
    <a:srgbClr val="FEB114"/>
    <a:srgbClr val="FFF6BA"/>
    <a:srgbClr val="F9B22C"/>
    <a:srgbClr val="CBB1FF"/>
    <a:srgbClr val="E5E3F3"/>
    <a:srgbClr val="FFE150"/>
    <a:srgbClr val="AD6F6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14" y="-10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0B9E1E6-1547-4574-BFA8-0121F073E293}" type="datetimeFigureOut">
              <a:rPr lang="ru-RU"/>
              <a:pPr>
                <a:defRPr/>
              </a:pPr>
              <a:t>25.05.2022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F1DB390-A6BE-405A-8CF2-40530167CA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0.png"/><Relationship Id="rId7" Type="http://schemas.openxmlformats.org/officeDocument/2006/relationships/image" Target="../media/image8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png"/><Relationship Id="rId7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19.png"/><Relationship Id="rId9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0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1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22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4.png"/><Relationship Id="rId7" Type="http://schemas.openxmlformats.org/officeDocument/2006/relationships/image" Target="../media/image9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6.png"/><Relationship Id="rId7" Type="http://schemas.openxmlformats.org/officeDocument/2006/relationships/image" Target="../media/image8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4.png"/><Relationship Id="rId7" Type="http://schemas.openxmlformats.org/officeDocument/2006/relationships/image" Target="../media/image8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703763" y="3013075"/>
            <a:ext cx="282257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5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128963" y="6024563"/>
            <a:ext cx="5551487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9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9869488" y="4559300"/>
            <a:ext cx="1949450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0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rot="19902632">
            <a:off x="223838" y="1858963"/>
            <a:ext cx="100012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2911475" y="2725738"/>
            <a:ext cx="952500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5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641350" y="4565650"/>
            <a:ext cx="1574800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6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 rot="4092553">
            <a:off x="8906669" y="3056731"/>
            <a:ext cx="1025525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7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10272713" y="133350"/>
            <a:ext cx="1695450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8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 rot="1167359">
            <a:off x="2832100" y="204788"/>
            <a:ext cx="1323975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1332121" y="1068404"/>
            <a:ext cx="9144000" cy="1434163"/>
          </a:xfrm>
          <a:prstGeom prst="rect">
            <a:avLst/>
          </a:prstGeom>
          <a:ln>
            <a:solidFill>
              <a:srgbClr val="9966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txBody>
          <a:bodyPr lIns="0" tIns="0" rIns="0" bIns="0" anchor="ctr"/>
          <a:lstStyle>
            <a:lvl1pPr algn="ctr">
              <a:defRPr sz="4400" b="1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465263" y="676275"/>
            <a:ext cx="8789987" cy="343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319838" y="3300413"/>
            <a:ext cx="2767012" cy="348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9637713" y="4173538"/>
            <a:ext cx="2541587" cy="243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0733088" y="981075"/>
            <a:ext cx="12192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5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709613" y="4479925"/>
            <a:ext cx="195103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7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914400" y="347663"/>
            <a:ext cx="9715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8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3978275" y="4341813"/>
            <a:ext cx="973138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0479" y="1856232"/>
            <a:ext cx="6019850" cy="1073847"/>
          </a:xfrm>
          <a:prstGeom prst="rect">
            <a:avLst/>
          </a:prstGeom>
        </p:spPr>
        <p:txBody>
          <a:bodyPr anchor="ctr"/>
          <a:lstStyle>
            <a:lvl1pPr algn="ctr">
              <a:defRPr sz="4800" b="1">
                <a:solidFill>
                  <a:srgbClr val="FFE15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448050" y="93663"/>
            <a:ext cx="12112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2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419225" y="3059113"/>
            <a:ext cx="2730500" cy="348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6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5918200"/>
            <a:ext cx="4630737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7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0059988" y="4449763"/>
            <a:ext cx="2390775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8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 rot="20265065">
            <a:off x="447675" y="2481263"/>
            <a:ext cx="1104900" cy="123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21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0982325" y="1862138"/>
            <a:ext cx="94615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22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657225" y="4356100"/>
            <a:ext cx="5175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23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10685463" y="95250"/>
            <a:ext cx="1462087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24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579438" y="885825"/>
            <a:ext cx="839787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868607" y="728650"/>
            <a:ext cx="8192138" cy="2012351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728788" y="2944866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5728788" y="3765234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5728788" y="4585602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916238"/>
            <a:ext cx="611188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3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418013" y="6026150"/>
            <a:ext cx="6373812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5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507288" y="4387850"/>
            <a:ext cx="2522537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6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06413" y="644525"/>
            <a:ext cx="912812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7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205538" y="47625"/>
            <a:ext cx="912812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8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1349038" y="3429000"/>
            <a:ext cx="46037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9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10791825" y="98425"/>
            <a:ext cx="1303338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0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4941888" y="4298950"/>
            <a:ext cx="733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3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444500" y="3182938"/>
            <a:ext cx="3800475" cy="348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6286921" y="968866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95493" y="968866"/>
            <a:ext cx="3280776" cy="595731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995493" y="1665673"/>
            <a:ext cx="3280776" cy="595731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1995493" y="2362480"/>
            <a:ext cx="3280776" cy="595731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39038" y="2822575"/>
            <a:ext cx="3146425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2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341938" y="5965825"/>
            <a:ext cx="6184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3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238125" y="4071938"/>
            <a:ext cx="2598738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4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0847388" y="2176463"/>
            <a:ext cx="847725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5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465263" y="203200"/>
            <a:ext cx="4397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6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93675" y="2357438"/>
            <a:ext cx="1096963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7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2373313" y="158750"/>
            <a:ext cx="4921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8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10190163" y="158750"/>
            <a:ext cx="1800225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9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6696075" y="22225"/>
            <a:ext cx="715963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904103" y="914256"/>
            <a:ext cx="7645966" cy="1736953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02294" y="2857432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902294" y="3567785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1902294" y="4289743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98450" y="977900"/>
            <a:ext cx="990600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2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069638" y="1944688"/>
            <a:ext cx="4889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3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570663" y="15875"/>
            <a:ext cx="788987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4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8154988" y="4410075"/>
            <a:ext cx="4476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9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15950" y="4410075"/>
            <a:ext cx="1890713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0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0479088" y="223838"/>
            <a:ext cx="1416050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1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4225925" y="4410075"/>
            <a:ext cx="9699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3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8848725" y="3290888"/>
            <a:ext cx="2732088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4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3455988" y="5973763"/>
            <a:ext cx="4989512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7169" y="843738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61709" y="882206"/>
            <a:ext cx="3280776" cy="728696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61709" y="1687791"/>
            <a:ext cx="3280776" cy="728696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61709" y="2498843"/>
            <a:ext cx="3280776" cy="728696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646238" y="3192463"/>
            <a:ext cx="3062287" cy="348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2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186363" y="6049963"/>
            <a:ext cx="491331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3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9817100" y="3908425"/>
            <a:ext cx="2757488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4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360363" y="3914775"/>
            <a:ext cx="925512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0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4708525" y="3203575"/>
            <a:ext cx="669925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1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0" y="134938"/>
            <a:ext cx="1758950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3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10677525" y="1309688"/>
            <a:ext cx="114776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07108" y="593896"/>
            <a:ext cx="8192138" cy="2012351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767289" y="2810112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5767289" y="3630480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5767289" y="4450848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1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102725" y="3370263"/>
            <a:ext cx="2874963" cy="348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2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738563" y="6056313"/>
            <a:ext cx="5805487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3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85763" y="4021138"/>
            <a:ext cx="22383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9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4173538" y="3849688"/>
            <a:ext cx="7239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0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0237788" y="90488"/>
            <a:ext cx="1825625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1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0237788" y="1587500"/>
            <a:ext cx="1355725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3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6829425" y="3849688"/>
            <a:ext cx="981075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253242" y="177344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05707" y="495400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05707" y="1460981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705707" y="2426562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53300" y="3255963"/>
            <a:ext cx="2727325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2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084513" y="6170613"/>
            <a:ext cx="43751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3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39738" y="766763"/>
            <a:ext cx="10033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4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4613" y="4076700"/>
            <a:ext cx="22383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0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173788" y="3055938"/>
            <a:ext cx="7239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1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0080625" y="157163"/>
            <a:ext cx="18065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3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10394950" y="2333625"/>
            <a:ext cx="12763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4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4560888" y="157163"/>
            <a:ext cx="473075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5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5822950" y="5186363"/>
            <a:ext cx="5461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04103" y="914256"/>
            <a:ext cx="7645966" cy="1736953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02294" y="2857432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902294" y="3567785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1902294" y="4289743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4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58800" y="3332163"/>
            <a:ext cx="2765425" cy="348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5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206875" y="6143625"/>
            <a:ext cx="404495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6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4613" y="1751013"/>
            <a:ext cx="7842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7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8783638" y="3784600"/>
            <a:ext cx="326707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986588" y="4067175"/>
            <a:ext cx="7239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5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3922713" y="3429000"/>
            <a:ext cx="1139825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9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10182225" y="182563"/>
            <a:ext cx="1868488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5237767" y="352849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533480" y="402158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533480" y="1367739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1533480" y="2333320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</p:sldLayoutIdLst>
  <p:transition spd="slow"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12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12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audio" Target="../media/audio2.wav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31.jpe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19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12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2.wav"/><Relationship Id="rId7" Type="http://schemas.openxmlformats.org/officeDocument/2006/relationships/image" Target="../media/image21.png"/><Relationship Id="rId12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2.png"/><Relationship Id="rId5" Type="http://schemas.openxmlformats.org/officeDocument/2006/relationships/image" Target="../media/image20.png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2.wav"/><Relationship Id="rId7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31.jpeg"/><Relationship Id="rId4" Type="http://schemas.openxmlformats.org/officeDocument/2006/relationships/image" Target="../media/image24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2.wav"/><Relationship Id="rId7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31.jpeg"/><Relationship Id="rId4" Type="http://schemas.openxmlformats.org/officeDocument/2006/relationships/image" Target="../media/image26.png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6050" y="1357313"/>
            <a:ext cx="8450263" cy="1585912"/>
          </a:xfrm>
          <a:ln>
            <a:noFill/>
          </a:ln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5400" b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5400" b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5400" b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5400" b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5400" b="0" smtClean="0">
                <a:solidFill>
                  <a:srgbClr val="C00000"/>
                </a:solidFill>
                <a:latin typeface="Comic Sans MS" pitchFamily="66" charset="0"/>
              </a:rPr>
              <a:t>«</a:t>
            </a:r>
            <a:r>
              <a:rPr lang="ru-RU" sz="5400" b="0" smtClean="0">
                <a:solidFill>
                  <a:srgbClr val="C00000"/>
                </a:solidFill>
                <a:latin typeface="Arial" charset="0"/>
              </a:rPr>
              <a:t>Я и мои друзья</a:t>
            </a:r>
            <a:r>
              <a:rPr lang="ru-RU" sz="5400" b="0" smtClean="0">
                <a:solidFill>
                  <a:srgbClr val="C00000"/>
                </a:solidFill>
                <a:latin typeface="Comic Sans MS" pitchFamily="66" charset="0"/>
              </a:rPr>
              <a:t>»</a:t>
            </a:r>
            <a:br>
              <a:rPr lang="ru-RU" sz="5400" b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5400" b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5400" b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2800" b="0" smtClean="0">
                <a:solidFill>
                  <a:srgbClr val="002060"/>
                </a:solidFill>
                <a:latin typeface="Comic Sans MS" pitchFamily="66" charset="0"/>
              </a:rPr>
              <a:t>Литературное чтение 1 класс</a:t>
            </a:r>
            <a:br>
              <a:rPr lang="ru-RU" sz="2800" b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800" b="0" smtClean="0">
                <a:solidFill>
                  <a:srgbClr val="002060"/>
                </a:solidFill>
                <a:latin typeface="Comic Sans MS" pitchFamily="66" charset="0"/>
              </a:rPr>
              <a:t>УМК «Школа России»</a:t>
            </a:r>
            <a:endParaRPr lang="ru-RU" b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4338" name="Подзаголовок 2"/>
          <p:cNvSpPr txBox="1">
            <a:spLocks/>
          </p:cNvSpPr>
          <p:nvPr/>
        </p:nvSpPr>
        <p:spPr bwMode="auto">
          <a:xfrm>
            <a:off x="3441700" y="752475"/>
            <a:ext cx="5762625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ctr">
              <a:lnSpc>
                <a:spcPct val="90000"/>
              </a:lnSpc>
              <a:spcBef>
                <a:spcPts val="1000"/>
              </a:spcBef>
            </a:pPr>
            <a:r>
              <a:rPr lang="ru-RU" sz="2800">
                <a:solidFill>
                  <a:srgbClr val="002060"/>
                </a:solidFill>
                <a:latin typeface="Comic Sans MS" pitchFamily="66" charset="0"/>
              </a:rPr>
              <a:t>Тест-тренажёр</a:t>
            </a:r>
          </a:p>
        </p:txBody>
      </p:sp>
      <p:sp>
        <p:nvSpPr>
          <p:cNvPr id="14339" name="Подзаголовок 2"/>
          <p:cNvSpPr txBox="1">
            <a:spLocks/>
          </p:cNvSpPr>
          <p:nvPr/>
        </p:nvSpPr>
        <p:spPr bwMode="auto">
          <a:xfrm>
            <a:off x="5764213" y="5202238"/>
            <a:ext cx="5761037" cy="95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ctr">
              <a:lnSpc>
                <a:spcPct val="90000"/>
              </a:lnSpc>
              <a:spcBef>
                <a:spcPts val="1000"/>
              </a:spcBef>
            </a:pPr>
            <a:r>
              <a:rPr lang="ru-RU" sz="2000" b="1">
                <a:solidFill>
                  <a:srgbClr val="002060"/>
                </a:solidFill>
                <a:latin typeface="Comic Sans MS" pitchFamily="66" charset="0"/>
              </a:rPr>
              <a:t>Подготовила учитель </a:t>
            </a:r>
          </a:p>
          <a:p>
            <a:pPr marL="228600" indent="-228600" algn="ctr">
              <a:lnSpc>
                <a:spcPct val="90000"/>
              </a:lnSpc>
              <a:spcBef>
                <a:spcPts val="1000"/>
              </a:spcBef>
            </a:pPr>
            <a:r>
              <a:rPr lang="ru-RU" sz="2000" b="1">
                <a:solidFill>
                  <a:srgbClr val="002060"/>
                </a:solidFill>
                <a:latin typeface="Comic Sans MS" pitchFamily="66" charset="0"/>
              </a:rPr>
              <a:t>начальных классов Исакова Н.Д.</a:t>
            </a:r>
          </a:p>
        </p:txBody>
      </p:sp>
      <p:pic>
        <p:nvPicPr>
          <p:cNvPr id="14342" name="Picture 6" descr="дружб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825" y="3900488"/>
            <a:ext cx="3124200" cy="23431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5746750" y="2855913"/>
            <a:ext cx="4340225" cy="617537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«Про дружбу»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46750" y="3709988"/>
            <a:ext cx="4340225" cy="617537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«Подарок»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746750" y="4564063"/>
            <a:ext cx="4340225" cy="61595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«Совет»</a:t>
            </a:r>
          </a:p>
        </p:txBody>
      </p:sp>
      <p:sp>
        <p:nvSpPr>
          <p:cNvPr id="1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20838" y="739775"/>
            <a:ext cx="8439150" cy="187960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>
            <a:normAutofit/>
          </a:bodyPr>
          <a:lstStyle/>
          <a:p>
            <a:pPr algn="ctr" eaLnBrk="1" hangingPunct="1"/>
            <a:r>
              <a:rPr lang="ru-RU" sz="2800" smtClean="0">
                <a:solidFill>
                  <a:srgbClr val="C00000"/>
                </a:solidFill>
                <a:latin typeface="Arial" charset="0"/>
              </a:rPr>
              <a:t>Узнай стихотворение по отрывку</a:t>
            </a:r>
            <a:br>
              <a:rPr lang="ru-RU" sz="2800" smtClean="0">
                <a:solidFill>
                  <a:srgbClr val="C00000"/>
                </a:solidFill>
                <a:latin typeface="Arial" charset="0"/>
              </a:rPr>
            </a:br>
            <a:r>
              <a:rPr lang="ru-RU" sz="2400" smtClean="0">
                <a:latin typeface="Arial" charset="0"/>
              </a:rPr>
              <a:t>Только ссориться друзьям </a:t>
            </a:r>
            <a:br>
              <a:rPr lang="ru-RU" sz="2400" smtClean="0">
                <a:latin typeface="Arial" charset="0"/>
              </a:rPr>
            </a:br>
            <a:r>
              <a:rPr lang="ru-RU" sz="2400" smtClean="0">
                <a:latin typeface="Arial" charset="0"/>
              </a:rPr>
              <a:t>Никогда не надо</a:t>
            </a:r>
          </a:p>
        </p:txBody>
      </p:sp>
      <p:pic>
        <p:nvPicPr>
          <p:cNvPr id="15365" name="Рисунок 2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48050" y="93663"/>
            <a:ext cx="12112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Рисунок 2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5918200"/>
            <a:ext cx="4630737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Рисунок 2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59988" y="4449763"/>
            <a:ext cx="2390775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Рисунок 2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1334935">
            <a:off x="447675" y="2481263"/>
            <a:ext cx="1104900" cy="123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Рисунок 27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982325" y="1862138"/>
            <a:ext cx="94615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Рисунок 28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57225" y="4356100"/>
            <a:ext cx="5175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Рисунок 29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685463" y="95250"/>
            <a:ext cx="1462087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Рисунок 30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9438" y="885825"/>
            <a:ext cx="839787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5746750" y="5595938"/>
            <a:ext cx="4340225" cy="617537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«Бараны»</a:t>
            </a:r>
          </a:p>
        </p:txBody>
      </p:sp>
      <p:pic>
        <p:nvPicPr>
          <p:cNvPr id="15376" name="Picture 16" descr="дружба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870075" y="2947988"/>
            <a:ext cx="3352800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2019300" y="1717675"/>
            <a:ext cx="3257550" cy="611188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«Не ссорся напрасно»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19300" y="985838"/>
            <a:ext cx="3257550" cy="606425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«Не дерись напрасно»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019300" y="2452688"/>
            <a:ext cx="3257550" cy="606425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«Не ругайся напрасно»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346825" y="968375"/>
            <a:ext cx="4775200" cy="3330575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4000">
                <a:solidFill>
                  <a:srgbClr val="C00000"/>
                </a:solidFill>
              </a:rPr>
              <a:t>В стихотворении «Совет» Р. Сеф рекомендует</a:t>
            </a:r>
          </a:p>
        </p:txBody>
      </p:sp>
      <p:pic>
        <p:nvPicPr>
          <p:cNvPr id="16389" name="Рисунок 4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2916238"/>
            <a:ext cx="611188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4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8013" y="6026150"/>
            <a:ext cx="6373812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Рисунок 4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7288" y="4387850"/>
            <a:ext cx="2522537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Рисунок 43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6413" y="644525"/>
            <a:ext cx="912812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Рисунок 44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05538" y="47625"/>
            <a:ext cx="912812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Рисунок 45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1349038" y="3429000"/>
            <a:ext cx="46037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Рисунок 46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91825" y="98425"/>
            <a:ext cx="1303338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Рисунок 47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941888" y="4298950"/>
            <a:ext cx="733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2019300" y="3319463"/>
            <a:ext cx="3257550" cy="606425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«Не плачь напрасно»</a:t>
            </a:r>
          </a:p>
        </p:txBody>
      </p:sp>
      <p:pic>
        <p:nvPicPr>
          <p:cNvPr id="16400" name="Picture 16" descr="дружба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109788" y="4060825"/>
            <a:ext cx="3040062" cy="22796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2143125" y="4514850"/>
            <a:ext cx="4340225" cy="61595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«Бараны»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43125" y="3681413"/>
            <a:ext cx="4340225" cy="617537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«Лучший друг»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143125" y="2846388"/>
            <a:ext cx="4340225" cy="617537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«Кто первый»</a:t>
            </a:r>
          </a:p>
        </p:txBody>
      </p:sp>
      <p:sp>
        <p:nvSpPr>
          <p:cNvPr id="1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3125" y="730250"/>
            <a:ext cx="8439150" cy="187960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>
            <a:normAutofit/>
          </a:bodyPr>
          <a:lstStyle/>
          <a:p>
            <a:pPr algn="ctr" eaLnBrk="1" hangingPunct="1"/>
            <a:r>
              <a:rPr lang="ru-RU" sz="4000" smtClean="0">
                <a:solidFill>
                  <a:srgbClr val="C00000"/>
                </a:solidFill>
                <a:latin typeface="Comic Sans MS" pitchFamily="66" charset="0"/>
              </a:rPr>
              <a:t>С</a:t>
            </a:r>
            <a:r>
              <a:rPr lang="ru-RU" sz="4000" smtClean="0">
                <a:solidFill>
                  <a:srgbClr val="C00000"/>
                </a:solidFill>
                <a:latin typeface="Arial" charset="0"/>
              </a:rPr>
              <a:t>. Михалков написал стихотворение</a:t>
            </a:r>
          </a:p>
        </p:txBody>
      </p:sp>
      <p:pic>
        <p:nvPicPr>
          <p:cNvPr id="17414" name="Рисунок 1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38125" y="4071938"/>
            <a:ext cx="2598738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Рисунок 1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847388" y="2176463"/>
            <a:ext cx="847725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Рисунок 1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65263" y="203200"/>
            <a:ext cx="4397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Рисунок 2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3675" y="2357438"/>
            <a:ext cx="1096963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Рисунок 2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73313" y="158750"/>
            <a:ext cx="4921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Рисунок 3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190163" y="158750"/>
            <a:ext cx="1800225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Рисунок 32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96075" y="22225"/>
            <a:ext cx="715963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3" name="Picture 15" descr="дружба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83450" y="2865438"/>
            <a:ext cx="3303588" cy="247808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1766888" y="1717675"/>
            <a:ext cx="4324350" cy="611188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«Хороший день»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66888" y="985838"/>
            <a:ext cx="4324350" cy="606425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«Моя семья»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66888" y="2452688"/>
            <a:ext cx="4324350" cy="606425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«Вежливый барашек»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346825" y="968375"/>
            <a:ext cx="4775200" cy="3330575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4000">
                <a:solidFill>
                  <a:srgbClr val="C00000"/>
                </a:solidFill>
              </a:rPr>
              <a:t>Верно указано название произведения</a:t>
            </a:r>
          </a:p>
        </p:txBody>
      </p:sp>
      <p:pic>
        <p:nvPicPr>
          <p:cNvPr id="18437" name="Рисунок 4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2916238"/>
            <a:ext cx="611188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4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8013" y="6026150"/>
            <a:ext cx="6373812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4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7288" y="4387850"/>
            <a:ext cx="2522537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Рисунок 43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6413" y="644525"/>
            <a:ext cx="912812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Рисунок 44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05538" y="47625"/>
            <a:ext cx="912812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Рисунок 45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1349038" y="3429000"/>
            <a:ext cx="46037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Рисунок 46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91825" y="98425"/>
            <a:ext cx="1303338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Рисунок 47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941888" y="4298950"/>
            <a:ext cx="733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1754188" y="3378200"/>
            <a:ext cx="4324350" cy="606425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«В магазине одежды»</a:t>
            </a:r>
          </a:p>
        </p:txBody>
      </p:sp>
      <p:pic>
        <p:nvPicPr>
          <p:cNvPr id="18448" name="Picture 16" descr="дружба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60413" y="4211638"/>
            <a:ext cx="2743200" cy="20574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888163" y="468313"/>
            <a:ext cx="3784600" cy="1673225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ru-RU" b="1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Был добрый</a:t>
            </a:r>
          </a:p>
          <a:p>
            <a:pPr algn="ctr">
              <a:defRPr/>
            </a:pPr>
            <a:endParaRPr lang="ru-RU" sz="2400" b="1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5938" y="2481263"/>
            <a:ext cx="3810000" cy="966787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ru-RU" sz="2400" b="1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Был весёлый</a:t>
            </a:r>
            <a:endParaRPr lang="ru-RU" sz="2000" b="1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ru-RU" sz="2000" b="1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endParaRPr lang="ru-RU" sz="2000" b="1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965950" y="3614738"/>
            <a:ext cx="3706813" cy="1120775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Был маленький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778000" y="898525"/>
            <a:ext cx="4775200" cy="3328988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4000">
                <a:solidFill>
                  <a:srgbClr val="C00000"/>
                </a:solidFill>
              </a:rPr>
              <a:t>У утёнка Крячика было много друзей, потому что он</a:t>
            </a:r>
            <a:r>
              <a:rPr lang="ru-RU" sz="4000">
                <a:solidFill>
                  <a:srgbClr val="C00000"/>
                </a:solidFill>
                <a:latin typeface="Comic Sans MS" pitchFamily="66" charset="0"/>
              </a:rPr>
              <a:t>:</a:t>
            </a:r>
          </a:p>
        </p:txBody>
      </p:sp>
      <p:pic>
        <p:nvPicPr>
          <p:cNvPr id="19461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450" y="977900"/>
            <a:ext cx="990600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069638" y="1944688"/>
            <a:ext cx="4889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0663" y="15875"/>
            <a:ext cx="788987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Рисунок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43863" y="5192713"/>
            <a:ext cx="4460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Рисунок 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5950" y="4410075"/>
            <a:ext cx="1890713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Рисунок 1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479088" y="223838"/>
            <a:ext cx="1416050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Рисунок 15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25925" y="4410075"/>
            <a:ext cx="9699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Рисунок 17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455988" y="5973763"/>
            <a:ext cx="4989512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15" descr="дружба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41300" y="4343400"/>
            <a:ext cx="3000375" cy="225107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5746750" y="3708400"/>
            <a:ext cx="4340225" cy="82391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«Находка»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46750" y="2651125"/>
            <a:ext cx="4340225" cy="90805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«Про дружбу»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746750" y="4564063"/>
            <a:ext cx="4340225" cy="714375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«Мальчики и лягушки»</a:t>
            </a:r>
          </a:p>
        </p:txBody>
      </p:sp>
      <p:sp>
        <p:nvSpPr>
          <p:cNvPr id="1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7825" y="739775"/>
            <a:ext cx="8439150" cy="187960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>
            <a:normAutofit/>
          </a:bodyPr>
          <a:lstStyle/>
          <a:p>
            <a:pPr algn="ctr" eaLnBrk="1" hangingPunct="1"/>
            <a:r>
              <a:rPr lang="ru-RU" sz="3200" smtClean="0">
                <a:solidFill>
                  <a:srgbClr val="C00000"/>
                </a:solidFill>
                <a:latin typeface="Comic Sans MS" pitchFamily="66" charset="0"/>
              </a:rPr>
              <a:t>Узнай </a:t>
            </a:r>
            <a:r>
              <a:rPr lang="ru-RU" sz="3200" smtClean="0">
                <a:solidFill>
                  <a:srgbClr val="C00000"/>
                </a:solidFill>
                <a:latin typeface="Arial" charset="0"/>
              </a:rPr>
              <a:t>произведение по отрывку</a:t>
            </a:r>
            <a:r>
              <a:rPr lang="ru-RU" sz="320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320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3200" smtClean="0">
                <a:solidFill>
                  <a:srgbClr val="C00000"/>
                </a:solidFill>
                <a:latin typeface="Comic Sans MS" pitchFamily="66" charset="0"/>
              </a:rPr>
              <a:t>	</a:t>
            </a:r>
            <a:r>
              <a:rPr lang="ru-RU" sz="1800" b="1" smtClean="0">
                <a:solidFill>
                  <a:srgbClr val="C00000"/>
                </a:solidFill>
                <a:latin typeface="Arial" charset="0"/>
              </a:rPr>
              <a:t>Но щенок не видит молока и тычется во все стороны головой. Мать сунула щенка мордочкой в молоко и подержала немного.</a:t>
            </a:r>
          </a:p>
        </p:txBody>
      </p:sp>
      <p:pic>
        <p:nvPicPr>
          <p:cNvPr id="20485" name="Рисунок 3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6363" y="6049963"/>
            <a:ext cx="491331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3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817100" y="3908425"/>
            <a:ext cx="2757488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Рисунок 3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0363" y="3914775"/>
            <a:ext cx="925512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Рисунок 3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08525" y="3203575"/>
            <a:ext cx="669925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Рисунок 40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34938"/>
            <a:ext cx="1758950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Рисунок 4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677525" y="1309688"/>
            <a:ext cx="114776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5759450" y="5529263"/>
            <a:ext cx="4340225" cy="733425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«Сердитый дог Буль»</a:t>
            </a:r>
          </a:p>
        </p:txBody>
      </p:sp>
      <p:pic>
        <p:nvPicPr>
          <p:cNvPr id="20494" name="Picture 14" descr="дружба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376363" y="3862388"/>
            <a:ext cx="3352800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96925" y="342900"/>
            <a:ext cx="3257550" cy="84931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chemeClr val="tx1"/>
                </a:solidFill>
                <a:latin typeface="Arial" charset="0"/>
                <a:cs typeface="Arial" charset="0"/>
              </a:rPr>
              <a:t>..а товарища не забывай.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96925" y="1384300"/>
            <a:ext cx="3257550" cy="84296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..а о других не думай.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96925" y="2419350"/>
            <a:ext cx="3257550" cy="84296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… тогда не пропадёшь.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664075" y="327025"/>
            <a:ext cx="4776788" cy="2957513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200">
                <a:solidFill>
                  <a:srgbClr val="C00000"/>
                </a:solidFill>
              </a:rPr>
              <a:t>Закончи </a:t>
            </a:r>
            <a:r>
              <a:rPr lang="ru-RU" sz="3200">
                <a:solidFill>
                  <a:srgbClr val="C00000"/>
                </a:solidFill>
                <a:latin typeface="Comic Sans MS" pitchFamily="66" charset="0"/>
              </a:rPr>
              <a:t> пословиц</a:t>
            </a:r>
            <a:r>
              <a:rPr lang="ru-RU" sz="3200">
                <a:solidFill>
                  <a:srgbClr val="C00000"/>
                </a:solidFill>
              </a:rPr>
              <a:t>у:</a:t>
            </a:r>
          </a:p>
          <a:p>
            <a:pPr algn="just">
              <a:lnSpc>
                <a:spcPct val="90000"/>
              </a:lnSpc>
              <a:defRPr/>
            </a:pPr>
            <a:r>
              <a:rPr lang="ru-RU" sz="3200" b="1">
                <a:solidFill>
                  <a:srgbClr val="C00000"/>
                </a:solidFill>
                <a:latin typeface="Comic Sans MS" pitchFamily="66" charset="0"/>
              </a:rPr>
              <a:t>	</a:t>
            </a:r>
            <a:r>
              <a:rPr lang="ru-RU" sz="3200" b="1">
                <a:solidFill>
                  <a:srgbClr val="C00000"/>
                </a:solidFill>
              </a:rPr>
              <a:t>О себе заботься, …</a:t>
            </a:r>
          </a:p>
        </p:txBody>
      </p:sp>
      <p:pic>
        <p:nvPicPr>
          <p:cNvPr id="21509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8563" y="6056313"/>
            <a:ext cx="5805487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3" y="4021138"/>
            <a:ext cx="22383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73538" y="3849688"/>
            <a:ext cx="7239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Рисунок 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237788" y="90488"/>
            <a:ext cx="1825625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Рисунок 10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237788" y="1587500"/>
            <a:ext cx="1355725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Рисунок 15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29425" y="3849688"/>
            <a:ext cx="981075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808038" y="3544888"/>
            <a:ext cx="3257550" cy="841375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… но и другу помогай.</a:t>
            </a:r>
          </a:p>
        </p:txBody>
      </p:sp>
      <p:pic>
        <p:nvPicPr>
          <p:cNvPr id="21518" name="Picture 14" descr="дружба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391525" y="3463925"/>
            <a:ext cx="3352800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 bwMode="auto">
          <a:xfrm>
            <a:off x="2851150" y="1855788"/>
            <a:ext cx="6019800" cy="10747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solidFill>
                  <a:srgbClr val="C00000"/>
                </a:solidFill>
                <a:latin typeface="Comic Sans MS" pitchFamily="66" charset="0"/>
              </a:rPr>
              <a:t>МОЛОДЕЦ!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Тема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1" id="{29B2E39B-AEB3-4C3A-A91A-A38E025EC92F}" vid="{E5ABECA3-E497-44CD-96B3-857219B8D45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по русскому языку с веселой мышкой</Template>
  <TotalTime>29</TotalTime>
  <Words>143</Words>
  <Application>Microsoft Office PowerPoint</Application>
  <PresentationFormat>Произвольный</PresentationFormat>
  <Paragraphs>41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10</vt:i4>
      </vt:variant>
      <vt:variant>
        <vt:lpstr>Заголовки слайдов</vt:lpstr>
      </vt:variant>
      <vt:variant>
        <vt:i4>9</vt:i4>
      </vt:variant>
    </vt:vector>
  </HeadingPairs>
  <TitlesOfParts>
    <vt:vector size="24" baseType="lpstr">
      <vt:lpstr>Arial</vt:lpstr>
      <vt:lpstr>Calibri Light</vt:lpstr>
      <vt:lpstr>Calibri</vt:lpstr>
      <vt:lpstr>Comic Sans MS</vt:lpstr>
      <vt:lpstr>Segoe UI</vt:lpstr>
      <vt:lpstr>Тема1</vt:lpstr>
      <vt:lpstr>Тема1</vt:lpstr>
      <vt:lpstr>Тема1</vt:lpstr>
      <vt:lpstr>Тема1</vt:lpstr>
      <vt:lpstr>Тема1</vt:lpstr>
      <vt:lpstr>Тема1</vt:lpstr>
      <vt:lpstr>Тема1</vt:lpstr>
      <vt:lpstr>Тема1</vt:lpstr>
      <vt:lpstr>Тема1</vt:lpstr>
      <vt:lpstr>Тема1</vt:lpstr>
      <vt:lpstr>  «Я и мои друзья»  Литературное чтение 1 класс УМК «Школа России»</vt:lpstr>
      <vt:lpstr>Узнай стихотворение по отрывку Только ссориться друзьям  Никогда не надо</vt:lpstr>
      <vt:lpstr>Слайд 3</vt:lpstr>
      <vt:lpstr>С. Михалков написал стихотворение</vt:lpstr>
      <vt:lpstr>Слайд 5</vt:lpstr>
      <vt:lpstr>Слайд 6</vt:lpstr>
      <vt:lpstr>Узнай произведение по отрывку  Но щенок не видит молока и тычется во все стороны головой. Мать сунула щенка мордочкой в молоко и подержала немного.</vt:lpstr>
      <vt:lpstr>Слайд 8</vt:lpstr>
      <vt:lpstr>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«Я и мои друзья»  Литературное чтение 1 класс УМК «Школа России»</dc:title>
  <dc:creator/>
  <cp:lastModifiedBy/>
  <cp:revision>7</cp:revision>
  <dcterms:created xsi:type="dcterms:W3CDTF">2021-11-16T08:34:20Z</dcterms:created>
  <dcterms:modified xsi:type="dcterms:W3CDTF">2022-05-25T15:22:08Z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  <property fmtid="{D5CDD505-2E9C-101B-9397-08002B2CF9AE}" pid="3" name="_ip_UnifiedCompliancePolicyUIAction">
    <vt:lpwstr/>
  </property>
  <property fmtid="{D5CDD505-2E9C-101B-9397-08002B2CF9AE}" pid="4" name="_ip_UnifiedCompliancePolicyProperties">
    <vt:lpwstr/>
  </property>
</Properties>
</file>