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62" r:id="rId8"/>
    <p:sldId id="261" r:id="rId9"/>
    <p:sldId id="263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4C94F-A505-48D8-AA03-5C857C388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FD2E4-7EDE-46B7-9885-729225B17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BB1EB-4AF7-4623-AF6A-F994B0221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676400" y="1981200"/>
            <a:ext cx="7010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96BEAA5-BE83-4354-ABEE-5F6CBFEFDAD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48F3-595A-4847-A3F1-9089F292B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E16F-5146-4CB7-8FA8-3D948D639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7350-63CF-4E62-8A45-8BAF4A796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A3E6-121F-417B-A785-839A4FCBA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EB5A-7F47-49BA-A4EE-5D64D42013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407D1-874D-41E9-8EB4-7CBEEFBC0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DEB86-47B3-4C0B-A4B5-AFF0ADF837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8E3D-CD19-4B6A-9AB7-43094E17DF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29755-21A9-4C5D-B4F4-BE87EFDB0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28860" y="5072074"/>
            <a:ext cx="3988128" cy="80971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Информационные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ресурсы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23850" y="2060575"/>
            <a:ext cx="856932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Развитие компьютерных информационных технологий способствует формированию рынка информационных ресурсов.</a:t>
            </a:r>
          </a:p>
          <a:p>
            <a:pPr>
              <a:spcBef>
                <a:spcPct val="50000"/>
              </a:spcBef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Товар – информационные продукты и услуги.</a:t>
            </a:r>
          </a:p>
          <a:p>
            <a:pPr>
              <a:spcBef>
                <a:spcPct val="50000"/>
              </a:spcBef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 и на всяком рынке, на рынке информационных товаров и услуг есть свои поставщики(продавцы) и потребители (покупатели).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58082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Рынок информационных ресурсов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1" y="0"/>
            <a:ext cx="7429520" cy="129540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Поставщики – как правило, это производитель информации или ее собственники.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idx="1"/>
          </p:nvPr>
        </p:nvSpPr>
        <p:spPr>
          <a:xfrm>
            <a:off x="142844" y="2143116"/>
            <a:ext cx="8713787" cy="36115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Центры, в которых создаются и хранятся базы данных;</a:t>
            </a:r>
          </a:p>
          <a:p>
            <a:pPr>
              <a:lnSpc>
                <a:spcPct val="9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Службы связи и телекоммуникации;</a:t>
            </a:r>
          </a:p>
          <a:p>
            <a:pPr>
              <a:lnSpc>
                <a:spcPct val="9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Бытовые службы;</a:t>
            </a:r>
          </a:p>
          <a:p>
            <a:pPr>
              <a:lnSpc>
                <a:spcPct val="9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Специализированные коммерческие фирмы, занимающиеся куплей-продажей информацией (рекламные агентства);</a:t>
            </a:r>
          </a:p>
          <a:p>
            <a:pPr>
              <a:lnSpc>
                <a:spcPct val="9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Неспециализированные фирмы, выпускающие «обычные» товары и в качестве дополнительной услуги – информацию о них;</a:t>
            </a:r>
          </a:p>
          <a:p>
            <a:pPr>
              <a:lnSpc>
                <a:spcPct val="9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Консалтинговые фирмы;</a:t>
            </a:r>
          </a:p>
          <a:p>
            <a:pPr>
              <a:lnSpc>
                <a:spcPct val="9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Биржи;</a:t>
            </a:r>
          </a:p>
          <a:p>
            <a:pPr>
              <a:lnSpc>
                <a:spcPct val="9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Частные лица (программисты) и пр.</a:t>
            </a:r>
          </a:p>
          <a:p>
            <a:pPr>
              <a:lnSpc>
                <a:spcPct val="90000"/>
              </a:lnSpc>
            </a:pPr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9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010400" cy="12954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является потребителем информации?</a:t>
            </a:r>
          </a:p>
        </p:txBody>
      </p:sp>
      <p:pic>
        <p:nvPicPr>
          <p:cNvPr id="50178" name="Picture 2" descr="http://img-fotki.yandex.ru/get/6108/17851200.18f/0_72c40_34f38d55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785926"/>
            <a:ext cx="4514850" cy="3448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180" name="Picture 4" descr="http://t3.gstatic.com/images?q=tbn:ANd9GcQv9zKCW-A4N_45o_6BHuyUh7O5Xa98i8dYcyIK_9v7CxLTZRP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857364"/>
            <a:ext cx="3357586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4 -0.07467  0.124 -0.16667  C 0.124 -0.07467  0.179 -0.00133  0.248 -0.00133  C 0.179 -0.00133  0.125 0.07467  0.125 0.16667  C 0.125 0.07467  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7429520" cy="1295400"/>
          </a:xfrm>
        </p:spPr>
        <p:txBody>
          <a:bodyPr>
            <a:normAutofit fontScale="90000"/>
          </a:bodyPr>
          <a:lstStyle/>
          <a:p>
            <a:r>
              <a:rPr lang="ru-RU" sz="3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Особый вид товара на информационном рынке – информационные услуги.</a:t>
            </a:r>
            <a:r>
              <a:rPr lang="ru-RU" sz="3500" dirty="0">
                <a:solidFill>
                  <a:schemeClr val="tx1"/>
                </a:solidFill>
              </a:rPr>
              <a:t/>
            </a:r>
            <a:br>
              <a:rPr lang="ru-RU" sz="3500" dirty="0">
                <a:solidFill>
                  <a:schemeClr val="tx1"/>
                </a:solidFill>
              </a:rPr>
            </a:br>
            <a:endParaRPr lang="ru-RU" sz="3500" dirty="0">
              <a:solidFill>
                <a:schemeClr val="tx1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2357430"/>
            <a:ext cx="7489825" cy="3611562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Поиск и подбор информации;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Консалтинг;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Обучение;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Телекоммуникации;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прочее.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85720" y="857232"/>
            <a:ext cx="67691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 наше время формируется мировой рынок информационных ресурсов и услуг на базе глобальных компьютерных сетей.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85786" y="500042"/>
            <a:ext cx="771530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Ингульская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Л.В. 10 класс.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Индивидуальный проект.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07.02.2022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 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Урок № 17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Тема.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Информационные ресурсы.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Задание.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Ознакомьтесь с материалом д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анной презентации.</a:t>
            </a:r>
            <a:r>
              <a:rPr kumimoji="0" lang="ru-RU" sz="32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500958" cy="1295400"/>
          </a:xfrm>
        </p:spPr>
        <p:txBody>
          <a:bodyPr>
            <a:no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Ресурс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это запас или источник некоторых средств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14282" y="2071678"/>
            <a:ext cx="52562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Всякое общество, государство, фирма или частное лицо имеет определенные ресурсы, необходимые для его жизнедеятельности</a:t>
            </a:r>
          </a:p>
        </p:txBody>
      </p:sp>
      <p:pic>
        <p:nvPicPr>
          <p:cNvPr id="19458" name="Picture 2" descr="http://img.rg.ru/img/content/67/89/71/les_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357562"/>
            <a:ext cx="307183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429520" cy="1295400"/>
          </a:xfrm>
        </p:spPr>
        <p:txBody>
          <a:bodyPr/>
          <a:lstStyle/>
          <a:p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Традиционными видами общественных ресурсов являются: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0" y="1714488"/>
            <a:ext cx="5572132" cy="324326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Материальные ресурсы;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Сырьевые (природные) ресурсы;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Энергетические ресурсы;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Трудовые ресурсы;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Финансовые ресурсы.</a:t>
            </a:r>
          </a:p>
          <a:p>
            <a:endParaRPr lang="ru-RU" dirty="0"/>
          </a:p>
        </p:txBody>
      </p:sp>
      <p:pic>
        <p:nvPicPr>
          <p:cNvPr id="18434" name="Picture 2" descr="http://xn--e1aalglgpbdfbw.xn--p1ai/media/advertisement_file/vnesh-v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3214686"/>
            <a:ext cx="3143272" cy="2433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1"/>
      <p:bldP spid="71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0" y="0"/>
            <a:ext cx="6215074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Одним из важнейших видов ресурсов современного общества являются </a:t>
            </a:r>
            <a:r>
              <a:rPr lang="ru-RU" sz="28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информационные ресурсы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 временем значимость информационных ресурсов возрастает; одно из свидетельств этого заключается в том, что </a:t>
            </a:r>
            <a:r>
              <a:rPr lang="ru-RU" sz="28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они становятся товаром, совокупная стоимость которого на рынке сопоставима со стоимостью традиционных ресурсов.</a:t>
            </a:r>
          </a:p>
        </p:txBody>
      </p:sp>
      <p:pic>
        <p:nvPicPr>
          <p:cNvPr id="17410" name="Picture 2" descr="http://computerlikbez.ru/wp-content/uploads/2012/06/intern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714752"/>
            <a:ext cx="2847975" cy="2581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42844" y="214290"/>
            <a:ext cx="728667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«Информационные ресурсы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отдельные документы или отдельные массивы документов, документы или массивы документов в информационных системах (библиотеках, архивах, фондах, банках данных, других информационных системах»</a:t>
            </a:r>
          </a:p>
        </p:txBody>
      </p:sp>
      <p:pic>
        <p:nvPicPr>
          <p:cNvPr id="16386" name="Picture 2" descr="http://www.polisrf.ru/images/23567890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928934"/>
            <a:ext cx="5643602" cy="3786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0" y="0"/>
            <a:ext cx="628651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Информационные ресурсы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– являются стратегическими ресурсами наряду с традиционными.</a:t>
            </a:r>
          </a:p>
          <a:p>
            <a:pPr>
              <a:spcBef>
                <a:spcPct val="50000"/>
              </a:spcBef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Однако между информационными ресурсами и всякими иными существует одно важнейшее различие: </a:t>
            </a:r>
            <a:r>
              <a:rPr lang="ru-RU" sz="32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всякий ресурс, кроме информационного, после использования исчезает.</a:t>
            </a:r>
          </a:p>
        </p:txBody>
      </p:sp>
      <p:pic>
        <p:nvPicPr>
          <p:cNvPr id="15362" name="Picture 2" descr="http://t3.gstatic.com/images?q=tbn:ANd9GcRaJdW5zZEOFMFdv53KduiCol9zZPgFlBsF0RlGdSWnjRWbwvm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4286256"/>
            <a:ext cx="2600325" cy="1762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829444" cy="1143000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основу классификации можно положить: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571612"/>
            <a:ext cx="7000924" cy="411480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Отраслевой принцип (по виду науки, промышленности, социальной сферы и т.п., к чему относится информация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Форму представления (по виду носителей, степени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формализованности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наличию дополнительного описания и пр.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28" name="Organization Chart 116"/>
          <p:cNvGraphicFramePr>
            <a:graphicFrameLocks/>
          </p:cNvGraphicFramePr>
          <p:nvPr>
            <p:ph type="dgm" idx="1"/>
          </p:nvPr>
        </p:nvGraphicFramePr>
        <p:xfrm>
          <a:off x="179389" y="188913"/>
          <a:ext cx="8964611" cy="6480175"/>
        </p:xfrm>
        <a:graphic>
          <a:graphicData uri="http://schemas.openxmlformats.org/drawingml/2006/compatibility">
            <com:legacyDrawing xmlns:com="http://schemas.openxmlformats.org/drawingml/2006/compatibility" spid="_x0000_s13428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3428">
                                            <p:subSp spid="_x0000_s13429"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3428">
                                            <p:subSp spid="_x0000_s13429"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3428">
                                            <p:subSp spid="_x0000_s13429"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3428">
                                            <p:subSp spid="_x0000_s13429"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13428">
                                            <p:subSp spid="_x0000_s13430"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13428">
                                            <p:subSp spid="_x0000_s13430"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3428">
                                            <p:subSp spid="_x0000_s13430"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3428">
                                            <p:subSp spid="_x0000_s13430"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13428">
                                            <p:subSp spid="_x0000_s13431"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3428">
                                            <p:subSp spid="_x0000_s13431"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3428">
                                            <p:subSp spid="_x0000_s13431"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3428">
                                            <p:subSp spid="_x0000_s13431"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3428">
                                            <p:subSp spid="_x0000_s13432"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3428">
                                            <p:subSp spid="_x0000_s13432"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3428">
                                            <p:subSp spid="_x0000_s13432"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3428">
                                            <p:subSp spid="_x0000_s13432"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13428">
                                            <p:subSp spid="_x0000_s13438"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13428">
                                            <p:subSp spid="_x0000_s13438"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3428">
                                            <p:subSp spid="_x0000_s13438"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3428">
                                            <p:subSp spid="_x0000_s13438"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500" fill="hold"/>
                                        <p:tgtEl>
                                          <p:spTgt spid="13428">
                                            <p:subSp spid="_x0000_s13450"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13428">
                                            <p:subSp spid="_x0000_s13450"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13428">
                                            <p:subSp spid="_x0000_s13450"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13428">
                                            <p:subSp spid="_x0000_s13450"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8" dur="500" fill="hold"/>
                                        <p:tgtEl>
                                          <p:spTgt spid="13428">
                                            <p:subSp spid="_x0000_s13452"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13428">
                                            <p:subSp spid="_x0000_s13452"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13428">
                                            <p:subSp spid="_x0000_s13452"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13428">
                                            <p:subSp spid="_x0000_s13452"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5" dur="500" fill="hold"/>
                                        <p:tgtEl>
                                          <p:spTgt spid="13428">
                                            <p:subSp spid="_x0000_s13454"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3428">
                                            <p:subSp spid="_x0000_s13454"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13428">
                                            <p:subSp spid="_x0000_s13454"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13428">
                                            <p:subSp spid="_x0000_s13454"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2" dur="500" fill="hold"/>
                                        <p:tgtEl>
                                          <p:spTgt spid="13428">
                                            <p:subSp spid="_x0000_s13456"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13428">
                                            <p:subSp spid="_x0000_s13456"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13428">
                                            <p:subSp spid="_x0000_s13456"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3428">
                                            <p:subSp spid="_x0000_s13456"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13428">
                                            <p:subSp spid="_x0000_s13458"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13428">
                                            <p:subSp spid="_x0000_s13458"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13428">
                                            <p:subSp spid="_x0000_s13458"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13428">
                                            <p:subSp spid="_x0000_s13458"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13428" grpId="0" bld="depthByNod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411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Times New Roman</vt:lpstr>
      <vt:lpstr>Wingdings</vt:lpstr>
      <vt:lpstr>Тема Office</vt:lpstr>
      <vt:lpstr>Информационные ресурсы</vt:lpstr>
      <vt:lpstr>Слайд 2</vt:lpstr>
      <vt:lpstr>Ресурс - это запас или источник некоторых средств </vt:lpstr>
      <vt:lpstr>Традиционными видами общественных ресурсов являются:</vt:lpstr>
      <vt:lpstr>Слайд 5</vt:lpstr>
      <vt:lpstr>Слайд 6</vt:lpstr>
      <vt:lpstr>Слайд 7</vt:lpstr>
      <vt:lpstr>В основу классификации можно положить:</vt:lpstr>
      <vt:lpstr>Слайд 9</vt:lpstr>
      <vt:lpstr>Рынок информационных ресурсов</vt:lpstr>
      <vt:lpstr>Поставщики – как правило, это производитель информации или ее собственники.</vt:lpstr>
      <vt:lpstr>Кто является потребителем информации?</vt:lpstr>
      <vt:lpstr>Особый вид товара на информационном рынке – информационные услуги. </vt:lpstr>
      <vt:lpstr>Слайд 14</vt:lpstr>
    </vt:vector>
  </TitlesOfParts>
  <Company>КПУ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Информационные ресурсы</dc:title>
  <dc:creator>Усольцева Э.М. Преподаватель информатики ГОУ НПО КПУ</dc:creator>
  <cp:lastModifiedBy>Лариса</cp:lastModifiedBy>
  <cp:revision>43</cp:revision>
  <dcterms:created xsi:type="dcterms:W3CDTF">2006-07-19T05:30:11Z</dcterms:created>
  <dcterms:modified xsi:type="dcterms:W3CDTF">2022-02-06T11:03:04Z</dcterms:modified>
</cp:coreProperties>
</file>