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5" r:id="rId4"/>
    <p:sldId id="276" r:id="rId5"/>
    <p:sldId id="277" r:id="rId6"/>
    <p:sldId id="278" r:id="rId7"/>
    <p:sldId id="258" r:id="rId8"/>
    <p:sldId id="259" r:id="rId9"/>
    <p:sldId id="261" r:id="rId10"/>
    <p:sldId id="262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E329C0"/>
    <a:srgbClr val="33CC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04432-2DA5-43B8-8407-589DB5B0BFF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7C934-ACB1-4328-BF8D-BCB5131673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9862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7C934-ACB1-4328-BF8D-BCB513167375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9691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0EB6-A8F6-4D11-A5D4-432F74F4C7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0A8B-5FE1-4010-8DCE-F55172DEE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857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0EB6-A8F6-4D11-A5D4-432F74F4C7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0A8B-5FE1-4010-8DCE-F55172DEE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7929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0EB6-A8F6-4D11-A5D4-432F74F4C7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0A8B-5FE1-4010-8DCE-F55172DEE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0787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0EB6-A8F6-4D11-A5D4-432F74F4C7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0A8B-5FE1-4010-8DCE-F55172DEE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6766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0EB6-A8F6-4D11-A5D4-432F74F4C7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0A8B-5FE1-4010-8DCE-F55172DEE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5572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0EB6-A8F6-4D11-A5D4-432F74F4C7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0A8B-5FE1-4010-8DCE-F55172DEE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7462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0EB6-A8F6-4D11-A5D4-432F74F4C7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0A8B-5FE1-4010-8DCE-F55172DEE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1792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0EB6-A8F6-4D11-A5D4-432F74F4C7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0A8B-5FE1-4010-8DCE-F55172DEE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4290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0EB6-A8F6-4D11-A5D4-432F74F4C7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0A8B-5FE1-4010-8DCE-F55172DEE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5096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0EB6-A8F6-4D11-A5D4-432F74F4C7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0A8B-5FE1-4010-8DCE-F55172DEE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2113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E0EB6-A8F6-4D11-A5D4-432F74F4C7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40A8B-5FE1-4010-8DCE-F55172DEE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2856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E0EB6-A8F6-4D11-A5D4-432F74F4C7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40A8B-5FE1-4010-8DCE-F55172DEE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1310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АФРИКА ВИЗИТ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51"/>
            <a:ext cx="9507120" cy="6859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71472" y="428604"/>
            <a:ext cx="80010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latin typeface="Cambria Math" pitchFamily="18" charset="0"/>
                <a:ea typeface="Cambria Math" pitchFamily="18" charset="0"/>
              </a:rPr>
              <a:t>Ингульская</a:t>
            </a: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 Л.В.	11 класс	</a:t>
            </a: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География  </a:t>
            </a: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18.04.2022</a:t>
            </a: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	Урок </a:t>
            </a: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№ </a:t>
            </a: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23</a:t>
            </a:r>
            <a:endParaRPr lang="ru-RU" sz="2400" b="1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Тема. Страны Африки.</a:t>
            </a: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Цель: формирование представления о странах Африки</a:t>
            </a: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.</a:t>
            </a:r>
            <a:endParaRPr lang="ru-RU" sz="2400" b="1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Задание. </a:t>
            </a:r>
            <a:r>
              <a:rPr lang="ru-RU" sz="2400" b="1" i="1" dirty="0" smtClean="0">
                <a:latin typeface="Cambria Math" pitchFamily="18" charset="0"/>
                <a:ea typeface="Cambria Math" pitchFamily="18" charset="0"/>
              </a:rPr>
              <a:t>Изучите </a:t>
            </a:r>
            <a:r>
              <a:rPr lang="ru-RU" sz="2400" b="1" i="1" dirty="0" smtClean="0">
                <a:latin typeface="Cambria Math" pitchFamily="18" charset="0"/>
                <a:ea typeface="Cambria Math" pitchFamily="18" charset="0"/>
              </a:rPr>
              <a:t>теоретический </a:t>
            </a:r>
            <a:r>
              <a:rPr lang="ru-RU" sz="2400" b="1" i="1" dirty="0" smtClean="0">
                <a:latin typeface="Cambria Math" pitchFamily="18" charset="0"/>
                <a:ea typeface="Cambria Math" pitchFamily="18" charset="0"/>
              </a:rPr>
              <a:t>материал презентации, составьте краткий конспект.</a:t>
            </a:r>
            <a:endParaRPr lang="ru-RU" sz="2400" b="1" dirty="0" smtClean="0">
              <a:latin typeface="Cambria Math" pitchFamily="18" charset="0"/>
              <a:ea typeface="Cambria Math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3316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60"/>
          <p:cNvSpPr txBox="1">
            <a:spLocks noChangeArrowheads="1"/>
          </p:cNvSpPr>
          <p:nvPr/>
        </p:nvSpPr>
        <p:spPr bwMode="auto">
          <a:xfrm>
            <a:off x="-19050" y="5969000"/>
            <a:ext cx="9128125" cy="91598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ru-RU" altLang="ru-RU" sz="1800">
                <a:solidFill>
                  <a:srgbClr val="FF0000"/>
                </a:solidFill>
              </a:rPr>
              <a:t>Задание.</a:t>
            </a:r>
            <a:r>
              <a:rPr lang="ru-RU" altLang="ru-RU" sz="1800"/>
              <a:t> На контурную карту нанесите 10 любых страны Африки, получивших политическую независимость после второй мировой войны. Укажите дату получения независимости и страну-метрополию. Почему 1960 г называют годом Африки?</a:t>
            </a:r>
          </a:p>
        </p:txBody>
      </p:sp>
      <p:graphicFrame>
        <p:nvGraphicFramePr>
          <p:cNvPr id="10402" name="Group 162"/>
          <p:cNvGraphicFramePr>
            <a:graphicFrameLocks noGrp="1"/>
          </p:cNvGraphicFramePr>
          <p:nvPr/>
        </p:nvGraphicFramePr>
        <p:xfrm>
          <a:off x="107950" y="473075"/>
          <a:ext cx="4392613" cy="5159486"/>
        </p:xfrm>
        <a:graphic>
          <a:graphicData uri="http://schemas.openxmlformats.org/drawingml/2006/table">
            <a:tbl>
              <a:tblPr/>
              <a:tblGrid>
                <a:gridCol w="1800225"/>
                <a:gridCol w="1439863"/>
                <a:gridCol w="1152525"/>
              </a:tblGrid>
              <a:tr h="560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Страна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Год получения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независимости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Страна - метрополия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4598562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Ливия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Марокко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Тунис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Судан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Гана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ЦАР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Гвинея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Кот-д</a:t>
                      </a:r>
                      <a:r>
                        <a:rPr kumimoji="0" lang="ru-RU" sz="13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Ивуар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Буркина-Фасо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Габон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Бенин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Камерун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Конго (ДРК)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Конго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Мавритания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Мали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Мадагаскар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Нигер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Нигерия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Сенегал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Сомали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Того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Чад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Сьерра-Леоне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Танзания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1961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Италия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Испания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Англия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Англия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Герм .</a:t>
                      </a:r>
                      <a:r>
                        <a:rPr kumimoji="0" lang="ru-RU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Фр,ВБ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Бельгия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Англия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Италия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Герм.,ФР,ВБ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Англия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Германия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401" name="Group 161"/>
          <p:cNvGraphicFramePr>
            <a:graphicFrameLocks noGrp="1"/>
          </p:cNvGraphicFramePr>
          <p:nvPr/>
        </p:nvGraphicFramePr>
        <p:xfrm>
          <a:off x="4572000" y="474663"/>
          <a:ext cx="4465638" cy="5169344"/>
        </p:xfrm>
        <a:graphic>
          <a:graphicData uri="http://schemas.openxmlformats.org/drawingml/2006/table">
            <a:tbl>
              <a:tblPr/>
              <a:tblGrid>
                <a:gridCol w="1873250"/>
                <a:gridCol w="1439863"/>
                <a:gridCol w="1152525"/>
              </a:tblGrid>
              <a:tr h="56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Страна</a:t>
                      </a:r>
                    </a:p>
                  </a:txBody>
                  <a:tcPr marT="45704" marB="457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Год получения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независимости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Страна - метрополия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4608142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Алжир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Бурунди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Руанда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Уганда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Кения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Замбия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Малави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Гамбия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Ботсвана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Лесото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Маврикий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Свазиленд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Экв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 Гвинея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Гвинея-Бисау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Мозамбик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Кабо-Верде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Сан-Томе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Коморские острова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Ангола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Сейшельские острова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Джибути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Зимбабве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Намибия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6"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Эритрея</a:t>
                      </a:r>
                    </a:p>
                  </a:txBody>
                  <a:tcPr marT="45704" marB="457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1993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Герм.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Бельг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Герм.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Бельг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Англия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Англия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Англия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Англия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Англия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Англия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Англия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Англия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Англия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Испания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Португал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Португал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Португал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Португал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Португал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Англия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Франция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Англия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Герм, ЮАР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Италия (с 1950 в составе Эфиопии)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319" name="Text Box 159"/>
          <p:cNvSpPr txBox="1">
            <a:spLocks noChangeArrowheads="1"/>
          </p:cNvSpPr>
          <p:nvPr/>
        </p:nvSpPr>
        <p:spPr bwMode="auto">
          <a:xfrm>
            <a:off x="107950" y="115888"/>
            <a:ext cx="85391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1800"/>
              <a:t>Таблица. Страны Африки, получившие независимость после </a:t>
            </a:r>
            <a:r>
              <a:rPr lang="en-US" altLang="ru-RU" sz="1800"/>
              <a:t>II</a:t>
            </a:r>
            <a:r>
              <a:rPr lang="ru-RU" altLang="ru-RU" sz="1800"/>
              <a:t> мировой войны.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7950" y="5707306"/>
            <a:ext cx="9001125" cy="11430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Освобождение от колонизации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93397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abedik.ru/foto/ekzotika-mas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9207"/>
            <a:ext cx="9144000" cy="6093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3255" y="44443"/>
            <a:ext cx="9001125" cy="69476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Животный мир Африки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52340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Стена ВКонтак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667" y="116632"/>
            <a:ext cx="5616624" cy="37333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children.claw.ru/2_plants/Content/005/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5024"/>
            <a:ext cx="4567979" cy="30377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kladovayalesa.ru/wp-content/uploads/2013/04/%D1%84%D0%B8%D0%BD%D0%B8%D0%BA%D0%BE%D0%B2%D0%B0%D1%8F-%D0%BF%D0%B0%D0%BB%D1%8C%D0%BC%D0%B0-e136601675275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915" y="3611688"/>
            <a:ext cx="4527647" cy="3012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53255" y="44443"/>
            <a:ext cx="9001125" cy="69476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Растительный  мир Африки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55764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eco-turizm.net/wp-content/uploads/2013/04/Sunland-Baobab-krugovaya-panora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5" y="3219292"/>
            <a:ext cx="8710782" cy="36370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Огромный баобаб - дерево-па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696" y="214666"/>
            <a:ext cx="4248472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http://www.epochtimes.ru/images/stories/06/photos/179_04_02_2011baobab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27" y="214666"/>
            <a:ext cx="4320480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15816" y="620688"/>
            <a:ext cx="324036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Баобаб </a:t>
            </a:r>
            <a:endParaRPr lang="ru-RU" sz="4400" b="1" dirty="0"/>
          </a:p>
        </p:txBody>
      </p:sp>
    </p:spTree>
    <p:extLst>
      <p:ext uri="{BB962C8B-B14F-4D97-AF65-F5344CB8AC3E}">
        <p14:creationId xmlns="" xmlns:p14="http://schemas.microsoft.com/office/powerpoint/2010/main" val="184248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Хочу все знать. Как это делается - Страница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" y="116632"/>
            <a:ext cx="9140733" cy="67409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newyork.ru/ic/images.newsru.com/pict/id/large/929844_2007020816485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453" y="4411867"/>
            <a:ext cx="3240360" cy="24302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лилиния 1"/>
          <p:cNvSpPr/>
          <p:nvPr/>
        </p:nvSpPr>
        <p:spPr>
          <a:xfrm>
            <a:off x="3016975" y="6182096"/>
            <a:ext cx="882740" cy="330999"/>
          </a:xfrm>
          <a:custGeom>
            <a:avLst/>
            <a:gdLst>
              <a:gd name="connsiteX0" fmla="*/ 817088 w 882740"/>
              <a:gd name="connsiteY0" fmla="*/ 26199 h 330999"/>
              <a:gd name="connsiteX1" fmla="*/ 31025 w 882740"/>
              <a:gd name="connsiteY1" fmla="*/ 42241 h 330999"/>
              <a:gd name="connsiteX2" fmla="*/ 79151 w 882740"/>
              <a:gd name="connsiteY2" fmla="*/ 314957 h 330999"/>
              <a:gd name="connsiteX3" fmla="*/ 127278 w 882740"/>
              <a:gd name="connsiteY3" fmla="*/ 330999 h 330999"/>
              <a:gd name="connsiteX4" fmla="*/ 496246 w 882740"/>
              <a:gd name="connsiteY4" fmla="*/ 314957 h 330999"/>
              <a:gd name="connsiteX5" fmla="*/ 592499 w 882740"/>
              <a:gd name="connsiteY5" fmla="*/ 298915 h 330999"/>
              <a:gd name="connsiteX6" fmla="*/ 865214 w 882740"/>
              <a:gd name="connsiteY6" fmla="*/ 282872 h 330999"/>
              <a:gd name="connsiteX7" fmla="*/ 881257 w 882740"/>
              <a:gd name="connsiteY7" fmla="*/ 234746 h 330999"/>
              <a:gd name="connsiteX8" fmla="*/ 817088 w 882740"/>
              <a:gd name="connsiteY8" fmla="*/ 58283 h 330999"/>
              <a:gd name="connsiteX9" fmla="*/ 817088 w 882740"/>
              <a:gd name="connsiteY9" fmla="*/ 26199 h 33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82740" h="330999">
                <a:moveTo>
                  <a:pt x="817088" y="26199"/>
                </a:moveTo>
                <a:cubicBezTo>
                  <a:pt x="686078" y="23525"/>
                  <a:pt x="279652" y="-40634"/>
                  <a:pt x="31025" y="42241"/>
                </a:cubicBezTo>
                <a:cubicBezTo>
                  <a:pt x="-29428" y="62392"/>
                  <a:pt x="4806" y="270350"/>
                  <a:pt x="79151" y="314957"/>
                </a:cubicBezTo>
                <a:cubicBezTo>
                  <a:pt x="93651" y="323657"/>
                  <a:pt x="111236" y="325652"/>
                  <a:pt x="127278" y="330999"/>
                </a:cubicBezTo>
                <a:cubicBezTo>
                  <a:pt x="250267" y="325652"/>
                  <a:pt x="373432" y="323427"/>
                  <a:pt x="496246" y="314957"/>
                </a:cubicBezTo>
                <a:cubicBezTo>
                  <a:pt x="528696" y="312719"/>
                  <a:pt x="560094" y="301733"/>
                  <a:pt x="592499" y="298915"/>
                </a:cubicBezTo>
                <a:cubicBezTo>
                  <a:pt x="683219" y="291026"/>
                  <a:pt x="774309" y="288220"/>
                  <a:pt x="865214" y="282872"/>
                </a:cubicBezTo>
                <a:cubicBezTo>
                  <a:pt x="870562" y="266830"/>
                  <a:pt x="881257" y="251656"/>
                  <a:pt x="881257" y="234746"/>
                </a:cubicBezTo>
                <a:cubicBezTo>
                  <a:pt x="881257" y="117301"/>
                  <a:pt x="898268" y="98873"/>
                  <a:pt x="817088" y="58283"/>
                </a:cubicBezTo>
                <a:cubicBezTo>
                  <a:pt x="812305" y="55892"/>
                  <a:pt x="948098" y="28873"/>
                  <a:pt x="817088" y="26199"/>
                </a:cubicBezTo>
                <a:close/>
              </a:path>
            </a:pathLst>
          </a:custGeom>
          <a:solidFill>
            <a:srgbClr val="00206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15615" y="126994"/>
            <a:ext cx="6768753" cy="634082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/>
              <a:t>Богатства Африки</a:t>
            </a:r>
            <a:endParaRPr lang="ru-RU" sz="4800" b="1" dirty="0"/>
          </a:p>
        </p:txBody>
      </p:sp>
    </p:spTree>
    <p:extLst>
      <p:ext uri="{BB962C8B-B14F-4D97-AF65-F5344CB8AC3E}">
        <p14:creationId xmlns="" xmlns:p14="http://schemas.microsoft.com/office/powerpoint/2010/main" val="151781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758" y="160829"/>
            <a:ext cx="8229600" cy="634082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4000" b="1" dirty="0" smtClean="0"/>
              <a:t>Богатства Африки- по запасам и добыче золота- 1 место в мире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Кража века в Китае: пропало 998 кг золота из Африки :: NoNa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772816"/>
            <a:ext cx="3048000" cy="20288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lassifieds for watches, jewels, precious stones - jewels by…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54" y="978463"/>
            <a:ext cx="8988425" cy="58061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Кража века в Китае: пропало 998 кг золота из Африки :: NoNa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364" y="4077072"/>
            <a:ext cx="3882636" cy="25843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3871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В настоящее время (2015) в ОПЕК входят 12 </a:t>
            </a:r>
            <a:r>
              <a:rPr lang="ru-RU" sz="3200" b="1" dirty="0" smtClean="0"/>
              <a:t>государств, из них 4 африканские: Алжир, Ливия, Нигерия, Ангола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Судан и Южный Судан не могут договорится по нефтяному вопрос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75761"/>
            <a:ext cx="8712968" cy="57970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us.123rf.com/450wm/nirots/nirots1203/nirots120300032/12812113-%D0%9D%D0%B5%D1%84%D1%82%D1%8F%D0%BD%D0%B0%D1%8F-%D0%B2%D1%8B%D1%88%D0%BA%D0%B0-%D0%BD%D0%B0-%D1%84%D0%BE%D0%BD%D0%B5-%D0%B7%D0%B0%D0%BA%D0%B0%D1%82%D0%B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36" y="3953969"/>
            <a:ext cx="4574282" cy="2815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://neftegaz.ru/images/molchanova/Neft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657" y="4223258"/>
            <a:ext cx="3456384" cy="22771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3024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15615" y="126994"/>
            <a:ext cx="6768753" cy="634082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/>
              <a:t>Богатства Африки</a:t>
            </a:r>
            <a:endParaRPr lang="ru-RU" sz="4800" b="1" dirty="0"/>
          </a:p>
        </p:txBody>
      </p:sp>
      <p:pic>
        <p:nvPicPr>
          <p:cNvPr id="16386" name="Picture 2" descr="Кокос с листьями - Стоковое фото Dmytro Nikitin #114134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1177749"/>
            <a:ext cx="2813646" cy="2089078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://im3-tub-ru.yandex.net/i?id=3a82c6e24863aa0b6e802ee917913209-72-144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069" y="1159591"/>
            <a:ext cx="2918222" cy="21253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Финик тунис в сироп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3763375"/>
            <a:ext cx="2886170" cy="2215628"/>
          </a:xfrm>
          <a:prstGeom prst="rect">
            <a:avLst/>
          </a:prstGeom>
          <a:noFill/>
          <a:ln w="31750">
            <a:solidFill>
              <a:srgbClr val="FF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Продам мандарины Марокко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914" y="3722675"/>
            <a:ext cx="2472154" cy="2271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 descr="CoFfEe TiMe - Подробнее Facebook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778" y="3715760"/>
            <a:ext cx="3017657" cy="22632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funlib.ru/cimg/2014/101518/394036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116" y="1177748"/>
            <a:ext cx="2707750" cy="20890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780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016"/>
            <a:ext cx="8229600" cy="562074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Туризм в Африке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Защита туристов в Замб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515" y="635256"/>
            <a:ext cx="4425115" cy="29648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Глава МИДа обещает Египту больше русских турист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04" y="676273"/>
            <a:ext cx="4121496" cy="28827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Red Sea Divers Home Decorating Ide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95" y="3723133"/>
            <a:ext cx="4219095" cy="29574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Balto-Slavica Форум Invision Power Boar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241" y="3724435"/>
            <a:ext cx="4125365" cy="31335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08104" y="6218955"/>
            <a:ext cx="2965877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400" b="1" dirty="0" smtClean="0"/>
              <a:t>В деревне у пигмеев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996952"/>
            <a:ext cx="2610010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400" b="1" dirty="0" smtClean="0"/>
              <a:t>В стране пирамид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30913" y="6167224"/>
            <a:ext cx="355257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400" b="1" dirty="0" smtClean="0"/>
              <a:t>Дайвинг в Красном море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730454" y="3138419"/>
            <a:ext cx="399923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400" b="1" dirty="0" err="1" smtClean="0"/>
              <a:t>Фотосафари</a:t>
            </a:r>
            <a:r>
              <a:rPr lang="ru-RU" sz="2400" b="1" dirty="0" smtClean="0"/>
              <a:t> в заповедниках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26552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3" y="116632"/>
            <a:ext cx="4644008" cy="6741368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u="sng" dirty="0" err="1"/>
              <a:t>А́фрика</a:t>
            </a:r>
            <a:r>
              <a:rPr lang="ru-RU" sz="3600" b="1" u="sng" dirty="0"/>
              <a:t> </a:t>
            </a:r>
            <a:r>
              <a:rPr lang="ru-RU" sz="3600" b="1" dirty="0"/>
              <a:t>— второй по площади континент после Евразии, омываемый Средиземным морем с севера, Красным — с северо-востока, Атлантическим океаном с запада и Индийским океаном с востока и юга.</a:t>
            </a:r>
          </a:p>
        </p:txBody>
      </p:sp>
      <p:pic>
        <p:nvPicPr>
          <p:cNvPr id="1026" name="Picture 2" descr="When did the decolonization of Africa start. - AfricanSeer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4896544" cy="48965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499992" y="112095"/>
            <a:ext cx="4644008" cy="676563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600" b="1" u="sng" dirty="0" err="1" smtClean="0"/>
              <a:t>А́фрика</a:t>
            </a:r>
            <a:r>
              <a:rPr lang="ru-RU" sz="3600" b="1" u="sng" dirty="0" smtClean="0"/>
              <a:t> </a:t>
            </a:r>
            <a:r>
              <a:rPr lang="ru-RU" sz="3600" b="1" dirty="0" smtClean="0"/>
              <a:t>— второй по площади континент после Евразии, омываемый Средиземным морем с севера, Красным — с северо-востока, Атлантическим океаном с запада и Индийским океаном с востока и юга.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 rot="3976479">
            <a:off x="-417252" y="3147066"/>
            <a:ext cx="30909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Атлантический океан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 rot="17077216">
            <a:off x="2696674" y="3590832"/>
            <a:ext cx="26260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Индийский океан </a:t>
            </a:r>
            <a:endParaRPr lang="ru-RU" sz="24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2699792" y="1870180"/>
            <a:ext cx="2664296" cy="62271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3347864" y="2492895"/>
            <a:ext cx="3474132" cy="64807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stCxn id="1026" idx="1"/>
          </p:cNvCxnSpPr>
          <p:nvPr/>
        </p:nvCxnSpPr>
        <p:spPr>
          <a:xfrm>
            <a:off x="0" y="3284984"/>
            <a:ext cx="4516217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9217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72" y="-16042"/>
            <a:ext cx="9144000" cy="76073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Африка- родина человечества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Мартин Коэн ПРЕДСТАВЛЯЕТ: Congahead.com - Страница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8896"/>
            <a:ext cx="9239982" cy="6021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5-конечная звезда 3"/>
          <p:cNvSpPr/>
          <p:nvPr/>
        </p:nvSpPr>
        <p:spPr>
          <a:xfrm>
            <a:off x="1103040" y="4437112"/>
            <a:ext cx="457200" cy="457200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Из обезьяны в человека. Концептуальная тема :) - Страница 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240" y="4443354"/>
            <a:ext cx="1610914" cy="24146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874440" y="4208512"/>
            <a:ext cx="914400" cy="914400"/>
          </a:xfrm>
          <a:prstGeom prst="ellipse">
            <a:avLst/>
          </a:prstGeom>
          <a:noFill/>
          <a:ln w="539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201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016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Африка родина величайшей древней цивилизации Земли – Древнего Египта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В Египте исламисты предложили снести пирамиды / vlasti.n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345" y="1196552"/>
            <a:ext cx="3327249" cy="25057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ncient Egypt Cul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8748"/>
            <a:ext cx="3039119" cy="4285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История древних цивилизаций. Искусство Древнего Египта. Архитектура. Царица Нефертити,XIVв. до н.э.,Германия, Музей Берлин-Дале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845" y="1196552"/>
            <a:ext cx="3013155" cy="38568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fellowtraveler.ru/uploads/images/drevnij-egipet_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666" y="1196552"/>
            <a:ext cx="2905511" cy="4661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Реферат на тему: Древнеегипетская письменность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958" y="4326623"/>
            <a:ext cx="3220042" cy="24967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www.rcom.ru/tvv/Dm/image19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24157"/>
            <a:ext cx="2288991" cy="20672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upload.wikimedia.org/wikipedia/commons/6/64/Tomb_of_Nakht_Harvest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990" y="3702323"/>
            <a:ext cx="4050603" cy="31369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7562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В Африке расположена самая большая пустыня мира - Сахара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dic.academic.ru/pictures/ntes/10018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9" y="1506283"/>
            <a:ext cx="9048750" cy="53149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лилиния 3"/>
          <p:cNvSpPr/>
          <p:nvPr/>
        </p:nvSpPr>
        <p:spPr>
          <a:xfrm>
            <a:off x="3400926" y="3112168"/>
            <a:ext cx="1801336" cy="946485"/>
          </a:xfrm>
          <a:custGeom>
            <a:avLst/>
            <a:gdLst>
              <a:gd name="connsiteX0" fmla="*/ 850232 w 1801336"/>
              <a:gd name="connsiteY0" fmla="*/ 0 h 946485"/>
              <a:gd name="connsiteX1" fmla="*/ 770021 w 1801336"/>
              <a:gd name="connsiteY1" fmla="*/ 32085 h 946485"/>
              <a:gd name="connsiteX2" fmla="*/ 721895 w 1801336"/>
              <a:gd name="connsiteY2" fmla="*/ 48127 h 946485"/>
              <a:gd name="connsiteX3" fmla="*/ 625642 w 1801336"/>
              <a:gd name="connsiteY3" fmla="*/ 112295 h 946485"/>
              <a:gd name="connsiteX4" fmla="*/ 513348 w 1801336"/>
              <a:gd name="connsiteY4" fmla="*/ 160421 h 946485"/>
              <a:gd name="connsiteX5" fmla="*/ 433137 w 1801336"/>
              <a:gd name="connsiteY5" fmla="*/ 192506 h 946485"/>
              <a:gd name="connsiteX6" fmla="*/ 320842 w 1801336"/>
              <a:gd name="connsiteY6" fmla="*/ 208548 h 946485"/>
              <a:gd name="connsiteX7" fmla="*/ 128337 w 1801336"/>
              <a:gd name="connsiteY7" fmla="*/ 304800 h 946485"/>
              <a:gd name="connsiteX8" fmla="*/ 80211 w 1801336"/>
              <a:gd name="connsiteY8" fmla="*/ 336885 h 946485"/>
              <a:gd name="connsiteX9" fmla="*/ 64169 w 1801336"/>
              <a:gd name="connsiteY9" fmla="*/ 385011 h 946485"/>
              <a:gd name="connsiteX10" fmla="*/ 32085 w 1801336"/>
              <a:gd name="connsiteY10" fmla="*/ 433137 h 946485"/>
              <a:gd name="connsiteX11" fmla="*/ 64169 w 1801336"/>
              <a:gd name="connsiteY11" fmla="*/ 625643 h 946485"/>
              <a:gd name="connsiteX12" fmla="*/ 96253 w 1801336"/>
              <a:gd name="connsiteY12" fmla="*/ 689811 h 946485"/>
              <a:gd name="connsiteX13" fmla="*/ 144379 w 1801336"/>
              <a:gd name="connsiteY13" fmla="*/ 705853 h 946485"/>
              <a:gd name="connsiteX14" fmla="*/ 192506 w 1801336"/>
              <a:gd name="connsiteY14" fmla="*/ 737937 h 946485"/>
              <a:gd name="connsiteX15" fmla="*/ 288758 w 1801336"/>
              <a:gd name="connsiteY15" fmla="*/ 753979 h 946485"/>
              <a:gd name="connsiteX16" fmla="*/ 385011 w 1801336"/>
              <a:gd name="connsiteY16" fmla="*/ 786064 h 946485"/>
              <a:gd name="connsiteX17" fmla="*/ 433137 w 1801336"/>
              <a:gd name="connsiteY17" fmla="*/ 802106 h 946485"/>
              <a:gd name="connsiteX18" fmla="*/ 529390 w 1801336"/>
              <a:gd name="connsiteY18" fmla="*/ 850232 h 946485"/>
              <a:gd name="connsiteX19" fmla="*/ 625642 w 1801336"/>
              <a:gd name="connsiteY19" fmla="*/ 882316 h 946485"/>
              <a:gd name="connsiteX20" fmla="*/ 673769 w 1801336"/>
              <a:gd name="connsiteY20" fmla="*/ 914400 h 946485"/>
              <a:gd name="connsiteX21" fmla="*/ 770021 w 1801336"/>
              <a:gd name="connsiteY21" fmla="*/ 946485 h 946485"/>
              <a:gd name="connsiteX22" fmla="*/ 1058779 w 1801336"/>
              <a:gd name="connsiteY22" fmla="*/ 930443 h 946485"/>
              <a:gd name="connsiteX23" fmla="*/ 1155032 w 1801336"/>
              <a:gd name="connsiteY23" fmla="*/ 898358 h 946485"/>
              <a:gd name="connsiteX24" fmla="*/ 1283369 w 1801336"/>
              <a:gd name="connsiteY24" fmla="*/ 882316 h 946485"/>
              <a:gd name="connsiteX25" fmla="*/ 1491916 w 1801336"/>
              <a:gd name="connsiteY25" fmla="*/ 834190 h 946485"/>
              <a:gd name="connsiteX26" fmla="*/ 1636295 w 1801336"/>
              <a:gd name="connsiteY26" fmla="*/ 786064 h 946485"/>
              <a:gd name="connsiteX27" fmla="*/ 1684421 w 1801336"/>
              <a:gd name="connsiteY27" fmla="*/ 770021 h 946485"/>
              <a:gd name="connsiteX28" fmla="*/ 1780674 w 1801336"/>
              <a:gd name="connsiteY28" fmla="*/ 689811 h 946485"/>
              <a:gd name="connsiteX29" fmla="*/ 1780674 w 1801336"/>
              <a:gd name="connsiteY29" fmla="*/ 497306 h 946485"/>
              <a:gd name="connsiteX30" fmla="*/ 1748590 w 1801336"/>
              <a:gd name="connsiteY30" fmla="*/ 401053 h 946485"/>
              <a:gd name="connsiteX31" fmla="*/ 1700463 w 1801336"/>
              <a:gd name="connsiteY31" fmla="*/ 304800 h 946485"/>
              <a:gd name="connsiteX32" fmla="*/ 1684421 w 1801336"/>
              <a:gd name="connsiteY32" fmla="*/ 192506 h 946485"/>
              <a:gd name="connsiteX33" fmla="*/ 1668379 w 1801336"/>
              <a:gd name="connsiteY33" fmla="*/ 144379 h 946485"/>
              <a:gd name="connsiteX34" fmla="*/ 1507958 w 1801336"/>
              <a:gd name="connsiteY34" fmla="*/ 96253 h 946485"/>
              <a:gd name="connsiteX35" fmla="*/ 1251285 w 1801336"/>
              <a:gd name="connsiteY35" fmla="*/ 64169 h 946485"/>
              <a:gd name="connsiteX36" fmla="*/ 1171074 w 1801336"/>
              <a:gd name="connsiteY36" fmla="*/ 80211 h 946485"/>
              <a:gd name="connsiteX37" fmla="*/ 1058779 w 1801336"/>
              <a:gd name="connsiteY37" fmla="*/ 128337 h 946485"/>
              <a:gd name="connsiteX38" fmla="*/ 1010653 w 1801336"/>
              <a:gd name="connsiteY38" fmla="*/ 96253 h 946485"/>
              <a:gd name="connsiteX39" fmla="*/ 978569 w 1801336"/>
              <a:gd name="connsiteY39" fmla="*/ 48127 h 946485"/>
              <a:gd name="connsiteX40" fmla="*/ 914400 w 1801336"/>
              <a:gd name="connsiteY40" fmla="*/ 32085 h 946485"/>
              <a:gd name="connsiteX41" fmla="*/ 818148 w 1801336"/>
              <a:gd name="connsiteY41" fmla="*/ 0 h 946485"/>
              <a:gd name="connsiteX42" fmla="*/ 657727 w 1801336"/>
              <a:gd name="connsiteY42" fmla="*/ 32085 h 946485"/>
              <a:gd name="connsiteX43" fmla="*/ 609600 w 1801336"/>
              <a:gd name="connsiteY43" fmla="*/ 64169 h 946485"/>
              <a:gd name="connsiteX44" fmla="*/ 545432 w 1801336"/>
              <a:gd name="connsiteY44" fmla="*/ 80211 h 946485"/>
              <a:gd name="connsiteX45" fmla="*/ 449179 w 1801336"/>
              <a:gd name="connsiteY45" fmla="*/ 112295 h 946485"/>
              <a:gd name="connsiteX46" fmla="*/ 272716 w 1801336"/>
              <a:gd name="connsiteY46" fmla="*/ 176464 h 946485"/>
              <a:gd name="connsiteX47" fmla="*/ 176463 w 1801336"/>
              <a:gd name="connsiteY47" fmla="*/ 240632 h 946485"/>
              <a:gd name="connsiteX48" fmla="*/ 128337 w 1801336"/>
              <a:gd name="connsiteY48" fmla="*/ 272716 h 946485"/>
              <a:gd name="connsiteX49" fmla="*/ 96253 w 1801336"/>
              <a:gd name="connsiteY49" fmla="*/ 336885 h 946485"/>
              <a:gd name="connsiteX50" fmla="*/ 64169 w 1801336"/>
              <a:gd name="connsiteY50" fmla="*/ 385011 h 946485"/>
              <a:gd name="connsiteX51" fmla="*/ 16042 w 1801336"/>
              <a:gd name="connsiteY51" fmla="*/ 529390 h 946485"/>
              <a:gd name="connsiteX52" fmla="*/ 0 w 1801336"/>
              <a:gd name="connsiteY52" fmla="*/ 577516 h 946485"/>
              <a:gd name="connsiteX53" fmla="*/ 0 w 1801336"/>
              <a:gd name="connsiteY53" fmla="*/ 625643 h 946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801336" h="946485">
                <a:moveTo>
                  <a:pt x="850232" y="0"/>
                </a:moveTo>
                <a:cubicBezTo>
                  <a:pt x="823495" y="10695"/>
                  <a:pt x="796984" y="21974"/>
                  <a:pt x="770021" y="32085"/>
                </a:cubicBezTo>
                <a:cubicBezTo>
                  <a:pt x="754188" y="38022"/>
                  <a:pt x="736677" y="39915"/>
                  <a:pt x="721895" y="48127"/>
                </a:cubicBezTo>
                <a:cubicBezTo>
                  <a:pt x="688187" y="66854"/>
                  <a:pt x="660132" y="95050"/>
                  <a:pt x="625642" y="112295"/>
                </a:cubicBezTo>
                <a:cubicBezTo>
                  <a:pt x="512963" y="168635"/>
                  <a:pt x="607769" y="125013"/>
                  <a:pt x="513348" y="160421"/>
                </a:cubicBezTo>
                <a:cubicBezTo>
                  <a:pt x="486385" y="170532"/>
                  <a:pt x="461074" y="185522"/>
                  <a:pt x="433137" y="192506"/>
                </a:cubicBezTo>
                <a:cubicBezTo>
                  <a:pt x="396454" y="201677"/>
                  <a:pt x="358274" y="203201"/>
                  <a:pt x="320842" y="208548"/>
                </a:cubicBezTo>
                <a:cubicBezTo>
                  <a:pt x="188011" y="252825"/>
                  <a:pt x="252726" y="221874"/>
                  <a:pt x="128337" y="304800"/>
                </a:cubicBezTo>
                <a:lnTo>
                  <a:pt x="80211" y="336885"/>
                </a:lnTo>
                <a:cubicBezTo>
                  <a:pt x="74864" y="352927"/>
                  <a:pt x="71731" y="369886"/>
                  <a:pt x="64169" y="385011"/>
                </a:cubicBezTo>
                <a:cubicBezTo>
                  <a:pt x="55547" y="402256"/>
                  <a:pt x="33831" y="413936"/>
                  <a:pt x="32085" y="433137"/>
                </a:cubicBezTo>
                <a:cubicBezTo>
                  <a:pt x="29813" y="458134"/>
                  <a:pt x="48436" y="583687"/>
                  <a:pt x="64169" y="625643"/>
                </a:cubicBezTo>
                <a:cubicBezTo>
                  <a:pt x="72566" y="648034"/>
                  <a:pt x="79343" y="672901"/>
                  <a:pt x="96253" y="689811"/>
                </a:cubicBezTo>
                <a:cubicBezTo>
                  <a:pt x="108210" y="701768"/>
                  <a:pt x="129254" y="698291"/>
                  <a:pt x="144379" y="705853"/>
                </a:cubicBezTo>
                <a:cubicBezTo>
                  <a:pt x="161624" y="714475"/>
                  <a:pt x="174215" y="731840"/>
                  <a:pt x="192506" y="737937"/>
                </a:cubicBezTo>
                <a:cubicBezTo>
                  <a:pt x="223363" y="748223"/>
                  <a:pt x="257203" y="746090"/>
                  <a:pt x="288758" y="753979"/>
                </a:cubicBezTo>
                <a:cubicBezTo>
                  <a:pt x="321568" y="762182"/>
                  <a:pt x="352927" y="775369"/>
                  <a:pt x="385011" y="786064"/>
                </a:cubicBezTo>
                <a:lnTo>
                  <a:pt x="433137" y="802106"/>
                </a:lnTo>
                <a:cubicBezTo>
                  <a:pt x="608651" y="860611"/>
                  <a:pt x="342802" y="767305"/>
                  <a:pt x="529390" y="850232"/>
                </a:cubicBezTo>
                <a:cubicBezTo>
                  <a:pt x="560295" y="863967"/>
                  <a:pt x="597502" y="863557"/>
                  <a:pt x="625642" y="882316"/>
                </a:cubicBezTo>
                <a:cubicBezTo>
                  <a:pt x="641684" y="893011"/>
                  <a:pt x="656150" y="906569"/>
                  <a:pt x="673769" y="914400"/>
                </a:cubicBezTo>
                <a:cubicBezTo>
                  <a:pt x="704674" y="928136"/>
                  <a:pt x="770021" y="946485"/>
                  <a:pt x="770021" y="946485"/>
                </a:cubicBezTo>
                <a:cubicBezTo>
                  <a:pt x="866274" y="941138"/>
                  <a:pt x="963122" y="942400"/>
                  <a:pt x="1058779" y="930443"/>
                </a:cubicBezTo>
                <a:cubicBezTo>
                  <a:pt x="1092338" y="926248"/>
                  <a:pt x="1121473" y="902553"/>
                  <a:pt x="1155032" y="898358"/>
                </a:cubicBezTo>
                <a:lnTo>
                  <a:pt x="1283369" y="882316"/>
                </a:lnTo>
                <a:cubicBezTo>
                  <a:pt x="1415492" y="838275"/>
                  <a:pt x="1346141" y="855015"/>
                  <a:pt x="1491916" y="834190"/>
                </a:cubicBezTo>
                <a:lnTo>
                  <a:pt x="1636295" y="786064"/>
                </a:lnTo>
                <a:cubicBezTo>
                  <a:pt x="1652337" y="780716"/>
                  <a:pt x="1670351" y="779401"/>
                  <a:pt x="1684421" y="770021"/>
                </a:cubicBezTo>
                <a:cubicBezTo>
                  <a:pt x="1751425" y="725353"/>
                  <a:pt x="1718915" y="751570"/>
                  <a:pt x="1780674" y="689811"/>
                </a:cubicBezTo>
                <a:cubicBezTo>
                  <a:pt x="1808901" y="605129"/>
                  <a:pt x="1807538" y="631627"/>
                  <a:pt x="1780674" y="497306"/>
                </a:cubicBezTo>
                <a:cubicBezTo>
                  <a:pt x="1774041" y="464143"/>
                  <a:pt x="1767350" y="429193"/>
                  <a:pt x="1748590" y="401053"/>
                </a:cubicBezTo>
                <a:cubicBezTo>
                  <a:pt x="1707126" y="338857"/>
                  <a:pt x="1722603" y="371218"/>
                  <a:pt x="1700463" y="304800"/>
                </a:cubicBezTo>
                <a:cubicBezTo>
                  <a:pt x="1695116" y="267369"/>
                  <a:pt x="1691836" y="229583"/>
                  <a:pt x="1684421" y="192506"/>
                </a:cubicBezTo>
                <a:cubicBezTo>
                  <a:pt x="1681105" y="175924"/>
                  <a:pt x="1678943" y="157584"/>
                  <a:pt x="1668379" y="144379"/>
                </a:cubicBezTo>
                <a:cubicBezTo>
                  <a:pt x="1631123" y="97808"/>
                  <a:pt x="1556320" y="102298"/>
                  <a:pt x="1507958" y="96253"/>
                </a:cubicBezTo>
                <a:cubicBezTo>
                  <a:pt x="1184485" y="55819"/>
                  <a:pt x="1522018" y="102845"/>
                  <a:pt x="1251285" y="64169"/>
                </a:cubicBezTo>
                <a:cubicBezTo>
                  <a:pt x="1224548" y="69516"/>
                  <a:pt x="1192021" y="62756"/>
                  <a:pt x="1171074" y="80211"/>
                </a:cubicBezTo>
                <a:cubicBezTo>
                  <a:pt x="1071361" y="163304"/>
                  <a:pt x="1288581" y="166637"/>
                  <a:pt x="1058779" y="128337"/>
                </a:cubicBezTo>
                <a:cubicBezTo>
                  <a:pt x="1042737" y="117642"/>
                  <a:pt x="1024286" y="109886"/>
                  <a:pt x="1010653" y="96253"/>
                </a:cubicBezTo>
                <a:cubicBezTo>
                  <a:pt x="997020" y="82620"/>
                  <a:pt x="994611" y="58822"/>
                  <a:pt x="978569" y="48127"/>
                </a:cubicBezTo>
                <a:cubicBezTo>
                  <a:pt x="960224" y="35897"/>
                  <a:pt x="935518" y="38421"/>
                  <a:pt x="914400" y="32085"/>
                </a:cubicBezTo>
                <a:cubicBezTo>
                  <a:pt x="882007" y="22367"/>
                  <a:pt x="818148" y="0"/>
                  <a:pt x="818148" y="0"/>
                </a:cubicBezTo>
                <a:cubicBezTo>
                  <a:pt x="796437" y="3619"/>
                  <a:pt x="688183" y="19033"/>
                  <a:pt x="657727" y="32085"/>
                </a:cubicBezTo>
                <a:cubicBezTo>
                  <a:pt x="640006" y="39680"/>
                  <a:pt x="627321" y="56574"/>
                  <a:pt x="609600" y="64169"/>
                </a:cubicBezTo>
                <a:cubicBezTo>
                  <a:pt x="589335" y="72854"/>
                  <a:pt x="566550" y="73876"/>
                  <a:pt x="545432" y="80211"/>
                </a:cubicBezTo>
                <a:cubicBezTo>
                  <a:pt x="513038" y="89929"/>
                  <a:pt x="449179" y="112295"/>
                  <a:pt x="449179" y="112295"/>
                </a:cubicBezTo>
                <a:cubicBezTo>
                  <a:pt x="357338" y="204136"/>
                  <a:pt x="448706" y="132466"/>
                  <a:pt x="272716" y="176464"/>
                </a:cubicBezTo>
                <a:cubicBezTo>
                  <a:pt x="202169" y="194101"/>
                  <a:pt x="220936" y="205054"/>
                  <a:pt x="176463" y="240632"/>
                </a:cubicBezTo>
                <a:cubicBezTo>
                  <a:pt x="161408" y="252676"/>
                  <a:pt x="144379" y="262021"/>
                  <a:pt x="128337" y="272716"/>
                </a:cubicBezTo>
                <a:cubicBezTo>
                  <a:pt x="117642" y="294106"/>
                  <a:pt x="108118" y="316122"/>
                  <a:pt x="96253" y="336885"/>
                </a:cubicBezTo>
                <a:cubicBezTo>
                  <a:pt x="86687" y="353625"/>
                  <a:pt x="71584" y="367214"/>
                  <a:pt x="64169" y="385011"/>
                </a:cubicBezTo>
                <a:cubicBezTo>
                  <a:pt x="44657" y="431838"/>
                  <a:pt x="32084" y="481264"/>
                  <a:pt x="16042" y="529390"/>
                </a:cubicBezTo>
                <a:cubicBezTo>
                  <a:pt x="10695" y="545432"/>
                  <a:pt x="0" y="560606"/>
                  <a:pt x="0" y="577516"/>
                </a:cubicBezTo>
                <a:lnTo>
                  <a:pt x="0" y="625643"/>
                </a:lnTo>
              </a:path>
            </a:pathLst>
          </a:custGeom>
          <a:solidFill>
            <a:srgbClr val="FFFF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Сахара</a:t>
            </a:r>
            <a:endParaRPr lang="ru-RU" sz="4000" b="1" dirty="0"/>
          </a:p>
        </p:txBody>
      </p:sp>
      <p:pic>
        <p:nvPicPr>
          <p:cNvPr id="4100" name="Picture 4" descr="http://lifeglobe.net/x/entry/970/travelpictureAfricaMoroccoSaharaDunesAlexbip_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74861"/>
            <a:ext cx="2742111" cy="18351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andreev.org/engine/uploaded/images/2009/01/Morocco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346" y="1670784"/>
            <a:ext cx="2878559" cy="1839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cawater-info.net/all_about_water/wp-content/uploads/2009/03/sahar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567" y="5102414"/>
            <a:ext cx="2609914" cy="17772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xn--80agdegn0a.xn--p1ai/wp-content/uploads/2013/11/oasis-sahara3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262" y="5071582"/>
            <a:ext cx="2717054" cy="18080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60481" y="5991027"/>
            <a:ext cx="1041781" cy="8886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968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678"/>
            <a:ext cx="9144000" cy="1143000"/>
          </a:xfrm>
        </p:spPr>
        <p:txBody>
          <a:bodyPr>
            <a:noAutofit/>
          </a:bodyPr>
          <a:lstStyle/>
          <a:p>
            <a:r>
              <a:rPr lang="ru-RU" b="1" dirty="0" smtClean="0"/>
              <a:t>В Африке протекает одна их самых длинных рек мира - Нил</a:t>
            </a:r>
            <a:endParaRPr lang="ru-RU" b="1" dirty="0"/>
          </a:p>
        </p:txBody>
      </p:sp>
      <p:pic>
        <p:nvPicPr>
          <p:cNvPr id="5124" name="Picture 4" descr="http://www.nil.su/foto/space/Nil_iz_Kosmosa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60781"/>
            <a:ext cx="4047914" cy="53972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61510" y="3987048"/>
            <a:ext cx="19065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/>
              <a:t>Египет </a:t>
            </a:r>
          </a:p>
        </p:txBody>
      </p:sp>
      <p:sp>
        <p:nvSpPr>
          <p:cNvPr id="5" name="Прямоугольник 4"/>
          <p:cNvSpPr/>
          <p:nvPr/>
        </p:nvSpPr>
        <p:spPr>
          <a:xfrm rot="5077358">
            <a:off x="7742397" y="2416458"/>
            <a:ext cx="16047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Иордания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61510" y="1458174"/>
            <a:ext cx="28518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Средиземное море </a:t>
            </a:r>
          </a:p>
        </p:txBody>
      </p:sp>
      <p:sp>
        <p:nvSpPr>
          <p:cNvPr id="7" name="Прямоугольник 6"/>
          <p:cNvSpPr/>
          <p:nvPr/>
        </p:nvSpPr>
        <p:spPr>
          <a:xfrm rot="3079043">
            <a:off x="6748771" y="3725438"/>
            <a:ext cx="881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Нил </a:t>
            </a:r>
          </a:p>
        </p:txBody>
      </p:sp>
      <p:sp>
        <p:nvSpPr>
          <p:cNvPr id="11" name="Прямоугольник 10"/>
          <p:cNvSpPr/>
          <p:nvPr/>
        </p:nvSpPr>
        <p:spPr>
          <a:xfrm rot="16745946">
            <a:off x="6855791" y="6077732"/>
            <a:ext cx="881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Нил </a:t>
            </a:r>
          </a:p>
        </p:txBody>
      </p:sp>
      <p:pic>
        <p:nvPicPr>
          <p:cNvPr id="5126" name="Picture 6" descr="Цивилизации рождались и умирали на ее берегах - интернет-телевидение онлайн - Галарго Т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18773"/>
            <a:ext cx="4403070" cy="48583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3977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африка политическая карта"/>
          <p:cNvPicPr>
            <a:picLocks noChangeAspect="1" noChangeArrowheads="1"/>
          </p:cNvPicPr>
          <p:nvPr/>
        </p:nvPicPr>
        <p:blipFill>
          <a:blip r:embed="rId2">
            <a:lum bright="-6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41145" b="38194"/>
          <a:stretch>
            <a:fillRect/>
          </a:stretch>
        </p:blipFill>
        <p:spPr bwMode="auto">
          <a:xfrm>
            <a:off x="21123" y="0"/>
            <a:ext cx="8820472" cy="68135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3811012"/>
            <a:ext cx="4248472" cy="30469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altLang="ru-RU" sz="3200" b="1" dirty="0" smtClean="0"/>
              <a:t>Африка   занимает   20% суши Земли (30,3 млн.км</a:t>
            </a:r>
            <a:r>
              <a:rPr lang="ru-RU" altLang="ru-RU" sz="3200" b="1" baseline="30000" dirty="0" smtClean="0"/>
              <a:t>2</a:t>
            </a:r>
            <a:r>
              <a:rPr lang="ru-RU" altLang="ru-RU" sz="3200" b="1" dirty="0" smtClean="0"/>
              <a:t>), </a:t>
            </a:r>
            <a:r>
              <a:rPr lang="ru-RU" altLang="ru-RU" sz="3200" b="1" u="sng" dirty="0" smtClean="0"/>
              <a:t>56 государств </a:t>
            </a:r>
            <a:r>
              <a:rPr lang="ru-RU" altLang="ru-RU" sz="3200" b="1" dirty="0" smtClean="0"/>
              <a:t>(с </a:t>
            </a:r>
            <a:r>
              <a:rPr lang="ru-RU" altLang="ru-RU" sz="3200" b="1" dirty="0" err="1" smtClean="0"/>
              <a:t>островны</a:t>
            </a:r>
            <a:r>
              <a:rPr lang="ru-RU" altLang="ru-RU" sz="3200" b="1" dirty="0" smtClean="0"/>
              <a:t>-ми). – более 1 млрд. чел.</a:t>
            </a:r>
            <a:endParaRPr lang="ru-RU" altLang="ru-RU" sz="3200" b="1" dirty="0"/>
          </a:p>
        </p:txBody>
      </p:sp>
      <p:sp>
        <p:nvSpPr>
          <p:cNvPr id="6" name="Полилиния 5"/>
          <p:cNvSpPr/>
          <p:nvPr/>
        </p:nvSpPr>
        <p:spPr>
          <a:xfrm>
            <a:off x="5791200" y="2534182"/>
            <a:ext cx="866274" cy="481734"/>
          </a:xfrm>
          <a:custGeom>
            <a:avLst/>
            <a:gdLst>
              <a:gd name="connsiteX0" fmla="*/ 673768 w 866274"/>
              <a:gd name="connsiteY0" fmla="*/ 471 h 481734"/>
              <a:gd name="connsiteX1" fmla="*/ 385011 w 866274"/>
              <a:gd name="connsiteY1" fmla="*/ 32555 h 481734"/>
              <a:gd name="connsiteX2" fmla="*/ 144379 w 866274"/>
              <a:gd name="connsiteY2" fmla="*/ 64639 h 481734"/>
              <a:gd name="connsiteX3" fmla="*/ 0 w 866274"/>
              <a:gd name="connsiteY3" fmla="*/ 144850 h 481734"/>
              <a:gd name="connsiteX4" fmla="*/ 64168 w 866274"/>
              <a:gd name="connsiteY4" fmla="*/ 241102 h 481734"/>
              <a:gd name="connsiteX5" fmla="*/ 112295 w 866274"/>
              <a:gd name="connsiteY5" fmla="*/ 353397 h 481734"/>
              <a:gd name="connsiteX6" fmla="*/ 160421 w 866274"/>
              <a:gd name="connsiteY6" fmla="*/ 369439 h 481734"/>
              <a:gd name="connsiteX7" fmla="*/ 368968 w 866274"/>
              <a:gd name="connsiteY7" fmla="*/ 385481 h 481734"/>
              <a:gd name="connsiteX8" fmla="*/ 401053 w 866274"/>
              <a:gd name="connsiteY8" fmla="*/ 417565 h 481734"/>
              <a:gd name="connsiteX9" fmla="*/ 449179 w 866274"/>
              <a:gd name="connsiteY9" fmla="*/ 449650 h 481734"/>
              <a:gd name="connsiteX10" fmla="*/ 625642 w 866274"/>
              <a:gd name="connsiteY10" fmla="*/ 481734 h 481734"/>
              <a:gd name="connsiteX11" fmla="*/ 770021 w 866274"/>
              <a:gd name="connsiteY11" fmla="*/ 465692 h 481734"/>
              <a:gd name="connsiteX12" fmla="*/ 818147 w 866274"/>
              <a:gd name="connsiteY12" fmla="*/ 385481 h 481734"/>
              <a:gd name="connsiteX13" fmla="*/ 866274 w 866274"/>
              <a:gd name="connsiteY13" fmla="*/ 369439 h 481734"/>
              <a:gd name="connsiteX14" fmla="*/ 850232 w 866274"/>
              <a:gd name="connsiteY14" fmla="*/ 321313 h 481734"/>
              <a:gd name="connsiteX15" fmla="*/ 818147 w 866274"/>
              <a:gd name="connsiteY15" fmla="*/ 273186 h 481734"/>
              <a:gd name="connsiteX16" fmla="*/ 786063 w 866274"/>
              <a:gd name="connsiteY16" fmla="*/ 176934 h 481734"/>
              <a:gd name="connsiteX17" fmla="*/ 689811 w 866274"/>
              <a:gd name="connsiteY17" fmla="*/ 144850 h 481734"/>
              <a:gd name="connsiteX18" fmla="*/ 689811 w 866274"/>
              <a:gd name="connsiteY18" fmla="*/ 16513 h 481734"/>
              <a:gd name="connsiteX19" fmla="*/ 673768 w 866274"/>
              <a:gd name="connsiteY19" fmla="*/ 471 h 481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66274" h="481734">
                <a:moveTo>
                  <a:pt x="673768" y="471"/>
                </a:moveTo>
                <a:cubicBezTo>
                  <a:pt x="622968" y="3145"/>
                  <a:pt x="661955" y="6180"/>
                  <a:pt x="385011" y="32555"/>
                </a:cubicBezTo>
                <a:cubicBezTo>
                  <a:pt x="322815" y="38478"/>
                  <a:pt x="208436" y="55488"/>
                  <a:pt x="144379" y="64639"/>
                </a:cubicBezTo>
                <a:cubicBezTo>
                  <a:pt x="26603" y="103897"/>
                  <a:pt x="72040" y="72809"/>
                  <a:pt x="0" y="144850"/>
                </a:cubicBezTo>
                <a:cubicBezTo>
                  <a:pt x="38144" y="259281"/>
                  <a:pt x="-15942" y="120937"/>
                  <a:pt x="64168" y="241102"/>
                </a:cubicBezTo>
                <a:cubicBezTo>
                  <a:pt x="102515" y="298622"/>
                  <a:pt x="51802" y="292904"/>
                  <a:pt x="112295" y="353397"/>
                </a:cubicBezTo>
                <a:cubicBezTo>
                  <a:pt x="124252" y="365354"/>
                  <a:pt x="143642" y="367342"/>
                  <a:pt x="160421" y="369439"/>
                </a:cubicBezTo>
                <a:cubicBezTo>
                  <a:pt x="229604" y="378087"/>
                  <a:pt x="299452" y="380134"/>
                  <a:pt x="368968" y="385481"/>
                </a:cubicBezTo>
                <a:cubicBezTo>
                  <a:pt x="379663" y="396176"/>
                  <a:pt x="389243" y="408117"/>
                  <a:pt x="401053" y="417565"/>
                </a:cubicBezTo>
                <a:cubicBezTo>
                  <a:pt x="416108" y="429609"/>
                  <a:pt x="431934" y="441027"/>
                  <a:pt x="449179" y="449650"/>
                </a:cubicBezTo>
                <a:cubicBezTo>
                  <a:pt x="498636" y="474379"/>
                  <a:pt x="581406" y="476205"/>
                  <a:pt x="625642" y="481734"/>
                </a:cubicBezTo>
                <a:cubicBezTo>
                  <a:pt x="673768" y="476387"/>
                  <a:pt x="723305" y="478433"/>
                  <a:pt x="770021" y="465692"/>
                </a:cubicBezTo>
                <a:cubicBezTo>
                  <a:pt x="821243" y="451722"/>
                  <a:pt x="789293" y="414334"/>
                  <a:pt x="818147" y="385481"/>
                </a:cubicBezTo>
                <a:cubicBezTo>
                  <a:pt x="830104" y="373524"/>
                  <a:pt x="850232" y="374786"/>
                  <a:pt x="866274" y="369439"/>
                </a:cubicBezTo>
                <a:cubicBezTo>
                  <a:pt x="860927" y="353397"/>
                  <a:pt x="857794" y="336438"/>
                  <a:pt x="850232" y="321313"/>
                </a:cubicBezTo>
                <a:cubicBezTo>
                  <a:pt x="841609" y="304068"/>
                  <a:pt x="825978" y="290805"/>
                  <a:pt x="818147" y="273186"/>
                </a:cubicBezTo>
                <a:cubicBezTo>
                  <a:pt x="804411" y="242281"/>
                  <a:pt x="818147" y="187629"/>
                  <a:pt x="786063" y="176934"/>
                </a:cubicBezTo>
                <a:lnTo>
                  <a:pt x="689811" y="144850"/>
                </a:lnTo>
                <a:cubicBezTo>
                  <a:pt x="698703" y="100389"/>
                  <a:pt x="720966" y="58052"/>
                  <a:pt x="689811" y="16513"/>
                </a:cubicBezTo>
                <a:cubicBezTo>
                  <a:pt x="682637" y="6947"/>
                  <a:pt x="724568" y="-2203"/>
                  <a:pt x="673768" y="471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011164" y="116632"/>
            <a:ext cx="2117375" cy="830997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ru-RU" altLang="ru-RU" sz="2400" b="1" dirty="0" smtClean="0">
                <a:solidFill>
                  <a:schemeClr val="bg1"/>
                </a:solidFill>
              </a:rPr>
              <a:t>Южный Судан</a:t>
            </a:r>
          </a:p>
          <a:p>
            <a:r>
              <a:rPr lang="ru-RU" altLang="ru-RU" sz="2400" b="1" dirty="0" smtClean="0">
                <a:solidFill>
                  <a:schemeClr val="bg1"/>
                </a:solidFill>
              </a:rPr>
              <a:t>(</a:t>
            </a:r>
            <a:r>
              <a:rPr lang="ru-RU" altLang="ru-RU" sz="2400" b="1" dirty="0" err="1" smtClean="0">
                <a:solidFill>
                  <a:schemeClr val="bg1"/>
                </a:solidFill>
              </a:rPr>
              <a:t>Джуба</a:t>
            </a:r>
            <a:r>
              <a:rPr lang="ru-RU" altLang="ru-RU" sz="2400" b="1" dirty="0" smtClean="0">
                <a:solidFill>
                  <a:schemeClr val="bg1"/>
                </a:solidFill>
              </a:rPr>
              <a:t>)-2011г</a:t>
            </a:r>
            <a:endParaRPr lang="ru-RU" altLang="ru-RU" sz="2400" b="1" dirty="0">
              <a:solidFill>
                <a:schemeClr val="bg1"/>
              </a:solidFill>
            </a:endParaRPr>
          </a:p>
        </p:txBody>
      </p:sp>
      <p:cxnSp>
        <p:nvCxnSpPr>
          <p:cNvPr id="9" name="Прямая со стрелкой 8"/>
          <p:cNvCxnSpPr>
            <a:endCxn id="6" idx="1"/>
          </p:cNvCxnSpPr>
          <p:nvPr/>
        </p:nvCxnSpPr>
        <p:spPr>
          <a:xfrm flipH="1">
            <a:off x="6176211" y="947629"/>
            <a:ext cx="1492133" cy="16191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29031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3" y="188640"/>
            <a:ext cx="3273533" cy="114300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4800" b="1" dirty="0" smtClean="0"/>
              <a:t>Регионы </a:t>
            </a:r>
            <a:br>
              <a:rPr lang="ru-RU" sz="4800" b="1" dirty="0" smtClean="0"/>
            </a:br>
            <a:r>
              <a:rPr lang="ru-RU" sz="4800" b="1" dirty="0" smtClean="0"/>
              <a:t>Африки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28800"/>
            <a:ext cx="3528392" cy="4525963"/>
          </a:xfrm>
          <a:solidFill>
            <a:schemeClr val="bg1"/>
          </a:solidFill>
        </p:spPr>
        <p:txBody>
          <a:bodyPr/>
          <a:lstStyle/>
          <a:p>
            <a:r>
              <a:rPr lang="ru-RU" dirty="0" smtClean="0"/>
              <a:t>    Сев. Африка</a:t>
            </a:r>
            <a:endParaRPr lang="ru-RU" dirty="0"/>
          </a:p>
        </p:txBody>
      </p:sp>
      <p:pic>
        <p:nvPicPr>
          <p:cNvPr id="3074" name="Picture 2" descr="Below Is A Map Which Shows In Green Where Main Tropical Wedd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214" y="0"/>
            <a:ext cx="6295644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лилиния 3"/>
          <p:cNvSpPr/>
          <p:nvPr/>
        </p:nvSpPr>
        <p:spPr>
          <a:xfrm>
            <a:off x="6804249" y="2869800"/>
            <a:ext cx="576063" cy="413389"/>
          </a:xfrm>
          <a:custGeom>
            <a:avLst/>
            <a:gdLst>
              <a:gd name="connsiteX0" fmla="*/ 353084 w 561631"/>
              <a:gd name="connsiteY0" fmla="*/ 0 h 353042"/>
              <a:gd name="connsiteX1" fmla="*/ 224747 w 561631"/>
              <a:gd name="connsiteY1" fmla="*/ 64168 h 353042"/>
              <a:gd name="connsiteX2" fmla="*/ 192663 w 561631"/>
              <a:gd name="connsiteY2" fmla="*/ 96253 h 353042"/>
              <a:gd name="connsiteX3" fmla="*/ 80368 w 561631"/>
              <a:gd name="connsiteY3" fmla="*/ 128337 h 353042"/>
              <a:gd name="connsiteX4" fmla="*/ 16199 w 561631"/>
              <a:gd name="connsiteY4" fmla="*/ 160421 h 353042"/>
              <a:gd name="connsiteX5" fmla="*/ 16199 w 561631"/>
              <a:gd name="connsiteY5" fmla="*/ 256674 h 353042"/>
              <a:gd name="connsiteX6" fmla="*/ 48284 w 561631"/>
              <a:gd name="connsiteY6" fmla="*/ 304800 h 353042"/>
              <a:gd name="connsiteX7" fmla="*/ 224747 w 561631"/>
              <a:gd name="connsiteY7" fmla="*/ 320842 h 353042"/>
              <a:gd name="connsiteX8" fmla="*/ 417252 w 561631"/>
              <a:gd name="connsiteY8" fmla="*/ 336884 h 353042"/>
              <a:gd name="connsiteX9" fmla="*/ 513505 w 561631"/>
              <a:gd name="connsiteY9" fmla="*/ 288758 h 353042"/>
              <a:gd name="connsiteX10" fmla="*/ 561631 w 561631"/>
              <a:gd name="connsiteY10" fmla="*/ 272716 h 353042"/>
              <a:gd name="connsiteX11" fmla="*/ 545589 w 561631"/>
              <a:gd name="connsiteY11" fmla="*/ 224589 h 353042"/>
              <a:gd name="connsiteX12" fmla="*/ 497463 w 561631"/>
              <a:gd name="connsiteY12" fmla="*/ 208547 h 353042"/>
              <a:gd name="connsiteX13" fmla="*/ 465378 w 561631"/>
              <a:gd name="connsiteY13" fmla="*/ 176463 h 353042"/>
              <a:gd name="connsiteX14" fmla="*/ 449336 w 561631"/>
              <a:gd name="connsiteY14" fmla="*/ 128337 h 353042"/>
              <a:gd name="connsiteX15" fmla="*/ 417252 w 561631"/>
              <a:gd name="connsiteY15" fmla="*/ 64168 h 353042"/>
              <a:gd name="connsiteX16" fmla="*/ 513505 w 561631"/>
              <a:gd name="connsiteY16" fmla="*/ 192505 h 353042"/>
              <a:gd name="connsiteX17" fmla="*/ 545589 w 561631"/>
              <a:gd name="connsiteY17" fmla="*/ 256674 h 35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61631" h="353042">
                <a:moveTo>
                  <a:pt x="353084" y="0"/>
                </a:moveTo>
                <a:cubicBezTo>
                  <a:pt x="290863" y="24888"/>
                  <a:pt x="272803" y="25722"/>
                  <a:pt x="224747" y="64168"/>
                </a:cubicBezTo>
                <a:cubicBezTo>
                  <a:pt x="212937" y="73616"/>
                  <a:pt x="205632" y="88471"/>
                  <a:pt x="192663" y="96253"/>
                </a:cubicBezTo>
                <a:cubicBezTo>
                  <a:pt x="171119" y="109179"/>
                  <a:pt x="99010" y="121346"/>
                  <a:pt x="80368" y="128337"/>
                </a:cubicBezTo>
                <a:cubicBezTo>
                  <a:pt x="57976" y="136734"/>
                  <a:pt x="37589" y="149726"/>
                  <a:pt x="16199" y="160421"/>
                </a:cubicBezTo>
                <a:cubicBezTo>
                  <a:pt x="-912" y="211755"/>
                  <a:pt x="-9468" y="205340"/>
                  <a:pt x="16199" y="256674"/>
                </a:cubicBezTo>
                <a:cubicBezTo>
                  <a:pt x="24821" y="273919"/>
                  <a:pt x="29856" y="299130"/>
                  <a:pt x="48284" y="304800"/>
                </a:cubicBezTo>
                <a:cubicBezTo>
                  <a:pt x="104736" y="322170"/>
                  <a:pt x="165926" y="315495"/>
                  <a:pt x="224747" y="320842"/>
                </a:cubicBezTo>
                <a:cubicBezTo>
                  <a:pt x="351857" y="363212"/>
                  <a:pt x="287640" y="358486"/>
                  <a:pt x="417252" y="336884"/>
                </a:cubicBezTo>
                <a:cubicBezTo>
                  <a:pt x="538217" y="296562"/>
                  <a:pt x="389113" y="350954"/>
                  <a:pt x="513505" y="288758"/>
                </a:cubicBezTo>
                <a:cubicBezTo>
                  <a:pt x="528630" y="281196"/>
                  <a:pt x="545589" y="278063"/>
                  <a:pt x="561631" y="272716"/>
                </a:cubicBezTo>
                <a:cubicBezTo>
                  <a:pt x="556284" y="256674"/>
                  <a:pt x="557546" y="236546"/>
                  <a:pt x="545589" y="224589"/>
                </a:cubicBezTo>
                <a:cubicBezTo>
                  <a:pt x="533632" y="212632"/>
                  <a:pt x="511963" y="217247"/>
                  <a:pt x="497463" y="208547"/>
                </a:cubicBezTo>
                <a:cubicBezTo>
                  <a:pt x="484494" y="200765"/>
                  <a:pt x="476073" y="187158"/>
                  <a:pt x="465378" y="176463"/>
                </a:cubicBezTo>
                <a:cubicBezTo>
                  <a:pt x="460031" y="160421"/>
                  <a:pt x="452652" y="144918"/>
                  <a:pt x="449336" y="128337"/>
                </a:cubicBezTo>
                <a:cubicBezTo>
                  <a:pt x="426294" y="13127"/>
                  <a:pt x="447312" y="-26012"/>
                  <a:pt x="417252" y="64168"/>
                </a:cubicBezTo>
                <a:cubicBezTo>
                  <a:pt x="489810" y="173006"/>
                  <a:pt x="454153" y="133155"/>
                  <a:pt x="513505" y="192505"/>
                </a:cubicBezTo>
                <a:cubicBezTo>
                  <a:pt x="531938" y="247806"/>
                  <a:pt x="517590" y="228675"/>
                  <a:pt x="545589" y="256674"/>
                </a:cubicBezTo>
              </a:path>
            </a:pathLst>
          </a:cu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1781200"/>
            <a:ext cx="3788296" cy="452596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    </a:t>
            </a:r>
            <a:r>
              <a:rPr lang="ru-RU" dirty="0" err="1" smtClean="0"/>
              <a:t>Северн</a:t>
            </a:r>
            <a:r>
              <a:rPr lang="ru-RU" dirty="0" smtClean="0"/>
              <a:t>. Африка</a:t>
            </a:r>
          </a:p>
          <a:p>
            <a:r>
              <a:rPr lang="ru-RU" dirty="0" smtClean="0"/>
              <a:t>    </a:t>
            </a:r>
            <a:r>
              <a:rPr lang="ru-RU" dirty="0" err="1" smtClean="0"/>
              <a:t>Западн</a:t>
            </a:r>
            <a:r>
              <a:rPr lang="ru-RU" dirty="0" smtClean="0"/>
              <a:t>. Африка</a:t>
            </a:r>
          </a:p>
          <a:p>
            <a:r>
              <a:rPr lang="ru-RU" dirty="0"/>
              <a:t> </a:t>
            </a:r>
            <a:r>
              <a:rPr lang="ru-RU" dirty="0" smtClean="0"/>
              <a:t>   Центр. Африка</a:t>
            </a:r>
          </a:p>
          <a:p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err="1" smtClean="0"/>
              <a:t>Восточн</a:t>
            </a:r>
            <a:r>
              <a:rPr lang="ru-RU" dirty="0" smtClean="0"/>
              <a:t>. Африка</a:t>
            </a:r>
          </a:p>
          <a:p>
            <a:r>
              <a:rPr lang="ru-RU" dirty="0"/>
              <a:t> </a:t>
            </a:r>
            <a:r>
              <a:rPr lang="ru-RU" dirty="0" smtClean="0"/>
              <a:t>   Южная Африка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1721" y="1781200"/>
            <a:ext cx="624916" cy="457200"/>
          </a:xfrm>
          <a:prstGeom prst="ellips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1721" y="2394603"/>
            <a:ext cx="624916" cy="457200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1721" y="2977866"/>
            <a:ext cx="624916" cy="457200"/>
          </a:xfrm>
          <a:prstGeom prst="ellipse">
            <a:avLst/>
          </a:prstGeom>
          <a:solidFill>
            <a:srgbClr val="E329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1721" y="3585026"/>
            <a:ext cx="624916" cy="4572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1721" y="4221088"/>
            <a:ext cx="624916" cy="45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3679086" y="4146539"/>
            <a:ext cx="1411705" cy="1395663"/>
          </a:xfrm>
          <a:custGeom>
            <a:avLst/>
            <a:gdLst>
              <a:gd name="connsiteX0" fmla="*/ 1315453 w 1411705"/>
              <a:gd name="connsiteY0" fmla="*/ 240632 h 1395663"/>
              <a:gd name="connsiteX1" fmla="*/ 1187116 w 1411705"/>
              <a:gd name="connsiteY1" fmla="*/ 144379 h 1395663"/>
              <a:gd name="connsiteX2" fmla="*/ 1042737 w 1411705"/>
              <a:gd name="connsiteY2" fmla="*/ 112295 h 1395663"/>
              <a:gd name="connsiteX3" fmla="*/ 946484 w 1411705"/>
              <a:gd name="connsiteY3" fmla="*/ 80211 h 1395663"/>
              <a:gd name="connsiteX4" fmla="*/ 770021 w 1411705"/>
              <a:gd name="connsiteY4" fmla="*/ 48127 h 1395663"/>
              <a:gd name="connsiteX5" fmla="*/ 625642 w 1411705"/>
              <a:gd name="connsiteY5" fmla="*/ 16042 h 1395663"/>
              <a:gd name="connsiteX6" fmla="*/ 577516 w 1411705"/>
              <a:gd name="connsiteY6" fmla="*/ 0 h 1395663"/>
              <a:gd name="connsiteX7" fmla="*/ 417095 w 1411705"/>
              <a:gd name="connsiteY7" fmla="*/ 16042 h 1395663"/>
              <a:gd name="connsiteX8" fmla="*/ 368969 w 1411705"/>
              <a:gd name="connsiteY8" fmla="*/ 32084 h 1395663"/>
              <a:gd name="connsiteX9" fmla="*/ 304800 w 1411705"/>
              <a:gd name="connsiteY9" fmla="*/ 48127 h 1395663"/>
              <a:gd name="connsiteX10" fmla="*/ 208547 w 1411705"/>
              <a:gd name="connsiteY10" fmla="*/ 80211 h 1395663"/>
              <a:gd name="connsiteX11" fmla="*/ 160421 w 1411705"/>
              <a:gd name="connsiteY11" fmla="*/ 112295 h 1395663"/>
              <a:gd name="connsiteX12" fmla="*/ 144379 w 1411705"/>
              <a:gd name="connsiteY12" fmla="*/ 160421 h 1395663"/>
              <a:gd name="connsiteX13" fmla="*/ 112295 w 1411705"/>
              <a:gd name="connsiteY13" fmla="*/ 208548 h 1395663"/>
              <a:gd name="connsiteX14" fmla="*/ 80211 w 1411705"/>
              <a:gd name="connsiteY14" fmla="*/ 304800 h 1395663"/>
              <a:gd name="connsiteX15" fmla="*/ 64169 w 1411705"/>
              <a:gd name="connsiteY15" fmla="*/ 352927 h 1395663"/>
              <a:gd name="connsiteX16" fmla="*/ 32084 w 1411705"/>
              <a:gd name="connsiteY16" fmla="*/ 385011 h 1395663"/>
              <a:gd name="connsiteX17" fmla="*/ 16042 w 1411705"/>
              <a:gd name="connsiteY17" fmla="*/ 449179 h 1395663"/>
              <a:gd name="connsiteX18" fmla="*/ 0 w 1411705"/>
              <a:gd name="connsiteY18" fmla="*/ 497306 h 1395663"/>
              <a:gd name="connsiteX19" fmla="*/ 16042 w 1411705"/>
              <a:gd name="connsiteY19" fmla="*/ 1235242 h 1395663"/>
              <a:gd name="connsiteX20" fmla="*/ 48126 w 1411705"/>
              <a:gd name="connsiteY20" fmla="*/ 1267327 h 1395663"/>
              <a:gd name="connsiteX21" fmla="*/ 64169 w 1411705"/>
              <a:gd name="connsiteY21" fmla="*/ 1315453 h 1395663"/>
              <a:gd name="connsiteX22" fmla="*/ 224590 w 1411705"/>
              <a:gd name="connsiteY22" fmla="*/ 1395663 h 1395663"/>
              <a:gd name="connsiteX23" fmla="*/ 545432 w 1411705"/>
              <a:gd name="connsiteY23" fmla="*/ 1379621 h 1395663"/>
              <a:gd name="connsiteX24" fmla="*/ 737937 w 1411705"/>
              <a:gd name="connsiteY24" fmla="*/ 1331495 h 1395663"/>
              <a:gd name="connsiteX25" fmla="*/ 850232 w 1411705"/>
              <a:gd name="connsiteY25" fmla="*/ 1299411 h 1395663"/>
              <a:gd name="connsiteX26" fmla="*/ 898358 w 1411705"/>
              <a:gd name="connsiteY26" fmla="*/ 1267327 h 1395663"/>
              <a:gd name="connsiteX27" fmla="*/ 930442 w 1411705"/>
              <a:gd name="connsiteY27" fmla="*/ 1235242 h 1395663"/>
              <a:gd name="connsiteX28" fmla="*/ 1026695 w 1411705"/>
              <a:gd name="connsiteY28" fmla="*/ 1171074 h 1395663"/>
              <a:gd name="connsiteX29" fmla="*/ 1090863 w 1411705"/>
              <a:gd name="connsiteY29" fmla="*/ 1122948 h 1395663"/>
              <a:gd name="connsiteX30" fmla="*/ 1106905 w 1411705"/>
              <a:gd name="connsiteY30" fmla="*/ 1074821 h 1395663"/>
              <a:gd name="connsiteX31" fmla="*/ 1138990 w 1411705"/>
              <a:gd name="connsiteY31" fmla="*/ 1042737 h 1395663"/>
              <a:gd name="connsiteX32" fmla="*/ 1155032 w 1411705"/>
              <a:gd name="connsiteY32" fmla="*/ 978569 h 1395663"/>
              <a:gd name="connsiteX33" fmla="*/ 1187116 w 1411705"/>
              <a:gd name="connsiteY33" fmla="*/ 946484 h 1395663"/>
              <a:gd name="connsiteX34" fmla="*/ 1251284 w 1411705"/>
              <a:gd name="connsiteY34" fmla="*/ 834190 h 1395663"/>
              <a:gd name="connsiteX35" fmla="*/ 1267326 w 1411705"/>
              <a:gd name="connsiteY35" fmla="*/ 770021 h 1395663"/>
              <a:gd name="connsiteX36" fmla="*/ 1299411 w 1411705"/>
              <a:gd name="connsiteY36" fmla="*/ 689811 h 1395663"/>
              <a:gd name="connsiteX37" fmla="*/ 1315453 w 1411705"/>
              <a:gd name="connsiteY37" fmla="*/ 609600 h 1395663"/>
              <a:gd name="connsiteX38" fmla="*/ 1347537 w 1411705"/>
              <a:gd name="connsiteY38" fmla="*/ 513348 h 1395663"/>
              <a:gd name="connsiteX39" fmla="*/ 1363579 w 1411705"/>
              <a:gd name="connsiteY39" fmla="*/ 433137 h 1395663"/>
              <a:gd name="connsiteX40" fmla="*/ 1395663 w 1411705"/>
              <a:gd name="connsiteY40" fmla="*/ 385011 h 1395663"/>
              <a:gd name="connsiteX41" fmla="*/ 1411705 w 1411705"/>
              <a:gd name="connsiteY41" fmla="*/ 336884 h 1395663"/>
              <a:gd name="connsiteX42" fmla="*/ 1395663 w 1411705"/>
              <a:gd name="connsiteY42" fmla="*/ 240632 h 1395663"/>
              <a:gd name="connsiteX43" fmla="*/ 1347537 w 1411705"/>
              <a:gd name="connsiteY43" fmla="*/ 224590 h 1395663"/>
              <a:gd name="connsiteX44" fmla="*/ 1251284 w 1411705"/>
              <a:gd name="connsiteY44" fmla="*/ 224590 h 139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411705" h="1395663">
                <a:moveTo>
                  <a:pt x="1315453" y="240632"/>
                </a:moveTo>
                <a:cubicBezTo>
                  <a:pt x="1295777" y="224891"/>
                  <a:pt x="1221168" y="161405"/>
                  <a:pt x="1187116" y="144379"/>
                </a:cubicBezTo>
                <a:cubicBezTo>
                  <a:pt x="1147624" y="124633"/>
                  <a:pt x="1079705" y="118456"/>
                  <a:pt x="1042737" y="112295"/>
                </a:cubicBezTo>
                <a:cubicBezTo>
                  <a:pt x="1010653" y="101600"/>
                  <a:pt x="979758" y="86261"/>
                  <a:pt x="946484" y="80211"/>
                </a:cubicBezTo>
                <a:lnTo>
                  <a:pt x="770021" y="48127"/>
                </a:lnTo>
                <a:cubicBezTo>
                  <a:pt x="721918" y="39108"/>
                  <a:pt x="672819" y="29521"/>
                  <a:pt x="625642" y="16042"/>
                </a:cubicBezTo>
                <a:cubicBezTo>
                  <a:pt x="609383" y="11397"/>
                  <a:pt x="593558" y="5347"/>
                  <a:pt x="577516" y="0"/>
                </a:cubicBezTo>
                <a:cubicBezTo>
                  <a:pt x="524042" y="5347"/>
                  <a:pt x="470210" y="7870"/>
                  <a:pt x="417095" y="16042"/>
                </a:cubicBezTo>
                <a:cubicBezTo>
                  <a:pt x="400382" y="18613"/>
                  <a:pt x="385228" y="27438"/>
                  <a:pt x="368969" y="32084"/>
                </a:cubicBezTo>
                <a:cubicBezTo>
                  <a:pt x="347769" y="38141"/>
                  <a:pt x="325918" y="41791"/>
                  <a:pt x="304800" y="48127"/>
                </a:cubicBezTo>
                <a:cubicBezTo>
                  <a:pt x="272407" y="57845"/>
                  <a:pt x="208547" y="80211"/>
                  <a:pt x="208547" y="80211"/>
                </a:cubicBezTo>
                <a:cubicBezTo>
                  <a:pt x="192505" y="90906"/>
                  <a:pt x="172465" y="97240"/>
                  <a:pt x="160421" y="112295"/>
                </a:cubicBezTo>
                <a:cubicBezTo>
                  <a:pt x="149858" y="125499"/>
                  <a:pt x="151941" y="145296"/>
                  <a:pt x="144379" y="160421"/>
                </a:cubicBezTo>
                <a:cubicBezTo>
                  <a:pt x="135757" y="177666"/>
                  <a:pt x="120125" y="190929"/>
                  <a:pt x="112295" y="208548"/>
                </a:cubicBezTo>
                <a:cubicBezTo>
                  <a:pt x="98560" y="239453"/>
                  <a:pt x="90906" y="272716"/>
                  <a:pt x="80211" y="304800"/>
                </a:cubicBezTo>
                <a:cubicBezTo>
                  <a:pt x="74864" y="320842"/>
                  <a:pt x="76126" y="340970"/>
                  <a:pt x="64169" y="352927"/>
                </a:cubicBezTo>
                <a:lnTo>
                  <a:pt x="32084" y="385011"/>
                </a:lnTo>
                <a:cubicBezTo>
                  <a:pt x="26737" y="406400"/>
                  <a:pt x="22099" y="427980"/>
                  <a:pt x="16042" y="449179"/>
                </a:cubicBezTo>
                <a:cubicBezTo>
                  <a:pt x="11396" y="465438"/>
                  <a:pt x="0" y="480396"/>
                  <a:pt x="0" y="497306"/>
                </a:cubicBezTo>
                <a:cubicBezTo>
                  <a:pt x="0" y="743343"/>
                  <a:pt x="695" y="989684"/>
                  <a:pt x="16042" y="1235242"/>
                </a:cubicBezTo>
                <a:cubicBezTo>
                  <a:pt x="16985" y="1250337"/>
                  <a:pt x="37431" y="1256632"/>
                  <a:pt x="48126" y="1267327"/>
                </a:cubicBezTo>
                <a:cubicBezTo>
                  <a:pt x="53474" y="1283369"/>
                  <a:pt x="52212" y="1303496"/>
                  <a:pt x="64169" y="1315453"/>
                </a:cubicBezTo>
                <a:cubicBezTo>
                  <a:pt x="127835" y="1379118"/>
                  <a:pt x="152133" y="1377549"/>
                  <a:pt x="224590" y="1395663"/>
                </a:cubicBezTo>
                <a:cubicBezTo>
                  <a:pt x="331537" y="1390316"/>
                  <a:pt x="438666" y="1387834"/>
                  <a:pt x="545432" y="1379621"/>
                </a:cubicBezTo>
                <a:cubicBezTo>
                  <a:pt x="666696" y="1370293"/>
                  <a:pt x="619506" y="1361103"/>
                  <a:pt x="737937" y="1331495"/>
                </a:cubicBezTo>
                <a:cubicBezTo>
                  <a:pt x="818510" y="1311352"/>
                  <a:pt x="781189" y="1322425"/>
                  <a:pt x="850232" y="1299411"/>
                </a:cubicBezTo>
                <a:cubicBezTo>
                  <a:pt x="866274" y="1288716"/>
                  <a:pt x="883303" y="1279371"/>
                  <a:pt x="898358" y="1267327"/>
                </a:cubicBezTo>
                <a:cubicBezTo>
                  <a:pt x="910168" y="1257879"/>
                  <a:pt x="918342" y="1244317"/>
                  <a:pt x="930442" y="1235242"/>
                </a:cubicBezTo>
                <a:cubicBezTo>
                  <a:pt x="961290" y="1212106"/>
                  <a:pt x="995847" y="1194210"/>
                  <a:pt x="1026695" y="1171074"/>
                </a:cubicBezTo>
                <a:lnTo>
                  <a:pt x="1090863" y="1122948"/>
                </a:lnTo>
                <a:cubicBezTo>
                  <a:pt x="1096210" y="1106906"/>
                  <a:pt x="1098205" y="1089321"/>
                  <a:pt x="1106905" y="1074821"/>
                </a:cubicBezTo>
                <a:cubicBezTo>
                  <a:pt x="1114687" y="1061852"/>
                  <a:pt x="1132226" y="1056265"/>
                  <a:pt x="1138990" y="1042737"/>
                </a:cubicBezTo>
                <a:cubicBezTo>
                  <a:pt x="1148850" y="1023017"/>
                  <a:pt x="1145172" y="998289"/>
                  <a:pt x="1155032" y="978569"/>
                </a:cubicBezTo>
                <a:cubicBezTo>
                  <a:pt x="1161796" y="965041"/>
                  <a:pt x="1177668" y="958295"/>
                  <a:pt x="1187116" y="946484"/>
                </a:cubicBezTo>
                <a:cubicBezTo>
                  <a:pt x="1217349" y="908692"/>
                  <a:pt x="1229326" y="878105"/>
                  <a:pt x="1251284" y="834190"/>
                </a:cubicBezTo>
                <a:cubicBezTo>
                  <a:pt x="1256631" y="812800"/>
                  <a:pt x="1260354" y="790937"/>
                  <a:pt x="1267326" y="770021"/>
                </a:cubicBezTo>
                <a:cubicBezTo>
                  <a:pt x="1276432" y="742702"/>
                  <a:pt x="1291136" y="717393"/>
                  <a:pt x="1299411" y="689811"/>
                </a:cubicBezTo>
                <a:cubicBezTo>
                  <a:pt x="1307246" y="663694"/>
                  <a:pt x="1308279" y="635906"/>
                  <a:pt x="1315453" y="609600"/>
                </a:cubicBezTo>
                <a:cubicBezTo>
                  <a:pt x="1324351" y="576972"/>
                  <a:pt x="1340905" y="546511"/>
                  <a:pt x="1347537" y="513348"/>
                </a:cubicBezTo>
                <a:cubicBezTo>
                  <a:pt x="1352884" y="486611"/>
                  <a:pt x="1354005" y="458667"/>
                  <a:pt x="1363579" y="433137"/>
                </a:cubicBezTo>
                <a:cubicBezTo>
                  <a:pt x="1370349" y="415084"/>
                  <a:pt x="1384968" y="401053"/>
                  <a:pt x="1395663" y="385011"/>
                </a:cubicBezTo>
                <a:cubicBezTo>
                  <a:pt x="1401010" y="368969"/>
                  <a:pt x="1411705" y="353794"/>
                  <a:pt x="1411705" y="336884"/>
                </a:cubicBezTo>
                <a:cubicBezTo>
                  <a:pt x="1411705" y="304357"/>
                  <a:pt x="1411801" y="268873"/>
                  <a:pt x="1395663" y="240632"/>
                </a:cubicBezTo>
                <a:cubicBezTo>
                  <a:pt x="1387273" y="225950"/>
                  <a:pt x="1364343" y="226457"/>
                  <a:pt x="1347537" y="224590"/>
                </a:cubicBezTo>
                <a:cubicBezTo>
                  <a:pt x="1315649" y="221047"/>
                  <a:pt x="1283368" y="224590"/>
                  <a:pt x="1251284" y="224590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885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2771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Африка до 1950-х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resourcesforhistoryteachers.wikispaces.com/file/view/Colonial_Africa_1914_map.png/205716466/Colonial_Africa_1914_ma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-16060"/>
            <a:ext cx="6556140" cy="6897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f42community.com/wp-content/uploads/2011/09/138346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564904"/>
            <a:ext cx="2571600" cy="33253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92080" y="14460"/>
            <a:ext cx="3490682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Колонии 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630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413</Words>
  <Application>Microsoft Office PowerPoint</Application>
  <PresentationFormat>Экран (4:3)</PresentationFormat>
  <Paragraphs>214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АФРИКА ВИЗИТ</vt:lpstr>
      <vt:lpstr>Слайд 2</vt:lpstr>
      <vt:lpstr>Африка- родина человечества</vt:lpstr>
      <vt:lpstr>Африка родина величайшей древней цивилизации Земли – Древнего Египта</vt:lpstr>
      <vt:lpstr>В Африке расположена самая большая пустыня мира - Сахара</vt:lpstr>
      <vt:lpstr>В Африке протекает одна их самых длинных рек мира - Нил</vt:lpstr>
      <vt:lpstr>Слайд 7</vt:lpstr>
      <vt:lpstr>Регионы  Африки</vt:lpstr>
      <vt:lpstr>Африка до 1950-х </vt:lpstr>
      <vt:lpstr>Слайд 10</vt:lpstr>
      <vt:lpstr>Слайд 11</vt:lpstr>
      <vt:lpstr>Слайд 12</vt:lpstr>
      <vt:lpstr>Слайд 13</vt:lpstr>
      <vt:lpstr>Слайд 14</vt:lpstr>
      <vt:lpstr>Богатства Африки- по запасам и добыче золота- 1 место в мире</vt:lpstr>
      <vt:lpstr>В настоящее время (2015) в ОПЕК входят 12 государств, из них 4 африканские: Алжир, Ливия, Нигерия, Ангола</vt:lpstr>
      <vt:lpstr>Слайд 17</vt:lpstr>
      <vt:lpstr>Туризм в Африке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АФРИКА ВИЗИТ</dc:title>
  <dc:creator>Admin</dc:creator>
  <cp:lastModifiedBy>Лариса</cp:lastModifiedBy>
  <cp:revision>32</cp:revision>
  <dcterms:created xsi:type="dcterms:W3CDTF">2015-01-18T13:06:58Z</dcterms:created>
  <dcterms:modified xsi:type="dcterms:W3CDTF">2022-04-18T17:13:59Z</dcterms:modified>
</cp:coreProperties>
</file>