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5" r:id="rId1"/>
  </p:sldMasterIdLst>
  <p:sldIdLst>
    <p:sldId id="267" r:id="rId2"/>
    <p:sldId id="256" r:id="rId3"/>
    <p:sldId id="269" r:id="rId4"/>
    <p:sldId id="258" r:id="rId5"/>
    <p:sldId id="257" r:id="rId6"/>
    <p:sldId id="268" r:id="rId7"/>
    <p:sldId id="261" r:id="rId8"/>
    <p:sldId id="270" r:id="rId9"/>
    <p:sldId id="262" r:id="rId10"/>
    <p:sldId id="263" r:id="rId11"/>
    <p:sldId id="271" r:id="rId12"/>
    <p:sldId id="272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27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39325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32952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922074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99882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586946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56380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48561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54412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40122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69834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4555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88408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86359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285391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05557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60409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749"/>
            <a:ext cx="1952272" cy="6852504"/>
            <a:chOff x="6627813" y="196102"/>
            <a:chExt cx="1952625" cy="5677649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610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28655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/>
              <a:t>ПРЕЗЕНТАЦИЯ </a:t>
            </a:r>
            <a:br>
              <a:rPr lang="ru-RU" sz="4000" b="1" dirty="0" smtClean="0"/>
            </a:br>
            <a:r>
              <a:rPr lang="ru-RU" sz="4000" b="1" dirty="0" smtClean="0"/>
              <a:t>ПО РОДНОМУ ЯЗЫКУ</a:t>
            </a:r>
            <a:br>
              <a:rPr lang="ru-RU" sz="4000" b="1" dirty="0" smtClean="0"/>
            </a:br>
            <a:r>
              <a:rPr lang="ru-RU" sz="4000" b="1" dirty="0" smtClean="0"/>
              <a:t>2 КЛАСС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414693" y="2685626"/>
            <a:ext cx="6028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Учимся вести диалог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8199" y="4631267"/>
            <a:ext cx="2709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Учитель: </a:t>
            </a:r>
            <a:r>
              <a:rPr lang="ru-RU" dirty="0" err="1" smtClean="0">
                <a:solidFill>
                  <a:srgbClr val="002060"/>
                </a:solidFill>
              </a:rPr>
              <a:t>Кислева</a:t>
            </a:r>
            <a:r>
              <a:rPr lang="ru-RU" dirty="0" smtClean="0">
                <a:solidFill>
                  <a:srgbClr val="002060"/>
                </a:solidFill>
              </a:rPr>
              <a:t> С.А.</a:t>
            </a: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87332" y="6459156"/>
            <a:ext cx="11525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2022 </a:t>
            </a:r>
            <a:r>
              <a:rPr lang="ru-RU" sz="1600" dirty="0" smtClean="0"/>
              <a:t>г.</a:t>
            </a:r>
            <a:endParaRPr lang="ru-RU" sz="1600" dirty="0"/>
          </a:p>
        </p:txBody>
      </p:sp>
      <p:pic>
        <p:nvPicPr>
          <p:cNvPr id="7" name="Picture 2" descr="https://avatars.mds.yandex.net/get-zen_doc/1593239/pub_5d4283d8520a9b00b1f324da_5d4d18dfac412400ad1198dc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1464" y="3670663"/>
            <a:ext cx="4038494" cy="2886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42683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270" y="1292773"/>
            <a:ext cx="6949337" cy="5349766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Человеку очень важно общаться с другими людьми. </a:t>
            </a:r>
            <a:r>
              <a:rPr lang="ru-RU" sz="2400" b="1" dirty="0">
                <a:solidFill>
                  <a:srgbClr val="002060"/>
                </a:solidFill>
              </a:rPr>
              <a:t>Надо уметь разговаривать и со сверстниками, и со старшими</a:t>
            </a:r>
            <a:r>
              <a:rPr lang="ru-RU" sz="2400" dirty="0">
                <a:solidFill>
                  <a:srgbClr val="002060"/>
                </a:solidFill>
              </a:rPr>
              <a:t>. </a:t>
            </a:r>
            <a:r>
              <a:rPr lang="ru-RU" sz="2400" dirty="0" smtClean="0">
                <a:solidFill>
                  <a:srgbClr val="002060"/>
                </a:solidFill>
              </a:rPr>
              <a:t>Не нужно </a:t>
            </a:r>
            <a:r>
              <a:rPr lang="ru-RU" sz="2400" dirty="0">
                <a:solidFill>
                  <a:srgbClr val="002060"/>
                </a:solidFill>
              </a:rPr>
              <a:t>стесняться отвечать у доски, произносить добрые пожелания близким. Если необходимо </a:t>
            </a:r>
            <a:r>
              <a:rPr lang="ru-RU" sz="2400" b="1" dirty="0">
                <a:solidFill>
                  <a:srgbClr val="002060"/>
                </a:solidFill>
              </a:rPr>
              <a:t>поспорить, то не ссориться</a:t>
            </a:r>
            <a:r>
              <a:rPr lang="ru-RU" sz="2400" dirty="0">
                <a:solidFill>
                  <a:srgbClr val="002060"/>
                </a:solidFill>
              </a:rPr>
              <a:t>; говорить так, чтобы тебя внимательно слушали; уметь </a:t>
            </a:r>
            <a:r>
              <a:rPr lang="ru-RU" sz="2400" b="1" dirty="0">
                <a:solidFill>
                  <a:srgbClr val="002060"/>
                </a:solidFill>
              </a:rPr>
              <a:t>вовремя завершать обсуждение</a:t>
            </a:r>
            <a:r>
              <a:rPr lang="ru-RU" sz="2400" dirty="0">
                <a:solidFill>
                  <a:srgbClr val="002060"/>
                </a:solidFill>
              </a:rPr>
              <a:t>.</a:t>
            </a:r>
          </a:p>
          <a:p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8196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708301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№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831669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Выполните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упр. 6 на с. 83.</a:t>
            </a:r>
          </a:p>
          <a:p>
            <a:endParaRPr lang="ru-RU" dirty="0"/>
          </a:p>
        </p:txBody>
      </p:sp>
      <p:pic>
        <p:nvPicPr>
          <p:cNvPr id="2050" name="Picture 2" descr="https://fsd.multiurok.ru/html/2017/03/02/s_58b847594567a/img25.jpg"/>
          <p:cNvPicPr>
            <a:picLocks noChangeAspect="1" noChangeArrowheads="1"/>
          </p:cNvPicPr>
          <p:nvPr/>
        </p:nvPicPr>
        <p:blipFill>
          <a:blip r:embed="rId2"/>
          <a:srcRect t="39415"/>
          <a:stretch>
            <a:fillRect/>
          </a:stretch>
        </p:blipFill>
        <p:spPr bwMode="auto">
          <a:xfrm>
            <a:off x="2310946" y="3344091"/>
            <a:ext cx="6096000" cy="27699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Задание для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контроля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Продолжи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предложение: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 узнал, что…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Было интересно узнать о …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Теперь я смогу … 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8668" y="1580842"/>
            <a:ext cx="6722532" cy="3549957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/>
              <a:t>СПАСИБО </a:t>
            </a:r>
            <a:br>
              <a:rPr lang="ru-RU" sz="6600" b="1" dirty="0" smtClean="0"/>
            </a:br>
            <a:r>
              <a:rPr lang="ru-RU" sz="6600" b="1" dirty="0" smtClean="0"/>
              <a:t>ЗА </a:t>
            </a:r>
            <a:br>
              <a:rPr lang="ru-RU" sz="6600" b="1" dirty="0" smtClean="0"/>
            </a:br>
            <a:r>
              <a:rPr lang="ru-RU" sz="6600" b="1" dirty="0" smtClean="0"/>
              <a:t>РАБОТУ!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xmlns="" val="2809075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8721" y="483327"/>
            <a:ext cx="7117080" cy="57999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условия для ознакомления с понятием «диалог», формирование умения отличать диалог от монолога.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4329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65605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Задание №1. 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90164" y="1532708"/>
            <a:ext cx="6591985" cy="1471749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Прочитайте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задание упр. 1 на с. 79. Выучите правило.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8252" y="2798657"/>
            <a:ext cx="5050784" cy="37664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3793" y="1114097"/>
            <a:ext cx="7567449" cy="524907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В разговоре может участвовать разное количество собеседников. </a:t>
            </a:r>
            <a:r>
              <a:rPr lang="ru-RU" sz="2800" b="1" dirty="0">
                <a:solidFill>
                  <a:srgbClr val="002060"/>
                </a:solidFill>
              </a:rPr>
              <a:t>Диалог состоится, если каждому из участников интересна тема</a:t>
            </a:r>
            <a:r>
              <a:rPr lang="ru-RU" sz="2800" dirty="0">
                <a:solidFill>
                  <a:srgbClr val="002060"/>
                </a:solidFill>
              </a:rPr>
              <a:t>.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Важно учитывать, кто твой собеседник </a:t>
            </a:r>
            <a:r>
              <a:rPr lang="ru-RU" sz="2800" dirty="0">
                <a:solidFill>
                  <a:srgbClr val="002060"/>
                </a:solidFill>
              </a:rPr>
              <a:t>— малыш, ровесник, взрослый (родственник, учитель, сосед, друг семьи).</a:t>
            </a:r>
            <a:r>
              <a:rPr lang="ru-RU" sz="2800" b="1" dirty="0">
                <a:solidFill>
                  <a:srgbClr val="002060"/>
                </a:solidFill>
              </a:rPr>
              <a:t> От этого зависит, какие слова ты будешь использовать в диалоге.</a:t>
            </a:r>
          </a:p>
          <a:p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3837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6221" y="1191669"/>
            <a:ext cx="6589199" cy="128089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Диалог</a:t>
            </a:r>
            <a:r>
              <a:rPr lang="ru-RU" dirty="0"/>
              <a:t> — разговор между двумя или несколькими собеседниками, обмен репликами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Реплика</a:t>
            </a:r>
            <a:r>
              <a:rPr lang="ru-RU" dirty="0"/>
              <a:t> — высказывание собеседника, принимающего участие в диалоге.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57178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629924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Задание №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97279" y="1428205"/>
            <a:ext cx="7537269" cy="151093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Прочитайте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рассказ упр. 2 с. 80. Ответьте на вопросы.</a:t>
            </a:r>
          </a:p>
          <a:p>
            <a:endParaRPr lang="ru-RU" dirty="0"/>
          </a:p>
        </p:txBody>
      </p:sp>
      <p:pic>
        <p:nvPicPr>
          <p:cNvPr id="5122" name="Picture 2" descr="https://cf2.ppt-online.org/files2/slide/q/QgPpIHanJDT6ecX9jKYkGuLO5N7lSEiAdo0tb3/slide-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18412" y="2681416"/>
            <a:ext cx="5154294" cy="386068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7876" y="241739"/>
            <a:ext cx="7598979" cy="1271752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Рассмотри рисунки. Какие вежливые слова подходят к тому, что на них изображено? Обрати внимание, что к одному рисунку может быть несколько подписей. </a:t>
            </a:r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rgbClr val="7030A0"/>
                </a:solidFill>
              </a:rPr>
              <a:t>Запиши </a:t>
            </a:r>
            <a:r>
              <a:rPr lang="ru-RU" b="1" dirty="0">
                <a:solidFill>
                  <a:srgbClr val="7030A0"/>
                </a:solidFill>
              </a:rPr>
              <a:t>выбранные слова.</a:t>
            </a:r>
          </a:p>
          <a:p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97176" y="2020791"/>
            <a:ext cx="4572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ea typeface="Georgia" panose="02040502050405020303" pitchFamily="18" charset="0"/>
                <a:cs typeface="Aharoni" panose="02010803020104030203" pitchFamily="2" charset="-79"/>
              </a:rPr>
              <a:t>Пожалуйста</a:t>
            </a:r>
            <a:endParaRPr lang="ru-RU" sz="2000" b="1" dirty="0">
              <a:solidFill>
                <a:srgbClr val="002060"/>
              </a:solidFill>
              <a:ea typeface="Georgia" panose="02040502050405020303" pitchFamily="18" charset="0"/>
              <a:cs typeface="Aharoni" panose="02010803020104030203" pitchFamily="2" charset="-79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ea typeface="Georgia" panose="02040502050405020303" pitchFamily="18" charset="0"/>
                <a:cs typeface="Aharoni" panose="02010803020104030203" pitchFamily="2" charset="-79"/>
              </a:rPr>
              <a:t>До свидания</a:t>
            </a:r>
          </a:p>
          <a:p>
            <a:pPr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ea typeface="Georgia" panose="02040502050405020303" pitchFamily="18" charset="0"/>
                <a:cs typeface="Aharoni" panose="02010803020104030203" pitchFamily="2" charset="-79"/>
              </a:rPr>
              <a:t>Молодец</a:t>
            </a:r>
          </a:p>
          <a:p>
            <a:pPr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ea typeface="Georgia" panose="02040502050405020303" pitchFamily="18" charset="0"/>
                <a:cs typeface="Aharoni" panose="02010803020104030203" pitchFamily="2" charset="-79"/>
              </a:rPr>
              <a:t>Извините</a:t>
            </a:r>
          </a:p>
          <a:p>
            <a:pPr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ea typeface="Georgia" panose="02040502050405020303" pitchFamily="18" charset="0"/>
                <a:cs typeface="Aharoni" panose="02010803020104030203" pitchFamily="2" charset="-79"/>
              </a:rPr>
              <a:t>Спасибо</a:t>
            </a:r>
          </a:p>
          <a:p>
            <a:pPr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ea typeface="Georgia" panose="02040502050405020303" pitchFamily="18" charset="0"/>
                <a:cs typeface="Aharoni" panose="02010803020104030203" pitchFamily="2" charset="-79"/>
              </a:rPr>
              <a:t>Здравствуйте</a:t>
            </a:r>
          </a:p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>Будьте </a:t>
            </a:r>
            <a:r>
              <a:rPr lang="ru-RU" sz="2000" b="1" dirty="0">
                <a:solidFill>
                  <a:srgbClr val="002060"/>
                </a:solidFill>
                <a:cs typeface="Aharoni" panose="02010803020104030203" pitchFamily="2" charset="-79"/>
              </a:rPr>
              <a:t>любезны </a:t>
            </a:r>
            <a:endParaRPr lang="ru-RU" sz="2000" b="1" dirty="0" smtClean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>Спасибо </a:t>
            </a:r>
            <a:r>
              <a:rPr lang="ru-RU" sz="2000" b="1" dirty="0">
                <a:solidFill>
                  <a:srgbClr val="002060"/>
                </a:solidFill>
                <a:cs typeface="Aharoni" panose="02010803020104030203" pitchFamily="2" charset="-79"/>
              </a:rPr>
              <a:t>за работу </a:t>
            </a:r>
            <a:endParaRPr lang="ru-RU" sz="2000" b="1" dirty="0" smtClean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>Прошу </a:t>
            </a:r>
            <a:r>
              <a:rPr lang="ru-RU" sz="2000" b="1" dirty="0">
                <a:solidFill>
                  <a:srgbClr val="002060"/>
                </a:solidFill>
                <a:cs typeface="Aharoni" panose="02010803020104030203" pitchFamily="2" charset="-79"/>
              </a:rPr>
              <a:t>меня извинить </a:t>
            </a:r>
            <a:endParaRPr lang="ru-RU" sz="2000" b="1" dirty="0" smtClean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>Благодарю </a:t>
            </a:r>
            <a:r>
              <a:rPr lang="ru-RU" sz="2000" b="1" dirty="0">
                <a:solidFill>
                  <a:srgbClr val="002060"/>
                </a:solidFill>
                <a:cs typeface="Aharoni" panose="02010803020104030203" pitchFamily="2" charset="-79"/>
              </a:rPr>
              <a:t>за внимание </a:t>
            </a:r>
            <a:endParaRPr lang="ru-RU" sz="2000" b="1" dirty="0" smtClean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>Простите</a:t>
            </a:r>
            <a:r>
              <a:rPr lang="ru-RU" sz="2000" b="1" dirty="0">
                <a:solidFill>
                  <a:srgbClr val="002060"/>
                </a:solidFill>
                <a:cs typeface="Aharoni" panose="02010803020104030203" pitchFamily="2" charset="-79"/>
              </a:rPr>
              <a:t>, пожалуйста </a:t>
            </a:r>
            <a:endParaRPr lang="ru-RU" sz="2000" b="1" dirty="0" smtClean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>Попробуй </a:t>
            </a:r>
            <a:r>
              <a:rPr lang="ru-RU" sz="2000" b="1" dirty="0">
                <a:solidFill>
                  <a:srgbClr val="002060"/>
                </a:solidFill>
                <a:cs typeface="Aharoni" panose="02010803020104030203" pitchFamily="2" charset="-79"/>
              </a:rPr>
              <a:t>ещё раз </a:t>
            </a:r>
            <a:endParaRPr lang="ru-RU" sz="2000" b="1" dirty="0" smtClean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>У </a:t>
            </a:r>
            <a:r>
              <a:rPr lang="ru-RU" sz="2000" b="1" dirty="0">
                <a:solidFill>
                  <a:srgbClr val="002060"/>
                </a:solidFill>
                <a:cs typeface="Aharoni" panose="02010803020104030203" pitchFamily="2" charset="-79"/>
              </a:rPr>
              <a:t>тебя всё получится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921" y="1513491"/>
            <a:ext cx="5108026" cy="51080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68659767"/>
              </p:ext>
            </p:extLst>
          </p:nvPr>
        </p:nvGraphicFramePr>
        <p:xfrm>
          <a:off x="357921" y="1591266"/>
          <a:ext cx="5107458" cy="51143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3729"/>
                <a:gridCol w="2553729"/>
              </a:tblGrid>
              <a:tr h="255401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               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  <a:p>
                      <a:endParaRPr lang="ru-RU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5401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              3</a:t>
                      </a:r>
                    </a:p>
                    <a:p>
                      <a:endParaRPr lang="ru-RU" dirty="0"/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                  4</a:t>
                      </a:r>
                      <a:endParaRPr lang="ru-RU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11158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7474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Задание №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24850" y="1467395"/>
            <a:ext cx="6591985" cy="2791096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Прочитайте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предложения упр. 4 на с. 82. Составьте и запишите своё предложение, в котором просьба выражена вежливо.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5531" y="725213"/>
            <a:ext cx="7157545" cy="5412828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В диалоге, как и в любом общении, всегда </a:t>
            </a:r>
            <a:r>
              <a:rPr lang="ru-RU" sz="2400" b="1" dirty="0">
                <a:solidFill>
                  <a:srgbClr val="002060"/>
                </a:solidFill>
              </a:rPr>
              <a:t>необходимо достигать взаимопонимания, избегать конфликтов</a:t>
            </a:r>
            <a:r>
              <a:rPr lang="ru-RU" sz="2400" dirty="0">
                <a:solidFill>
                  <a:srgbClr val="002060"/>
                </a:solidFill>
              </a:rPr>
              <a:t>. Иногда мы не с</a:t>
            </a:r>
            <a:r>
              <a:rPr lang="ru-RU" sz="2400" dirty="0" smtClean="0">
                <a:solidFill>
                  <a:srgbClr val="002060"/>
                </a:solidFill>
              </a:rPr>
              <a:t>оглашаемся </a:t>
            </a:r>
            <a:r>
              <a:rPr lang="ru-RU" sz="2400" dirty="0">
                <a:solidFill>
                  <a:srgbClr val="002060"/>
                </a:solidFill>
              </a:rPr>
              <a:t>с собеседником, и нам важно </a:t>
            </a:r>
            <a:r>
              <a:rPr lang="ru-RU" sz="2400" b="1" dirty="0">
                <a:solidFill>
                  <a:srgbClr val="002060"/>
                </a:solidFill>
              </a:rPr>
              <a:t>убедить</a:t>
            </a:r>
            <a:r>
              <a:rPr lang="ru-RU" sz="2400" dirty="0">
                <a:solidFill>
                  <a:srgbClr val="002060"/>
                </a:solidFill>
              </a:rPr>
              <a:t> его в своей правоте, </a:t>
            </a:r>
            <a:r>
              <a:rPr lang="ru-RU" sz="2400" b="1" dirty="0">
                <a:solidFill>
                  <a:srgbClr val="002060"/>
                </a:solidFill>
              </a:rPr>
              <a:t>подобрать нужные слова</a:t>
            </a:r>
            <a:r>
              <a:rPr lang="ru-RU" sz="2400" dirty="0">
                <a:solidFill>
                  <a:srgbClr val="002060"/>
                </a:solidFill>
              </a:rPr>
              <a:t>, чтобы объяснить или доказать свою позицию. Если </a:t>
            </a:r>
            <a:r>
              <a:rPr lang="ru-RU" sz="2400" dirty="0" smtClean="0">
                <a:solidFill>
                  <a:srgbClr val="002060"/>
                </a:solidFill>
              </a:rPr>
              <a:t>всё-таки </a:t>
            </a:r>
            <a:r>
              <a:rPr lang="ru-RU" sz="2400" dirty="0">
                <a:solidFill>
                  <a:srgbClr val="002060"/>
                </a:solidFill>
              </a:rPr>
              <a:t>не удаётся убедить собеседника, нужно </a:t>
            </a:r>
            <a:r>
              <a:rPr lang="ru-RU" sz="2400" b="1" dirty="0">
                <a:solidFill>
                  <a:srgbClr val="002060"/>
                </a:solidFill>
              </a:rPr>
              <a:t>вежливо и спокойно закончить разговор</a:t>
            </a:r>
            <a:r>
              <a:rPr lang="ru-RU" sz="2400" dirty="0">
                <a:solidFill>
                  <a:srgbClr val="002060"/>
                </a:solidFill>
              </a:rPr>
              <a:t>, </a:t>
            </a:r>
            <a:r>
              <a:rPr lang="ru-RU" sz="2400" b="1" dirty="0">
                <a:solidFill>
                  <a:srgbClr val="002060"/>
                </a:solidFill>
              </a:rPr>
              <a:t>договориться</a:t>
            </a:r>
            <a:r>
              <a:rPr lang="ru-RU" sz="2400" dirty="0">
                <a:solidFill>
                  <a:srgbClr val="002060"/>
                </a:solidFill>
              </a:rPr>
              <a:t> ещё раз </a:t>
            </a:r>
            <a:r>
              <a:rPr lang="ru-RU" sz="2400" b="1" dirty="0">
                <a:solidFill>
                  <a:srgbClr val="002060"/>
                </a:solidFill>
              </a:rPr>
              <a:t>обдумать проблему </a:t>
            </a:r>
            <a:r>
              <a:rPr lang="ru-RU" sz="2400" dirty="0">
                <a:solidFill>
                  <a:srgbClr val="002060"/>
                </a:solidFill>
              </a:rPr>
              <a:t>и вновь </a:t>
            </a:r>
            <a:r>
              <a:rPr lang="ru-RU" sz="2400" b="1" dirty="0">
                <a:solidFill>
                  <a:srgbClr val="002060"/>
                </a:solidFill>
              </a:rPr>
              <a:t>вернуться к обсуждению</a:t>
            </a:r>
            <a:r>
              <a:rPr lang="ru-RU" sz="2400" dirty="0">
                <a:solidFill>
                  <a:srgbClr val="002060"/>
                </a:solidFill>
              </a:rPr>
              <a:t>.</a:t>
            </a:r>
          </a:p>
          <a:p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0251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1CACE3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62</TotalTime>
  <Words>373</Words>
  <Application>Microsoft Office PowerPoint</Application>
  <PresentationFormat>Экран (4:3)</PresentationFormat>
  <Paragraphs>49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Легкий дым</vt:lpstr>
      <vt:lpstr>ПРЕЗЕНТАЦИЯ  ПО РОДНОМУ ЯЗЫКУ 2 КЛАСС</vt:lpstr>
      <vt:lpstr>Цель: создание условия для ознакомления с понятием «диалог», формирование умения отличать диалог от монолога.</vt:lpstr>
      <vt:lpstr>Задание №1. </vt:lpstr>
      <vt:lpstr>Слайд 4</vt:lpstr>
      <vt:lpstr>Диалог — разговор между двумя или несколькими собеседниками, обмен репликами.  Реплика — высказывание собеседника, принимающего участие в диалоге. </vt:lpstr>
      <vt:lpstr>Задание № 2</vt:lpstr>
      <vt:lpstr>Слайд 7</vt:lpstr>
      <vt:lpstr>Задание № 3</vt:lpstr>
      <vt:lpstr>Слайд 9</vt:lpstr>
      <vt:lpstr>Слайд 10</vt:lpstr>
      <vt:lpstr>Задание № 4</vt:lpstr>
      <vt:lpstr>Задание для контроля</vt:lpstr>
      <vt:lpstr>СПАСИБО  ЗА  РАБОТУ!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УЧИМСЯ ВЕСТИ ДИАЛОГ</dc:title>
  <dc:creator>XTreme.ws</dc:creator>
  <cp:lastModifiedBy>света</cp:lastModifiedBy>
  <cp:revision>20</cp:revision>
  <dcterms:created xsi:type="dcterms:W3CDTF">2019-11-21T15:49:00Z</dcterms:created>
  <dcterms:modified xsi:type="dcterms:W3CDTF">2022-02-07T16:50:09Z</dcterms:modified>
</cp:coreProperties>
</file>