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71" r:id="rId2"/>
    <p:sldId id="295" r:id="rId3"/>
    <p:sldId id="275" r:id="rId4"/>
    <p:sldId id="276" r:id="rId5"/>
    <p:sldId id="296" r:id="rId6"/>
    <p:sldId id="279" r:id="rId7"/>
    <p:sldId id="280" r:id="rId8"/>
    <p:sldId id="281" r:id="rId9"/>
    <p:sldId id="283" r:id="rId10"/>
    <p:sldId id="282" r:id="rId11"/>
    <p:sldId id="284" r:id="rId12"/>
    <p:sldId id="286" r:id="rId13"/>
    <p:sldId id="285" r:id="rId14"/>
    <p:sldId id="297" r:id="rId15"/>
    <p:sldId id="298" r:id="rId16"/>
    <p:sldId id="299" r:id="rId17"/>
    <p:sldId id="29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01379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1380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1381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sp>
        <p:nvSpPr>
          <p:cNvPr id="1013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1384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5E634C7-F6A4-4163-B7EC-019E6F97001A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10138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138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3A1E44C-1C44-42F3-A4DF-0E2513F8AC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220B92-7667-4DBA-970E-7B76EAF70A2C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D7B93-B8FA-43BE-82AD-FA3AE93AE0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86D52-C854-4BDC-95C8-82F8707E0F1A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215AC-8577-4B33-B5DD-B653CD3A93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FB6347-92F5-42EA-970A-08BB55EA8FAE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0FF84-0154-4223-B37A-ABEC49ADDD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9B9AE5-DBAD-404C-827D-BD7423C0605D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61F9A-A7BF-4B93-B344-96EB73FE8B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23B099-CC88-4D63-9023-0FC4C4024C9C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C5F00-BC0A-4A76-AC78-31A4B14B77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F3FDFE-8BC5-4DBC-9E07-703AEB7BAD45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9E989-E0AB-45A3-8365-E09447D709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55294C-72F7-49BE-94CE-BEB718028A59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41F95-4972-4804-B5A7-4BA9640772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FCA2D-B6CE-4759-92C9-5B7FEC5AE5E0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F9E3D-FA02-48B8-A612-0D74FD7A87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59260-8AFB-49B1-A143-98B1163E367B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00DE3-D173-4B30-B3EB-0A59A6B41C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1BCA86-EF8B-482A-A501-658CDC50B0E7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91183-CC6E-4261-8BDD-846429BC7D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0355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0356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00357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03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A58D584D-4270-4812-B5C5-127E6EEAAE79}" type="datetimeFigureOut">
              <a:rPr lang="ru-RU"/>
              <a:pPr/>
              <a:t>13.02.2022</a:t>
            </a:fld>
            <a:endParaRPr lang="ru-RU"/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523D83-8BB4-4C58-BB15-1CC96E5DF9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>
    <p:cover dir="d"/>
  </p:transition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Н</a:t>
            </a:r>
            <a:r>
              <a:rPr lang="ru-RU" dirty="0" smtClean="0"/>
              <a:t>. Носов «На горке».</a:t>
            </a:r>
            <a:endParaRPr lang="ru-RU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2636912"/>
            <a:ext cx="5217194" cy="86568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300" dirty="0" smtClean="0">
                <a:solidFill>
                  <a:srgbClr val="FF0000"/>
                </a:solidFill>
                <a:latin typeface="Arial" charset="0"/>
              </a:rPr>
              <a:t>Учитель: Киселева С.А.</a:t>
            </a:r>
            <a:endParaRPr lang="ru-RU" sz="33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6" name="Picture 3" descr="D:\Наталья Сергеевна\открытый урок\картинки\138210_Na_gor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86932"/>
            <a:ext cx="2604889" cy="304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ru-RU" sz="3300" b="1">
                <a:solidFill>
                  <a:srgbClr val="FF0000"/>
                </a:solidFill>
              </a:rPr>
              <a:t>Котька</a:t>
            </a:r>
          </a:p>
          <a:p>
            <a:pPr marL="552450" indent="-552450" algn="ctr">
              <a:buFont typeface="Wingdings" pitchFamily="2" charset="2"/>
              <a:buNone/>
            </a:pPr>
            <a:endParaRPr lang="ru-RU" sz="3300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Смешной, недогадливый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Полез, упал, поднялся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Нелегко по льду подниматься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Сложная ситуация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ru-RU" sz="3300" b="1">
                <a:solidFill>
                  <a:srgbClr val="FF0000"/>
                </a:solidFill>
              </a:rPr>
              <a:t>Котька</a:t>
            </a:r>
          </a:p>
          <a:p>
            <a:pPr marL="552450" indent="-552450" algn="ctr">
              <a:buFont typeface="Wingdings" pitchFamily="2" charset="2"/>
              <a:buNone/>
            </a:pPr>
            <a:endParaRPr lang="ru-RU" sz="3300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Хитрый, обманщик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Смотрел, выскочил, подъехал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Не работал, а кататься пошёл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Хитрец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ru-RU" sz="3300" b="1">
                <a:solidFill>
                  <a:srgbClr val="FF0000"/>
                </a:solidFill>
              </a:rPr>
              <a:t>Котька</a:t>
            </a:r>
          </a:p>
          <a:p>
            <a:pPr marL="552450" indent="-552450" algn="ctr">
              <a:buFont typeface="Wingdings" pitchFamily="2" charset="2"/>
              <a:buNone/>
            </a:pPr>
            <a:endParaRPr lang="ru-RU" sz="3300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Смешной, глупый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Скачусь, оттолкнулся, лежит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По песку коньки не едут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Глупая ситуация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27213"/>
            <a:ext cx="8359775" cy="4114800"/>
          </a:xfrm>
        </p:spPr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ru-RU" b="1">
                <a:solidFill>
                  <a:srgbClr val="FF0000"/>
                </a:solidFill>
              </a:rPr>
              <a:t>Ребята</a:t>
            </a:r>
          </a:p>
          <a:p>
            <a:pPr marL="552450" indent="-552450" algn="ctr">
              <a:buFont typeface="Wingdings" pitchFamily="2" charset="2"/>
              <a:buNone/>
            </a:pPr>
            <a:endParaRPr lang="ru-RU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Разгневанные, справедливые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Прибежали, возмущались, посоветовали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Нам сегодня кататься надо!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Нетерпеливые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01625"/>
            <a:ext cx="7640017" cy="1143000"/>
          </a:xfrm>
        </p:spPr>
        <p:txBody>
          <a:bodyPr/>
          <a:lstStyle/>
          <a:p>
            <a:pPr algn="ctr"/>
            <a:r>
              <a:rPr lang="ru-RU" b="1" dirty="0" smtClean="0"/>
              <a:t>Задание № 3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Характеристика главного героя.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772816"/>
            <a:ext cx="7313612" cy="4114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Запишите в рабочие тетради характеристику главного героя в 2 столбика</a:t>
            </a:r>
            <a:r>
              <a:rPr lang="ru-RU" b="1" dirty="0" smtClean="0"/>
              <a:t>.</a:t>
            </a: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3573016"/>
          <a:ext cx="6600056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28"/>
                <a:gridCol w="3300028"/>
              </a:tblGrid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Хорошие качества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Плохие качества</a:t>
                      </a:r>
                      <a:endParaRPr lang="ru-RU" dirty="0" smtClean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ver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</a:t>
            </a:r>
            <a:r>
              <a:rPr lang="ru-RU" dirty="0" smtClean="0"/>
              <a:t>совет вы дали Котьке?</a:t>
            </a:r>
          </a:p>
          <a:p>
            <a:endParaRPr lang="ru-RU" dirty="0"/>
          </a:p>
        </p:txBody>
      </p:sp>
      <p:pic>
        <p:nvPicPr>
          <p:cNvPr id="4" name="Picture 8" descr="animashki-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212977"/>
            <a:ext cx="3926239" cy="356406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Продолжи предложение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0054" name="Picture 6" descr="спасибо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943725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Цель: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ctr">
              <a:buNone/>
            </a:pPr>
            <a:r>
              <a:rPr lang="ru-RU" sz="3200" b="1" dirty="0" smtClean="0"/>
              <a:t>Продолжение работы над произведением Н.Н.Носова “На горке”.</a:t>
            </a:r>
            <a:endParaRPr lang="ru-RU" sz="3200" b="1" dirty="0"/>
          </a:p>
        </p:txBody>
      </p:sp>
      <p:pic>
        <p:nvPicPr>
          <p:cNvPr id="5122" name="Picture 2" descr="https://ds04.infourok.ru/uploads/ex/0866/0011cf2d-b5bbf05d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573016"/>
            <a:ext cx="3871284" cy="290346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01625"/>
            <a:ext cx="7856537" cy="2263775"/>
          </a:xfrm>
        </p:spPr>
        <p:txBody>
          <a:bodyPr/>
          <a:lstStyle/>
          <a:p>
            <a:pPr algn="ctr"/>
            <a:r>
              <a:rPr lang="ru-RU" sz="4000" dirty="0"/>
              <a:t>совершённом, не признаться, Признаться, проступке, или, в?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3213100"/>
            <a:ext cx="7313612" cy="2728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Признаться или не признаться </a:t>
            </a:r>
          </a:p>
          <a:p>
            <a:pPr>
              <a:buFont typeface="Wingdings" pitchFamily="2" charset="2"/>
              <a:buNone/>
            </a:pPr>
            <a:endParaRPr lang="ru-RU" sz="330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в совершённом проступке?</a:t>
            </a:r>
          </a:p>
        </p:txBody>
      </p:sp>
      <p:pic>
        <p:nvPicPr>
          <p:cNvPr id="106500" name="Picture 11" descr="00004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21434">
            <a:off x="7019925" y="5013325"/>
            <a:ext cx="18605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низ 9"/>
          <p:cNvSpPr/>
          <p:nvPr/>
        </p:nvSpPr>
        <p:spPr>
          <a:xfrm rot="2052414">
            <a:off x="4356100" y="2133600"/>
            <a:ext cx="642938" cy="103346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1625"/>
            <a:ext cx="9144000" cy="1327150"/>
          </a:xfrm>
        </p:spPr>
        <p:txBody>
          <a:bodyPr/>
          <a:lstStyle/>
          <a:p>
            <a:pPr algn="ctr"/>
            <a:r>
              <a:rPr lang="ru-RU" sz="3200" b="1"/>
              <a:t>Носова, не стареют, почему, рассказы?</a:t>
            </a:r>
            <a:r>
              <a:rPr lang="ru-RU" sz="3200"/>
              <a:t>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565400"/>
            <a:ext cx="7313613" cy="33766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700">
                <a:solidFill>
                  <a:srgbClr val="FF0000"/>
                </a:solidFill>
              </a:rPr>
              <a:t>Почему рассказы Носова </a:t>
            </a:r>
          </a:p>
          <a:p>
            <a:pPr>
              <a:buFont typeface="Wingdings" pitchFamily="2" charset="2"/>
              <a:buNone/>
            </a:pPr>
            <a:endParaRPr lang="ru-RU" sz="370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700">
                <a:solidFill>
                  <a:srgbClr val="FF0000"/>
                </a:solidFill>
              </a:rPr>
              <a:t>не стареют?</a:t>
            </a:r>
          </a:p>
        </p:txBody>
      </p:sp>
      <p:pic>
        <p:nvPicPr>
          <p:cNvPr id="107524" name="Picture 11" descr="00004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21434">
            <a:off x="6804025" y="4868863"/>
            <a:ext cx="18605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низ 9"/>
          <p:cNvSpPr>
            <a:spLocks noChangeArrowheads="1"/>
          </p:cNvSpPr>
          <p:nvPr/>
        </p:nvSpPr>
        <p:spPr bwMode="auto">
          <a:xfrm rot="35007231">
            <a:off x="1406525" y="4721225"/>
            <a:ext cx="642938" cy="2233613"/>
          </a:xfrm>
          <a:prstGeom prst="downArrow">
            <a:avLst>
              <a:gd name="adj1" fmla="val 50000"/>
              <a:gd name="adj2" fmla="val 49972"/>
            </a:avLst>
          </a:prstGeom>
          <a:solidFill>
            <a:schemeClr val="tx1"/>
          </a:solidFill>
          <a:ln w="25400" algn="ctr">
            <a:solidFill>
              <a:srgbClr val="BC2665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«Верно-неверно»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7961684" cy="5194920"/>
          </a:xfrm>
        </p:spPr>
        <p:txBody>
          <a:bodyPr/>
          <a:lstStyle/>
          <a:p>
            <a:r>
              <a:rPr lang="ru-RU" sz="2200" dirty="0" smtClean="0"/>
              <a:t>- Колька Ершов жил в седьмой квартире. </a:t>
            </a:r>
          </a:p>
          <a:p>
            <a:r>
              <a:rPr lang="ru-RU" sz="2200" dirty="0" smtClean="0"/>
              <a:t>- Ребята полили горку водой и пошли поужинать. </a:t>
            </a:r>
          </a:p>
          <a:p>
            <a:r>
              <a:rPr lang="ru-RU" sz="2200" dirty="0" smtClean="0"/>
              <a:t>- Котька надел лыжи и выскочил во двор. </a:t>
            </a:r>
          </a:p>
          <a:p>
            <a:r>
              <a:rPr lang="ru-RU" sz="2200" dirty="0" smtClean="0"/>
              <a:t>- Забираясь на горку, Котька падал раз восемь. </a:t>
            </a:r>
          </a:p>
          <a:p>
            <a:r>
              <a:rPr lang="ru-RU" sz="2200" dirty="0" smtClean="0"/>
              <a:t>- Котька таскал песок лопатой. </a:t>
            </a:r>
          </a:p>
          <a:p>
            <a:r>
              <a:rPr lang="ru-RU" sz="2200" dirty="0" smtClean="0"/>
              <a:t>- Котька посыпал горку позади себя. </a:t>
            </a:r>
          </a:p>
          <a:p>
            <a:r>
              <a:rPr lang="ru-RU" sz="2200" dirty="0" smtClean="0"/>
              <a:t>- Ребята прибежали и сразу стали кричать на Котьку. </a:t>
            </a:r>
          </a:p>
          <a:p>
            <a:r>
              <a:rPr lang="ru-RU" sz="2200" dirty="0" smtClean="0"/>
              <a:t>- Котька сначала </a:t>
            </a:r>
            <a:r>
              <a:rPr lang="ru-RU" sz="2200" dirty="0" smtClean="0"/>
              <a:t>отпирался.</a:t>
            </a:r>
            <a:endParaRPr lang="ru-RU" sz="2200" dirty="0" smtClean="0"/>
          </a:p>
          <a:p>
            <a:r>
              <a:rPr lang="ru-RU" sz="2200" dirty="0" smtClean="0"/>
              <a:t>- Ребята ждали целую неделю, пока пойдёт снег. </a:t>
            </a:r>
          </a:p>
          <a:p>
            <a:r>
              <a:rPr lang="ru-RU" sz="2200" dirty="0" smtClean="0"/>
              <a:t>- Ребята залили горку и сделали сбоку ступеньки. 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Игра «Верно-неверно»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1)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2) 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3)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4) 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5)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6)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7) 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8)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9) неверно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rgbClr val="FF0000"/>
                </a:solidFill>
              </a:rPr>
              <a:t>10) верно</a:t>
            </a:r>
          </a:p>
        </p:txBody>
      </p:sp>
      <p:pic>
        <p:nvPicPr>
          <p:cNvPr id="110598" name="Picture 6" descr="animashki-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2276475"/>
            <a:ext cx="3316287" cy="228123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8" decel="1000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8" decel="1000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98" decel="1000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Синквейн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algn="ctr">
              <a:buFont typeface="Wingdings" pitchFamily="2" charset="2"/>
              <a:buAutoNum type="arabicParenR"/>
            </a:pPr>
            <a:endParaRPr lang="ru-RU" sz="3300" b="1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 b="1">
                <a:solidFill>
                  <a:srgbClr val="FF0000"/>
                </a:solidFill>
              </a:rPr>
              <a:t>Ребята</a:t>
            </a:r>
            <a:endParaRPr lang="ru-RU" sz="3300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Дружные, трудолюбивые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Трудились, строили, поливали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Хорошо работать дружно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Молодцы!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247650"/>
          </a:xfrm>
        </p:spPr>
        <p:txBody>
          <a:bodyPr/>
          <a:lstStyle/>
          <a:p>
            <a:endParaRPr lang="ru-RU" sz="320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125538"/>
            <a:ext cx="7313612" cy="4816475"/>
          </a:xfrm>
        </p:spPr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endParaRPr lang="ru-RU" sz="3300" b="1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 b="1">
                <a:solidFill>
                  <a:srgbClr val="FF0000"/>
                </a:solidFill>
              </a:rPr>
              <a:t>Котька</a:t>
            </a:r>
            <a:endParaRPr lang="ru-RU" sz="3300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Сообразительный, смешной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Схватил, посыпал, взобрался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Думал, думал и придумал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 sz="3300">
                <a:solidFill>
                  <a:srgbClr val="FF0000"/>
                </a:solidFill>
              </a:rPr>
              <a:t>Фантазёр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ru-RU" b="1">
                <a:solidFill>
                  <a:srgbClr val="FF0000"/>
                </a:solidFill>
              </a:rPr>
              <a:t>Котька</a:t>
            </a:r>
          </a:p>
          <a:p>
            <a:pPr marL="552450" indent="-552450" algn="ctr">
              <a:buFont typeface="Wingdings" pitchFamily="2" charset="2"/>
              <a:buNone/>
            </a:pPr>
            <a:endParaRPr lang="ru-RU">
              <a:solidFill>
                <a:srgbClr val="FF0000"/>
              </a:solidFill>
            </a:endParaRP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Трудолюбивый, смекалистый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Понравилось, проделал, взбираться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Котька всё правильно сделал</a:t>
            </a:r>
          </a:p>
          <a:p>
            <a:pPr marL="552450" indent="-552450" algn="ctr"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Изобретатель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тмение">
  <a:themeElements>
    <a:clrScheme name="Затмение 8">
      <a:dk1>
        <a:srgbClr val="434343"/>
      </a:dk1>
      <a:lt1>
        <a:srgbClr val="FFFFFF"/>
      </a:lt1>
      <a:dk2>
        <a:srgbClr val="000000"/>
      </a:dk2>
      <a:lt2>
        <a:srgbClr val="0066FF"/>
      </a:lt2>
      <a:accent1>
        <a:srgbClr val="339966"/>
      </a:accent1>
      <a:accent2>
        <a:srgbClr val="FFCC00"/>
      </a:accent2>
      <a:accent3>
        <a:srgbClr val="AAAAAA"/>
      </a:accent3>
      <a:accent4>
        <a:srgbClr val="DADADA"/>
      </a:accent4>
      <a:accent5>
        <a:srgbClr val="ADCAB8"/>
      </a:accent5>
      <a:accent6>
        <a:srgbClr val="E7B900"/>
      </a:accent6>
      <a:hlink>
        <a:srgbClr val="CC0000"/>
      </a:hlink>
      <a:folHlink>
        <a:srgbClr val="808080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735</TotalTime>
  <Words>325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Затмение</vt:lpstr>
      <vt:lpstr>Литературное чтение 2 класс Тема: Н. Носов «На горке».</vt:lpstr>
      <vt:lpstr>Цель:</vt:lpstr>
      <vt:lpstr>совершённом, не признаться, Признаться, проступке, или, в? </vt:lpstr>
      <vt:lpstr>Носова, не стареют, почему, рассказы? </vt:lpstr>
      <vt:lpstr>Игра «Верно-неверно»</vt:lpstr>
      <vt:lpstr>Игра «Верно-неверно»</vt:lpstr>
      <vt:lpstr>Синквейн</vt:lpstr>
      <vt:lpstr>Слайд 8</vt:lpstr>
      <vt:lpstr>Слайд 9</vt:lpstr>
      <vt:lpstr>Слайд 10</vt:lpstr>
      <vt:lpstr>Слайд 11</vt:lpstr>
      <vt:lpstr>Слайд 12</vt:lpstr>
      <vt:lpstr>Слайд 13</vt:lpstr>
      <vt:lpstr>Задание № 3  Характеристика главного героя. </vt:lpstr>
      <vt:lpstr>Задание для контроля</vt:lpstr>
      <vt:lpstr>Продолжи предложение:</vt:lpstr>
      <vt:lpstr>Слайд 17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Н.Н.Носов "На горке"</dc:subject>
  <dc:creator>Кузьмина Ю.А.</dc:creator>
  <cp:lastModifiedBy>света</cp:lastModifiedBy>
  <cp:revision>49</cp:revision>
  <dcterms:created xsi:type="dcterms:W3CDTF">2012-01-28T11:27:09Z</dcterms:created>
  <dcterms:modified xsi:type="dcterms:W3CDTF">2022-02-13T16:07:08Z</dcterms:modified>
</cp:coreProperties>
</file>