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71" r:id="rId8"/>
    <p:sldId id="268" r:id="rId9"/>
    <p:sldId id="269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D06FCE0-8AA9-4293-9570-38C2CC4B3DC6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C45DA08-063E-480E-BA8F-60A017FF6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FCE0-8AA9-4293-9570-38C2CC4B3DC6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5DA08-063E-480E-BA8F-60A017FF6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FCE0-8AA9-4293-9570-38C2CC4B3DC6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5DA08-063E-480E-BA8F-60A017FF6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06FCE0-8AA9-4293-9570-38C2CC4B3DC6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45DA08-063E-480E-BA8F-60A017FF6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D06FCE0-8AA9-4293-9570-38C2CC4B3DC6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C45DA08-063E-480E-BA8F-60A017FF6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FCE0-8AA9-4293-9570-38C2CC4B3DC6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5DA08-063E-480E-BA8F-60A017FF6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FCE0-8AA9-4293-9570-38C2CC4B3DC6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5DA08-063E-480E-BA8F-60A017FF6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06FCE0-8AA9-4293-9570-38C2CC4B3DC6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45DA08-063E-480E-BA8F-60A017FF6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FCE0-8AA9-4293-9570-38C2CC4B3DC6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5DA08-063E-480E-BA8F-60A017FF6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06FCE0-8AA9-4293-9570-38C2CC4B3DC6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45DA08-063E-480E-BA8F-60A017FF6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06FCE0-8AA9-4293-9570-38C2CC4B3DC6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45DA08-063E-480E-BA8F-60A017FF6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D06FCE0-8AA9-4293-9570-38C2CC4B3DC6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45DA08-063E-480E-BA8F-60A017FF6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QZsH-ntUb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620688"/>
            <a:ext cx="6460232" cy="2664296"/>
          </a:xfrm>
        </p:spPr>
        <p:txBody>
          <a:bodyPr>
            <a:normAutofit/>
          </a:bodyPr>
          <a:lstStyle/>
          <a:p>
            <a:pPr algn="ctr"/>
            <a:r>
              <a:rPr lang="ru-RU" i="1" dirty="0">
                <a:solidFill>
                  <a:schemeClr val="tx1"/>
                </a:solidFill>
              </a:rPr>
              <a:t>Собственные и нарицательные имена существительные.    Правописание собственных имён </a:t>
            </a:r>
            <a:r>
              <a:rPr lang="ru-RU" i="1" dirty="0" smtClean="0">
                <a:solidFill>
                  <a:schemeClr val="tx1"/>
                </a:solidFill>
              </a:rPr>
              <a:t>существительных.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861048"/>
            <a:ext cx="6840760" cy="288032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800" dirty="0"/>
              <a:t>Муниципальное казенное образовательное учреждение</a:t>
            </a:r>
          </a:p>
          <a:p>
            <a:pPr algn="ctr"/>
            <a:r>
              <a:rPr lang="ru-RU" sz="3800" dirty="0"/>
              <a:t> </a:t>
            </a:r>
          </a:p>
          <a:p>
            <a:pPr algn="ctr"/>
            <a:r>
              <a:rPr lang="ru-RU" sz="3800" dirty="0"/>
              <a:t>«Средняя общеобразовательная школа № </a:t>
            </a:r>
            <a:r>
              <a:rPr lang="ru-RU" sz="3800" dirty="0" smtClean="0"/>
              <a:t>1</a:t>
            </a:r>
            <a:r>
              <a:rPr lang="en-US" sz="3800" dirty="0" smtClean="0"/>
              <a:t>8</a:t>
            </a:r>
            <a:r>
              <a:rPr lang="ru-RU" sz="3800" dirty="0" smtClean="0"/>
              <a:t> </a:t>
            </a:r>
            <a:r>
              <a:rPr lang="ru-RU" sz="3800" dirty="0" err="1" smtClean="0"/>
              <a:t>г</a:t>
            </a:r>
            <a:r>
              <a:rPr lang="ru-RU" sz="3800" dirty="0" err="1" smtClean="0"/>
              <a:t>.Харцызска</a:t>
            </a:r>
            <a:r>
              <a:rPr lang="ru-RU" sz="3800" dirty="0" smtClean="0"/>
              <a:t>»</a:t>
            </a:r>
            <a:endParaRPr lang="ru-RU" sz="3800" dirty="0"/>
          </a:p>
          <a:p>
            <a:pPr algn="ctr"/>
            <a:r>
              <a:rPr lang="ru-RU" sz="3800" dirty="0"/>
              <a:t> </a:t>
            </a:r>
          </a:p>
          <a:p>
            <a:pPr algn="ctr"/>
            <a:r>
              <a:rPr lang="ru-RU" sz="3800" dirty="0" smtClean="0"/>
              <a:t>Учитель</a:t>
            </a:r>
            <a:r>
              <a:rPr lang="ru-RU" sz="3800" dirty="0" smtClean="0"/>
              <a:t>: </a:t>
            </a:r>
            <a:r>
              <a:rPr lang="ru-RU" sz="3800" dirty="0" smtClean="0"/>
              <a:t>Киселева С.А.</a:t>
            </a:r>
            <a:endParaRPr lang="ru-RU" sz="3800" dirty="0"/>
          </a:p>
          <a:p>
            <a:pPr algn="ctr"/>
            <a:r>
              <a:rPr lang="ru-RU" sz="3800" dirty="0" smtClean="0"/>
              <a:t> </a:t>
            </a:r>
            <a:r>
              <a:rPr lang="ru-RU" sz="3800" dirty="0"/>
              <a:t> 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0555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0223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87825" y="2419118"/>
            <a:ext cx="4898814" cy="415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4146" y="4005064"/>
            <a:ext cx="1537189" cy="218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23728" y="4365104"/>
            <a:ext cx="1656184" cy="2345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95936" y="2708920"/>
            <a:ext cx="4781843" cy="298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Цель урока:</a:t>
            </a:r>
            <a:endParaRPr lang="ru-RU" sz="3600" b="1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7416824" cy="2808312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3600" dirty="0" smtClean="0"/>
              <a:t>знакомство с именами существительными собственными и нарицательными, учить различать имена собственные и нарицательные.</a:t>
            </a:r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3968" y="5519936"/>
            <a:ext cx="1338064" cy="1338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5088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Изучение нового </a:t>
            </a:r>
            <a:r>
              <a:rPr lang="ru-RU" sz="3200" b="1" dirty="0" smtClean="0"/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8737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Просмотрите </a:t>
            </a:r>
            <a:r>
              <a:rPr lang="ru-RU" sz="3600" dirty="0" smtClean="0"/>
              <a:t>новый материал с помощью видео: Русский язык 2 класс (Урок№63 - Собственные и нарицательные имена существительные.)</a:t>
            </a:r>
            <a:endParaRPr lang="ru-RU" sz="3600" b="1" dirty="0" smtClean="0"/>
          </a:p>
          <a:p>
            <a:pPr>
              <a:buNone/>
            </a:pPr>
            <a:r>
              <a:rPr lang="ru-RU" sz="3600" b="1" u="sng" dirty="0" smtClean="0">
                <a:hlinkClick r:id="rId2"/>
              </a:rPr>
              <a:t>https://www.youtube.com/watch?v=vQZsH-ntUbY</a:t>
            </a:r>
            <a:r>
              <a:rPr lang="ru-RU" sz="3600" b="1" dirty="0" smtClean="0"/>
              <a:t> </a:t>
            </a:r>
          </a:p>
          <a:p>
            <a:r>
              <a:rPr lang="ru-RU" sz="3600" dirty="0" smtClean="0"/>
              <a:t>Выучите </a:t>
            </a:r>
            <a:r>
              <a:rPr lang="ru-RU" sz="3600" dirty="0" smtClean="0"/>
              <a:t>правила </a:t>
            </a:r>
            <a:r>
              <a:rPr lang="ru-RU" sz="3600" dirty="0" smtClean="0"/>
              <a:t>на с. 52 - 53.</a:t>
            </a:r>
            <a:endParaRPr lang="ru-RU" sz="3600" b="1" dirty="0" smtClean="0"/>
          </a:p>
          <a:p>
            <a:pPr marL="0" indent="0">
              <a:buNone/>
            </a:pP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xmlns="" val="269435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63408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Задание </a:t>
            </a:r>
            <a:r>
              <a:rPr lang="ru-RU" sz="3200" b="1" dirty="0" smtClean="0"/>
              <a:t>№ 1</a:t>
            </a:r>
            <a:r>
              <a:rPr lang="ru-RU" sz="3200" dirty="0" smtClean="0"/>
              <a:t>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692696"/>
            <a:ext cx="705678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Выполните  </a:t>
            </a:r>
            <a:r>
              <a:rPr lang="ru-RU" sz="3600" dirty="0" smtClean="0"/>
              <a:t>упр. 87, с. 51</a:t>
            </a:r>
            <a:r>
              <a:rPr lang="ru-RU" sz="2800" dirty="0" smtClean="0"/>
              <a:t>.</a:t>
            </a:r>
          </a:p>
          <a:p>
            <a:pPr lvl="0">
              <a:spcBef>
                <a:spcPts val="600"/>
              </a:spcBef>
              <a:buClr>
                <a:srgbClr val="FE8637"/>
              </a:buClr>
              <a:buSzPct val="70000"/>
            </a:pPr>
            <a:endParaRPr lang="ru-RU" sz="2800" b="1" dirty="0"/>
          </a:p>
        </p:txBody>
      </p:sp>
      <p:pic>
        <p:nvPicPr>
          <p:cNvPr id="8194" name="Picture 2" descr="https://ds05.infourok.ru/uploads/ex/0c2a/00074ba1-afa29d82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570" y="1268760"/>
            <a:ext cx="7392820" cy="55446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5660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4581128"/>
            <a:ext cx="6172200" cy="725466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Задание №2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339752" y="5373216"/>
            <a:ext cx="6172200" cy="114572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dirty="0" smtClean="0"/>
              <a:t>Выполните  упр. 88, с. 52.</a:t>
            </a:r>
            <a:endParaRPr lang="ru-RU" sz="3600" dirty="0"/>
          </a:p>
        </p:txBody>
      </p:sp>
      <p:pic>
        <p:nvPicPr>
          <p:cNvPr id="7170" name="Picture 2" descr="https://fs.znanio.ru/methodology/images/c2/f9/c2f9db98e0701866009ced3de8fc76db757350c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2804" y="0"/>
            <a:ext cx="5973612" cy="4480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31456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Задание №3 (высокий уровень, по желанию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820688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sz="3600" dirty="0" smtClean="0"/>
              <a:t>Выполните  упр. 90, с. 53.</a:t>
            </a:r>
          </a:p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3648" y="3122980"/>
            <a:ext cx="3312368" cy="358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Задание для </a:t>
            </a:r>
            <a:r>
              <a:rPr lang="ru-RU" sz="4000" b="1" dirty="0" smtClean="0"/>
              <a:t>контроля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036712"/>
          </a:xfrm>
        </p:spPr>
        <p:txBody>
          <a:bodyPr/>
          <a:lstStyle/>
          <a:p>
            <a:r>
              <a:rPr lang="ru-RU" sz="3600" dirty="0" smtClean="0"/>
              <a:t>Выполните  </a:t>
            </a:r>
            <a:r>
              <a:rPr lang="ru-RU" sz="3600" dirty="0" smtClean="0"/>
              <a:t>упр. 89, с. 52</a:t>
            </a:r>
            <a:r>
              <a:rPr lang="ru-RU" sz="3600" dirty="0" smtClean="0"/>
              <a:t>.</a:t>
            </a:r>
            <a:endParaRPr lang="ru-RU" sz="3600" dirty="0" smtClean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27784" y="2367963"/>
            <a:ext cx="3240360" cy="4156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60232" y="4653136"/>
            <a:ext cx="1500915" cy="2118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4000" b="1" dirty="0">
                <a:solidFill>
                  <a:schemeClr val="tx1"/>
                </a:solidFill>
              </a:rPr>
              <a:t>Сегодня на уроке я 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3200" b="1" dirty="0" smtClean="0"/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       </a:t>
            </a:r>
          </a:p>
          <a:p>
            <a:pPr marL="0" indent="0">
              <a:buNone/>
            </a:pPr>
            <a:r>
              <a:rPr lang="ru-RU" sz="3200" b="1" dirty="0" smtClean="0"/>
              <a:t>      - узнал …</a:t>
            </a:r>
          </a:p>
          <a:p>
            <a:pPr marL="0" indent="0">
              <a:buNone/>
            </a:pPr>
            <a:r>
              <a:rPr lang="ru-RU" sz="3200" b="1" dirty="0" smtClean="0"/>
              <a:t>      - научился …</a:t>
            </a:r>
          </a:p>
          <a:p>
            <a:pPr marL="0" indent="0">
              <a:buNone/>
            </a:pPr>
            <a:r>
              <a:rPr lang="ru-RU" sz="3200" b="1" dirty="0" smtClean="0"/>
              <a:t>      - </a:t>
            </a:r>
            <a:r>
              <a:rPr lang="ru-RU" sz="3200" b="1" dirty="0"/>
              <a:t>мне надо поработать над …</a:t>
            </a:r>
          </a:p>
          <a:p>
            <a:pPr marL="0" indent="0">
              <a:buNone/>
            </a:pPr>
            <a:r>
              <a:rPr lang="ru-RU" sz="3200" b="1"/>
              <a:t> </a:t>
            </a:r>
            <a:r>
              <a:rPr lang="ru-RU" sz="3200" b="1" smtClean="0"/>
              <a:t>         - </a:t>
            </a:r>
            <a:r>
              <a:rPr lang="ru-RU" sz="3200" b="1" dirty="0" smtClean="0"/>
              <a:t>могу похвалить своих </a:t>
            </a:r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        одноклассников за …</a:t>
            </a:r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4653136"/>
            <a:ext cx="1335087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9583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Домашнее задание</a:t>
            </a:r>
            <a:endParaRPr lang="ru-RU" sz="4000" b="1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0" y="3399557"/>
            <a:ext cx="133667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60232" y="4502976"/>
            <a:ext cx="1500187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59632" y="2276872"/>
            <a:ext cx="7272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Выполните  упр. 91, с. 53</a:t>
            </a:r>
            <a:r>
              <a:rPr lang="ru-RU" sz="4400" dirty="0" smtClean="0"/>
              <a:t>.</a:t>
            </a:r>
            <a:endParaRPr lang="ru-RU" sz="4400" dirty="0" smtClean="0"/>
          </a:p>
        </p:txBody>
      </p:sp>
    </p:spTree>
    <p:extLst>
      <p:ext uri="{BB962C8B-B14F-4D97-AF65-F5344CB8AC3E}">
        <p14:creationId xmlns:p14="http://schemas.microsoft.com/office/powerpoint/2010/main" xmlns="" val="418608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160</TotalTime>
  <Words>160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Собственные и нарицательные имена существительные.    Правописание собственных имён существительных.</vt:lpstr>
      <vt:lpstr>Цель урока:</vt:lpstr>
      <vt:lpstr>Изучение нового материала</vt:lpstr>
      <vt:lpstr>Задание № 1 </vt:lpstr>
      <vt:lpstr>Задание №2 </vt:lpstr>
      <vt:lpstr>Задание №3 (высокий уровень, по желанию)</vt:lpstr>
      <vt:lpstr>Задание для контроля</vt:lpstr>
      <vt:lpstr>Сегодня на уроке я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света</cp:lastModifiedBy>
  <cp:revision>21</cp:revision>
  <dcterms:created xsi:type="dcterms:W3CDTF">2013-02-16T19:41:21Z</dcterms:created>
  <dcterms:modified xsi:type="dcterms:W3CDTF">2022-03-22T14:33:39Z</dcterms:modified>
</cp:coreProperties>
</file>