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77" r:id="rId3"/>
    <p:sldId id="278" r:id="rId4"/>
    <p:sldId id="269" r:id="rId5"/>
    <p:sldId id="276" r:id="rId6"/>
    <p:sldId id="263" r:id="rId7"/>
    <p:sldId id="279" r:id="rId8"/>
    <p:sldId id="280" r:id="rId9"/>
    <p:sldId id="281" r:id="rId10"/>
    <p:sldId id="268" r:id="rId11"/>
    <p:sldId id="28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E210AD1-77D5-48E8-9B49-7992E5B58FEA}" type="datetimeFigureOut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94E9331-92F3-479C-9B21-B57DF1993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EDC0F-4948-4E25-8BFE-DB20632C9395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8A433-4A73-4EFD-A477-462448D17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91B1-3BED-4389-AD2D-FA178A99A884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F0756-461D-4993-A0C9-7BF1E9A72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0BABF-737A-49E1-86A3-21BC4CBF5459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641D3-3D9F-4428-AEDF-943382DB8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EB1D4-7EC5-415B-B2D5-A35DD492A8E5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761AC-72F8-4235-9D77-7B6D8E2E2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C2DFF-E879-4988-9EB7-55C85D9D4931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5FE22-6DCD-4D1F-8743-4AC28EAEF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55D4F-6547-4320-B98D-26B864D649D0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8249A-A1E9-4B85-93D6-F4441E6C1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9F32A-2969-48AE-A788-F13918849E37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A0F24-CDC2-4298-B0CD-94DF675F9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FC7C4-404F-450B-B9F9-EB97C54E9072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8E823-6698-4C53-A575-0354F3C8F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CA6C5-6DC6-4C04-AC59-DA1D084BD06B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55E32-5318-4B41-A1B2-346A08C49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DB4AF-6BA4-4826-A241-4AF84A014FF1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E9F23-D375-45D0-A591-51094EF2A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84A15-20AF-4D27-B3AF-4E967DAFFED9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7CACD-411D-46AD-BE30-A72F54FC9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8C7404-1D79-4EB0-B1CC-733DE3DC2A21}" type="datetime1">
              <a:rPr lang="ru-RU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02A71E-0249-428D-9232-108A3E7CE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N1FkxbWXP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560" y="4077072"/>
            <a:ext cx="7772400" cy="2448272"/>
          </a:xfrm>
        </p:spPr>
        <p:txBody>
          <a:bodyPr/>
          <a:lstStyle/>
          <a:p>
            <a:r>
              <a:rPr lang="ru-RU" sz="2800" b="1" dirty="0" smtClean="0"/>
              <a:t>Анализ проверочной работы. Работа над ошибками. Конкретный смысл действия умножение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smtClean="0"/>
              <a:t>Учитель: Киселева С.А.</a:t>
            </a:r>
            <a:endParaRPr lang="ru-RU" sz="2800" b="1" dirty="0" smtClean="0"/>
          </a:p>
        </p:txBody>
      </p:sp>
      <p:sp>
        <p:nvSpPr>
          <p:cNvPr id="56" name="Прямоугольник 55"/>
          <p:cNvSpPr/>
          <p:nvPr/>
        </p:nvSpPr>
        <p:spPr>
          <a:xfrm>
            <a:off x="1000100" y="857232"/>
            <a:ext cx="4572032" cy="3000396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isometricTopUp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2" name="Picture 2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2500313"/>
            <a:ext cx="6429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5" y="214312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88" y="2786063"/>
            <a:ext cx="7524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5" y="1143000"/>
            <a:ext cx="68103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7313" y="1928813"/>
            <a:ext cx="8239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7" descr="H:\Documents and Settings\Aida\Рабочий стол\НОвая ГРАФИКА сборник\КАРТИНКИ СБОРНИК_ школьные\7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7563" y="857250"/>
            <a:ext cx="681037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8" descr="H:\Documents and Settings\Aida\Рабочий стол\НОвая ГРАФИКА сборник\КАРТИНКИ СБОРНИК_ школьные\8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0" y="1428750"/>
            <a:ext cx="8239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9" descr="H:\Documents and Settings\Aida\Рабочий стол\НОвая ГРАФИКА сборник\КАРТИНКИ СБОРНИК_ школьные\9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86125" y="1571625"/>
            <a:ext cx="68103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0" descr="H:\Documents and Settings\Aida\Рабочий стол\НОвая ГРАФИКА сборник\КАРТИНКИ СБОРНИК_ школьные\0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00500" y="19288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Прямоугольник 76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64" name="Picture 21" descr="H:\Documents and Settings\Aida\Рабочий стол\НОвая ГРАФИКА сборник\КАРТИНКИ СБОРНИК_ школьные\Копия boworms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072063" y="2000250"/>
            <a:ext cx="164306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Прямоугольник 80"/>
          <p:cNvSpPr/>
          <p:nvPr/>
        </p:nvSpPr>
        <p:spPr>
          <a:xfrm>
            <a:off x="214313" y="6429375"/>
            <a:ext cx="1195387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08104" y="260648"/>
            <a:ext cx="3384376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effectLst/>
              </a:rPr>
              <a:t>Урок математики</a:t>
            </a:r>
          </a:p>
          <a:p>
            <a:pPr algn="ctr"/>
            <a:r>
              <a:rPr lang="ru-RU" sz="3600" b="1" dirty="0" smtClean="0">
                <a:ln/>
              </a:rPr>
              <a:t>2 класс</a:t>
            </a:r>
          </a:p>
          <a:p>
            <a:pPr algn="ctr"/>
            <a:endParaRPr lang="ru-RU" sz="20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Продолжите предложения:</a:t>
            </a:r>
            <a:endParaRPr lang="ru-RU" dirty="0"/>
          </a:p>
        </p:txBody>
      </p:sp>
      <p:sp>
        <p:nvSpPr>
          <p:cNvPr id="16387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400" dirty="0" smtClean="0"/>
              <a:t>Сегодня я узнал…</a:t>
            </a:r>
          </a:p>
          <a:p>
            <a:pPr>
              <a:buFont typeface="Wingdings 2" pitchFamily="18" charset="2"/>
              <a:buNone/>
            </a:pPr>
            <a:r>
              <a:rPr lang="ru-RU" sz="4400" dirty="0" smtClean="0"/>
              <a:t>Было интересно…</a:t>
            </a:r>
          </a:p>
          <a:p>
            <a:pPr>
              <a:buFont typeface="Wingdings 2" pitchFamily="18" charset="2"/>
              <a:buNone/>
            </a:pPr>
            <a:r>
              <a:rPr lang="ru-RU" sz="4400" dirty="0" smtClean="0"/>
              <a:t>Было трудно…</a:t>
            </a:r>
          </a:p>
          <a:p>
            <a:pPr>
              <a:buFont typeface="Wingdings 2" pitchFamily="18" charset="2"/>
              <a:buNone/>
            </a:pPr>
            <a:r>
              <a:rPr lang="ru-RU" sz="4400" dirty="0" smtClean="0"/>
              <a:t>Я понял, что…</a:t>
            </a:r>
          </a:p>
          <a:p>
            <a:pPr>
              <a:buFont typeface="Wingdings 2" pitchFamily="18" charset="2"/>
              <a:buNone/>
            </a:pPr>
            <a:r>
              <a:rPr lang="ru-RU" sz="4400" dirty="0" smtClean="0"/>
              <a:t>Теперь я могу…</a:t>
            </a:r>
          </a:p>
          <a:p>
            <a:pPr>
              <a:buFont typeface="Wingdings 2" pitchFamily="18" charset="2"/>
              <a:buNone/>
            </a:pPr>
            <a:r>
              <a:rPr lang="ru-RU" sz="4400" dirty="0" smtClean="0"/>
              <a:t>Я научился…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"Мой университет - </a:t>
            </a:r>
            <a:r>
              <a:rPr lang="de-DE"/>
              <a:t>www.moi-mummi.ru"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16386" name="AutoShape 2" descr="https://coolsen.ru/wp-content/uploads/2021/06/19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coolsen.ru/wp-content/uploads/2021/06/19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coolsen.ru/wp-content/uploads/2021/06/19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coolsen.ru/wp-content/uploads/2021/06/19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https://coolsen.ru/wp-content/uploads/2021/06/36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6" name="AutoShape 12" descr="https://coolsen.ru/wp-content/uploads/2021/06/36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5" descr="Рисунок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614268"/>
            <a:ext cx="3310434" cy="474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Создание условия для ознакомления с новым действием - «умножением».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6" name="Picture 5" descr="Рисунок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852936"/>
            <a:ext cx="2446338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Изучение нового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видео: Математика 2 класс (Урок№46 - Конкретный смысл действия умножение.), перейдя по ссылке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https://www.youtube.com/watch?v=zN1FkxbWXPs</a:t>
            </a:r>
            <a:endParaRPr lang="ru-RU" dirty="0" smtClean="0"/>
          </a:p>
          <a:p>
            <a:r>
              <a:rPr lang="ru-RU" dirty="0" smtClean="0"/>
              <a:t>Прочитайте правило на с. 48.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Сосчитайте: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                                                                                       </a:t>
            </a:r>
            <a:r>
              <a:rPr lang="ru-RU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2+2+2+2+2+2+2=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r>
              <a:rPr lang="ru-RU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•7=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24161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Рисунок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276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Рисунок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514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Рисунок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64305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Рисунок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5052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 descr="Рисунок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752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Рисунок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371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 descr="Рисунок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657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5643570" y="5257800"/>
            <a:ext cx="266223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</a:t>
            </a:r>
            <a:endParaRPr lang="ru-RU" sz="40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3124200" y="5867400"/>
            <a:ext cx="83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14</a:t>
            </a:r>
            <a:endParaRPr lang="ru-RU" sz="40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/>
      <p:bldP spid="92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Сосчитайте: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00600" cy="49530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dirty="0" smtClean="0"/>
              <a:t>4+4+4=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dirty="0" smtClean="0"/>
              <a:t>4</a:t>
            </a:r>
            <a:r>
              <a:rPr lang="ru-RU" sz="4400" dirty="0" smtClean="0">
                <a:cs typeface="Arial" charset="0"/>
              </a:rPr>
              <a:t>•3=12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4400" b="1" dirty="0" smtClean="0">
              <a:cs typeface="Arial" charset="0"/>
            </a:endParaRPr>
          </a:p>
        </p:txBody>
      </p:sp>
      <p:pic>
        <p:nvPicPr>
          <p:cNvPr id="6148" name="Рисунок 10" descr="14386d76c18f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96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10" descr="14386d76c18f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896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10" descr="14386d76c18f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00200"/>
            <a:ext cx="896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ябло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432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ябло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7432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ябло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7432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груш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733800"/>
            <a:ext cx="7842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 descr="груш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657600"/>
            <a:ext cx="7842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 descr="груш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733800"/>
            <a:ext cx="6969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Рисунок 10" descr="14386d76c18f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1600200"/>
            <a:ext cx="828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15" descr="ябло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7" descr="груш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657600"/>
            <a:ext cx="6969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32"/>
          <p:cNvGrpSpPr>
            <a:grpSpLocks/>
          </p:cNvGrpSpPr>
          <p:nvPr/>
        </p:nvGrpSpPr>
        <p:grpSpPr bwMode="auto">
          <a:xfrm rot="383546">
            <a:off x="5638800" y="2060575"/>
            <a:ext cx="3122613" cy="3732213"/>
            <a:chOff x="5143504" y="2786058"/>
            <a:chExt cx="3714776" cy="3559430"/>
          </a:xfrm>
        </p:grpSpPr>
        <p:pic>
          <p:nvPicPr>
            <p:cNvPr id="6165" name="Picture 2" descr="I:\для перегрузки\гномы\3.bmp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2786058"/>
              <a:ext cx="3714776" cy="3559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6" name="Picture 3" descr="D:\новый диск\картинки\картинки овые\растения\грибы\cfe5de40e9bd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5786446" y="4200702"/>
              <a:ext cx="1143008" cy="1112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7" name="Picture 4" descr="D:\новый диск\картинки\картинки овые\растения\грибы\c7db5047e17e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286512" y="4429132"/>
              <a:ext cx="1446544" cy="1333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2357422" y="485776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12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428736"/>
            <a:ext cx="10109241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dirty="0" smtClean="0"/>
              <a:t>3+3+3+3+3+3+3=        </a:t>
            </a:r>
          </a:p>
          <a:p>
            <a:r>
              <a:rPr lang="ru-RU" sz="4800" dirty="0" smtClean="0"/>
              <a:t>8+8+0 =</a:t>
            </a:r>
          </a:p>
          <a:p>
            <a:r>
              <a:rPr lang="ru-RU" sz="4800" dirty="0" smtClean="0"/>
              <a:t>6+6+4=</a:t>
            </a:r>
          </a:p>
          <a:p>
            <a:r>
              <a:rPr lang="ru-RU" sz="4800" dirty="0" smtClean="0"/>
              <a:t>5+5+5+5=                   </a:t>
            </a:r>
          </a:p>
          <a:p>
            <a:r>
              <a:rPr lang="ru-RU" sz="4800" dirty="0" smtClean="0"/>
              <a:t>7-7-7-7=</a:t>
            </a:r>
          </a:p>
          <a:p>
            <a:r>
              <a:rPr lang="ru-RU" sz="4800" dirty="0" smtClean="0"/>
              <a:t>8+8+8+8=</a:t>
            </a:r>
          </a:p>
          <a:p>
            <a:pPr algn="ctr"/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188640"/>
            <a:ext cx="50951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Замените сложение </a:t>
            </a:r>
          </a:p>
          <a:p>
            <a:pPr algn="ctr"/>
            <a:r>
              <a:rPr lang="ru-RU" sz="32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умножением </a:t>
            </a:r>
            <a:r>
              <a:rPr lang="ru-RU" sz="32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(устно)</a:t>
            </a:r>
            <a:endParaRPr lang="ru-RU" sz="3200" b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примеры №1 с. 48.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20482" name="Picture 2" descr="https://fs00.infourok.ru/images/doc/202/230701/img0.jpg"/>
          <p:cNvPicPr>
            <a:picLocks noChangeAspect="1" noChangeArrowheads="1"/>
          </p:cNvPicPr>
          <p:nvPr/>
        </p:nvPicPr>
        <p:blipFill>
          <a:blip r:embed="rId2" cstate="print"/>
          <a:srcRect l="59935" t="61820"/>
          <a:stretch>
            <a:fillRect/>
          </a:stretch>
        </p:blipFill>
        <p:spPr bwMode="auto">
          <a:xfrm>
            <a:off x="2243251" y="2442289"/>
            <a:ext cx="5209069" cy="3723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Запишите </a:t>
            </a:r>
            <a:r>
              <a:rPr lang="ru-RU" dirty="0" smtClean="0"/>
              <a:t>выражения и вычислите их значения №5 с. 48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9458" name="Picture 2" descr="https://fs.znanio.ru/methodology/images/92/0e/920ed448eaebd6011b7f0b37221eddb56095745e.jpg"/>
          <p:cNvPicPr>
            <a:picLocks noChangeAspect="1" noChangeArrowheads="1"/>
          </p:cNvPicPr>
          <p:nvPr/>
        </p:nvPicPr>
        <p:blipFill>
          <a:blip r:embed="rId2" cstate="print"/>
          <a:srcRect l="2100" t="58799" r="66400"/>
          <a:stretch>
            <a:fillRect/>
          </a:stretch>
        </p:blipFill>
        <p:spPr bwMode="auto">
          <a:xfrm>
            <a:off x="827585" y="2780928"/>
            <a:ext cx="3329116" cy="3265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Сравни </a:t>
            </a:r>
            <a:r>
              <a:rPr lang="ru-RU" dirty="0" smtClean="0"/>
              <a:t>выражения № 4 с. 48.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29.03.2022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" name="Picture 2" descr="https://fs.znanio.ru/methodology/images/92/0e/920ed448eaebd6011b7f0b37221eddb56095745e.jpg"/>
          <p:cNvPicPr>
            <a:picLocks noChangeAspect="1" noChangeArrowheads="1"/>
          </p:cNvPicPr>
          <p:nvPr/>
        </p:nvPicPr>
        <p:blipFill>
          <a:blip r:embed="rId2" cstate="print"/>
          <a:srcRect l="70349" t="58799" r="2351"/>
          <a:stretch>
            <a:fillRect/>
          </a:stretch>
        </p:blipFill>
        <p:spPr bwMode="auto">
          <a:xfrm>
            <a:off x="2771800" y="2636912"/>
            <a:ext cx="2965596" cy="3356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нач.школа 17. 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17. математика</Template>
  <TotalTime>780</TotalTime>
  <Words>189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нач.школа 17. математика</vt:lpstr>
      <vt:lpstr>Анализ проверочной работы. Работа над ошибками. Конкретный смысл действия умножение.  Учитель: Киселева С.А.</vt:lpstr>
      <vt:lpstr>Цель:</vt:lpstr>
      <vt:lpstr>Задание №1 Изучение нового материала </vt:lpstr>
      <vt:lpstr>Сосчитайте:</vt:lpstr>
      <vt:lpstr>Сосчитайте:</vt:lpstr>
      <vt:lpstr>Слайд 6</vt:lpstr>
      <vt:lpstr>Задание №2</vt:lpstr>
      <vt:lpstr>Задание для контроля:                          </vt:lpstr>
      <vt:lpstr>Домашнее задание</vt:lpstr>
      <vt:lpstr>Продолжите предложения: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dc:description>http://aida.ucoz.ru</dc:description>
  <cp:lastModifiedBy>света</cp:lastModifiedBy>
  <cp:revision>80</cp:revision>
  <dcterms:created xsi:type="dcterms:W3CDTF">2013-01-07T06:02:42Z</dcterms:created>
  <dcterms:modified xsi:type="dcterms:W3CDTF">2022-03-29T10:48:35Z</dcterms:modified>
</cp:coreProperties>
</file>