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0" r:id="rId2"/>
    <p:sldId id="282" r:id="rId3"/>
    <p:sldId id="283" r:id="rId4"/>
    <p:sldId id="260" r:id="rId5"/>
    <p:sldId id="261" r:id="rId6"/>
    <p:sldId id="262" r:id="rId7"/>
    <p:sldId id="264" r:id="rId8"/>
    <p:sldId id="285" r:id="rId9"/>
    <p:sldId id="276" r:id="rId10"/>
    <p:sldId id="284" r:id="rId11"/>
    <p:sldId id="278" r:id="rId12"/>
    <p:sldId id="27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57166"/>
            <a:ext cx="7789776" cy="1470025"/>
          </a:xfrm>
        </p:spPr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7356" y="2112941"/>
            <a:ext cx="5429288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FF0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766AEE-2630-4D35-84B8-24DA082D10B9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7C78E6-34E7-4D7E-B800-A592684B22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766AEE-2630-4D35-84B8-24DA082D10B9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7C78E6-34E7-4D7E-B800-A592684B22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766AEE-2630-4D35-84B8-24DA082D10B9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7C78E6-34E7-4D7E-B800-A592684B22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CC3399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766AEE-2630-4D35-84B8-24DA082D10B9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7C78E6-34E7-4D7E-B800-A592684B22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786047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28586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766AEE-2630-4D35-84B8-24DA082D10B9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7C78E6-34E7-4D7E-B800-A592684B22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766AEE-2630-4D35-84B8-24DA082D10B9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7C78E6-34E7-4D7E-B800-A592684B22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766AEE-2630-4D35-84B8-24DA082D10B9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7C78E6-34E7-4D7E-B800-A592684B22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766AEE-2630-4D35-84B8-24DA082D10B9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7C78E6-34E7-4D7E-B800-A592684B22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766AEE-2630-4D35-84B8-24DA082D10B9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7C78E6-34E7-4D7E-B800-A592684B22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766AEE-2630-4D35-84B8-24DA082D10B9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7C78E6-34E7-4D7E-B800-A592684B22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766AEE-2630-4D35-84B8-24DA082D10B9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7C78E6-34E7-4D7E-B800-A592684B22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solidFill>
            <a:srgbClr val="FFFFFF">
              <a:alpha val="65097"/>
            </a:srgb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6D766AEE-2630-4D35-84B8-24DA082D10B9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517C78E6-34E7-4D7E-B800-A592684B226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ibiZfWMWs40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43608" y="1988840"/>
            <a:ext cx="73813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Переместительный закон умножения</a:t>
            </a:r>
          </a:p>
          <a:p>
            <a:pPr algn="ctr"/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Учитель: Киселева С.А.</a:t>
            </a:r>
            <a:endParaRPr lang="ru-RU" sz="3600" b="1" i="1" dirty="0">
              <a:solidFill>
                <a:schemeClr val="tx2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03648" y="188640"/>
            <a:ext cx="64807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Математика</a:t>
            </a:r>
          </a:p>
          <a:p>
            <a:pPr algn="ctr"/>
            <a:r>
              <a:rPr lang="ru-RU" sz="4800" b="1" i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2 класс</a:t>
            </a:r>
          </a:p>
        </p:txBody>
      </p:sp>
    </p:spTree>
    <p:extLst>
      <p:ext uri="{BB962C8B-B14F-4D97-AF65-F5344CB8AC3E}">
        <p14:creationId xmlns="" xmlns:p14="http://schemas.microsoft.com/office/powerpoint/2010/main" val="4108050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для контроля:                       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974187"/>
          </a:xfrm>
        </p:spPr>
        <p:txBody>
          <a:bodyPr/>
          <a:lstStyle/>
          <a:p>
            <a:pPr algn="ctr">
              <a:buNone/>
            </a:pPr>
            <a:r>
              <a:rPr lang="ru-RU" sz="4400" b="1" dirty="0" smtClean="0"/>
              <a:t>Решите </a:t>
            </a:r>
            <a:r>
              <a:rPr lang="ru-RU" sz="4400" b="1" dirty="0" smtClean="0"/>
              <a:t>примеры № 1 с. 57.</a:t>
            </a:r>
          </a:p>
          <a:p>
            <a:endParaRPr lang="ru-RU" dirty="0"/>
          </a:p>
        </p:txBody>
      </p:sp>
      <p:pic>
        <p:nvPicPr>
          <p:cNvPr id="2050" name="Picture 2" descr="https://ds05.infourok.ru/uploads/ex/12eb/000619e2-5314f5e9/img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2564904"/>
            <a:ext cx="4567362" cy="34255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b="1" dirty="0" smtClean="0"/>
              <a:t>Вставьте пропущены числа так, чтобы равенства стали верными № 2 с. 57</a:t>
            </a:r>
            <a:r>
              <a:rPr lang="ru-RU" sz="5400" dirty="0" smtClean="0"/>
              <a:t>.</a:t>
            </a:r>
            <a:endParaRPr lang="ru-RU" sz="5400" dirty="0" smtClean="0"/>
          </a:p>
        </p:txBody>
      </p:sp>
    </p:spTree>
    <p:extLst>
      <p:ext uri="{BB962C8B-B14F-4D97-AF65-F5344CB8AC3E}">
        <p14:creationId xmlns="" xmlns:p14="http://schemas.microsoft.com/office/powerpoint/2010/main" val="411333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34282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92D050"/>
                </a:solidFill>
              </a:rPr>
              <a:t>СПАСИБО ЗА ВНИМАНИЕ!</a:t>
            </a:r>
            <a:endParaRPr lang="ru-RU" sz="6000" b="1" dirty="0">
              <a:solidFill>
                <a:srgbClr val="92D05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2621329"/>
            <a:ext cx="4320480" cy="32396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2941416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dirty="0" smtClean="0"/>
              <a:t>Цель:</a:t>
            </a:r>
            <a:endParaRPr lang="ru-RU" sz="5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000" dirty="0" smtClean="0"/>
              <a:t>знакомство с переместительным свойством умножения, его формулировкой и записью.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№1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Изучение нового </a:t>
            </a:r>
            <a:r>
              <a:rPr lang="ru-RU" b="1" dirty="0" smtClean="0"/>
              <a:t>материала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Просмотрите </a:t>
            </a:r>
            <a:r>
              <a:rPr lang="ru-RU" dirty="0" smtClean="0"/>
              <a:t>новый материал с помощью видео: Математика 2 класс (Урок№52 - Переместительное свойство умножения.), перейдя по ссылке </a:t>
            </a:r>
            <a:r>
              <a:rPr lang="ru-RU" u="sng" dirty="0" smtClean="0">
                <a:hlinkClick r:id="rId2"/>
              </a:rPr>
              <a:t>https://www.youtube.com/watch?v=ibiZfWMWs40</a:t>
            </a:r>
            <a:endParaRPr lang="ru-RU" b="1" dirty="0" smtClean="0"/>
          </a:p>
          <a:p>
            <a:r>
              <a:rPr lang="ru-RU" dirty="0" smtClean="0"/>
              <a:t>Прочитайте правило на с. 56.</a:t>
            </a:r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21" y="267643"/>
            <a:ext cx="1440160" cy="2029445"/>
          </a:xfrm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7214" y="261119"/>
            <a:ext cx="1440160" cy="2029445"/>
          </a:xfrm>
          <a:prstGeom prst="rect">
            <a:avLst/>
          </a:prstGeom>
        </p:spPr>
      </p:pic>
      <p:pic>
        <p:nvPicPr>
          <p:cNvPr id="6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5014" y="261119"/>
            <a:ext cx="1440160" cy="2029445"/>
          </a:xfrm>
          <a:prstGeom prst="rect">
            <a:avLst/>
          </a:prstGeom>
        </p:spPr>
      </p:pic>
      <p:pic>
        <p:nvPicPr>
          <p:cNvPr id="7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1198" y="239043"/>
            <a:ext cx="1440160" cy="2029445"/>
          </a:xfrm>
          <a:prstGeom prst="rect">
            <a:avLst/>
          </a:prstGeom>
        </p:spPr>
      </p:pic>
      <p:pic>
        <p:nvPicPr>
          <p:cNvPr id="9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21" y="4531667"/>
            <a:ext cx="1440160" cy="2029445"/>
          </a:xfrm>
          <a:prstGeom prst="rect">
            <a:avLst/>
          </a:prstGeom>
        </p:spPr>
      </p:pic>
      <p:pic>
        <p:nvPicPr>
          <p:cNvPr id="10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9981" y="4531667"/>
            <a:ext cx="1440160" cy="2029445"/>
          </a:xfrm>
          <a:prstGeom prst="rect">
            <a:avLst/>
          </a:prstGeom>
        </p:spPr>
      </p:pic>
      <p:pic>
        <p:nvPicPr>
          <p:cNvPr id="11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7781" y="4531667"/>
            <a:ext cx="1440160" cy="2029445"/>
          </a:xfrm>
          <a:prstGeom prst="rect">
            <a:avLst/>
          </a:prstGeom>
        </p:spPr>
      </p:pic>
      <p:pic>
        <p:nvPicPr>
          <p:cNvPr id="12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3965" y="4509591"/>
            <a:ext cx="1440160" cy="2029445"/>
          </a:xfrm>
          <a:prstGeom prst="rect">
            <a:avLst/>
          </a:prstGeom>
        </p:spPr>
      </p:pic>
      <p:pic>
        <p:nvPicPr>
          <p:cNvPr id="13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0149" y="4583645"/>
            <a:ext cx="1440160" cy="2029445"/>
          </a:xfrm>
          <a:prstGeom prst="rect">
            <a:avLst/>
          </a:prstGeom>
        </p:spPr>
      </p:pic>
      <p:pic>
        <p:nvPicPr>
          <p:cNvPr id="15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4879" y="2420888"/>
            <a:ext cx="1440160" cy="2029445"/>
          </a:xfrm>
          <a:prstGeom prst="rect">
            <a:avLst/>
          </a:prstGeom>
        </p:spPr>
      </p:pic>
      <p:pic>
        <p:nvPicPr>
          <p:cNvPr id="16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2679" y="2420888"/>
            <a:ext cx="1440160" cy="2029445"/>
          </a:xfrm>
          <a:prstGeom prst="rect">
            <a:avLst/>
          </a:prstGeom>
        </p:spPr>
      </p:pic>
      <p:pic>
        <p:nvPicPr>
          <p:cNvPr id="17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8863" y="2398812"/>
            <a:ext cx="1440160" cy="2029445"/>
          </a:xfrm>
          <a:prstGeom prst="rect">
            <a:avLst/>
          </a:prstGeom>
        </p:spPr>
      </p:pic>
      <p:pic>
        <p:nvPicPr>
          <p:cNvPr id="18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5047" y="2472866"/>
            <a:ext cx="1440160" cy="2029445"/>
          </a:xfrm>
          <a:prstGeom prst="rect">
            <a:avLst/>
          </a:prstGeom>
        </p:spPr>
      </p:pic>
      <p:pic>
        <p:nvPicPr>
          <p:cNvPr id="58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319" y="2464408"/>
            <a:ext cx="1440160" cy="2029445"/>
          </a:xfrm>
          <a:prstGeom prst="rect">
            <a:avLst/>
          </a:prstGeom>
        </p:spPr>
      </p:pic>
      <p:pic>
        <p:nvPicPr>
          <p:cNvPr id="59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5047" y="291021"/>
            <a:ext cx="1440160" cy="202944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889422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6000" b="1" dirty="0"/>
              <a:t>5 + 5 + 5 = </a:t>
            </a:r>
            <a:r>
              <a:rPr lang="ru-RU" sz="6000" b="1" dirty="0" smtClean="0"/>
              <a:t>15</a:t>
            </a:r>
          </a:p>
          <a:p>
            <a:pPr marL="0" indent="0">
              <a:buNone/>
            </a:pPr>
            <a:r>
              <a:rPr lang="ru-RU" sz="6000" b="1" dirty="0" smtClean="0"/>
              <a:t>5* </a:t>
            </a:r>
            <a:r>
              <a:rPr lang="ru-RU" sz="6000" b="1" dirty="0"/>
              <a:t>3 = </a:t>
            </a:r>
            <a:r>
              <a:rPr lang="ru-RU" sz="6000" b="1" dirty="0" smtClean="0"/>
              <a:t>15</a:t>
            </a:r>
          </a:p>
          <a:p>
            <a:pPr marL="0" indent="0">
              <a:buNone/>
            </a:pPr>
            <a:endParaRPr lang="ru-RU" sz="6000" b="1" dirty="0" smtClean="0"/>
          </a:p>
          <a:p>
            <a:pPr marL="0" indent="0">
              <a:buNone/>
            </a:pPr>
            <a:r>
              <a:rPr lang="ru-RU" sz="6000" b="1" dirty="0" smtClean="0"/>
              <a:t>3 </a:t>
            </a:r>
            <a:r>
              <a:rPr lang="ru-RU" sz="6000" b="1" dirty="0"/>
              <a:t>+ 3 + 3 + 3 + </a:t>
            </a:r>
            <a:r>
              <a:rPr lang="ru-RU" sz="6000" b="1" dirty="0" smtClean="0"/>
              <a:t>3 =15</a:t>
            </a:r>
          </a:p>
          <a:p>
            <a:pPr marL="0" indent="0">
              <a:buNone/>
            </a:pPr>
            <a:r>
              <a:rPr lang="ru-RU" sz="6000" b="1" dirty="0" smtClean="0"/>
              <a:t>3* </a:t>
            </a:r>
            <a:r>
              <a:rPr lang="ru-RU" sz="6000" b="1" dirty="0"/>
              <a:t>5 </a:t>
            </a:r>
            <a:r>
              <a:rPr lang="ru-RU" sz="6000" b="1" dirty="0" smtClean="0"/>
              <a:t> = </a:t>
            </a:r>
            <a:r>
              <a:rPr lang="ru-RU" sz="6000" b="1" dirty="0"/>
              <a:t>15</a:t>
            </a:r>
          </a:p>
        </p:txBody>
      </p:sp>
      <p:grpSp>
        <p:nvGrpSpPr>
          <p:cNvPr id="19" name="Группа 18"/>
          <p:cNvGrpSpPr/>
          <p:nvPr/>
        </p:nvGrpSpPr>
        <p:grpSpPr>
          <a:xfrm>
            <a:off x="4897511" y="843518"/>
            <a:ext cx="3384376" cy="2801506"/>
            <a:chOff x="4932040" y="260645"/>
            <a:chExt cx="2743856" cy="2153434"/>
          </a:xfrm>
        </p:grpSpPr>
        <p:pic>
          <p:nvPicPr>
            <p:cNvPr id="4" name="Объект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56176" y="260646"/>
              <a:ext cx="403962" cy="569255"/>
            </a:xfrm>
            <a:prstGeom prst="rect">
              <a:avLst/>
            </a:prstGeom>
          </p:spPr>
        </p:pic>
        <p:pic>
          <p:nvPicPr>
            <p:cNvPr id="5" name="Объект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58358" y="1844824"/>
              <a:ext cx="403962" cy="569255"/>
            </a:xfrm>
            <a:prstGeom prst="rect">
              <a:avLst/>
            </a:prstGeom>
          </p:spPr>
        </p:pic>
        <p:pic>
          <p:nvPicPr>
            <p:cNvPr id="6" name="Объект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71934" y="1842211"/>
              <a:ext cx="403962" cy="569255"/>
            </a:xfrm>
            <a:prstGeom prst="rect">
              <a:avLst/>
            </a:prstGeom>
          </p:spPr>
        </p:pic>
        <p:pic>
          <p:nvPicPr>
            <p:cNvPr id="7" name="Объект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95983" y="1844824"/>
              <a:ext cx="403962" cy="569255"/>
            </a:xfrm>
            <a:prstGeom prst="rect">
              <a:avLst/>
            </a:prstGeom>
          </p:spPr>
        </p:pic>
        <p:pic>
          <p:nvPicPr>
            <p:cNvPr id="8" name="Объект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57087" y="1842212"/>
              <a:ext cx="403962" cy="569255"/>
            </a:xfrm>
            <a:prstGeom prst="rect">
              <a:avLst/>
            </a:prstGeom>
          </p:spPr>
        </p:pic>
        <p:pic>
          <p:nvPicPr>
            <p:cNvPr id="9" name="Объект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26063" y="1844824"/>
              <a:ext cx="403962" cy="569255"/>
            </a:xfrm>
            <a:prstGeom prst="rect">
              <a:avLst/>
            </a:prstGeom>
          </p:spPr>
        </p:pic>
        <p:pic>
          <p:nvPicPr>
            <p:cNvPr id="10" name="Объект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71934" y="1063160"/>
              <a:ext cx="403962" cy="569255"/>
            </a:xfrm>
            <a:prstGeom prst="rect">
              <a:avLst/>
            </a:prstGeom>
          </p:spPr>
        </p:pic>
        <p:pic>
          <p:nvPicPr>
            <p:cNvPr id="11" name="Объект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31095" y="1052736"/>
              <a:ext cx="403962" cy="569255"/>
            </a:xfrm>
            <a:prstGeom prst="rect">
              <a:avLst/>
            </a:prstGeom>
          </p:spPr>
        </p:pic>
        <p:pic>
          <p:nvPicPr>
            <p:cNvPr id="12" name="Объект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95983" y="1060506"/>
              <a:ext cx="403962" cy="569255"/>
            </a:xfrm>
            <a:prstGeom prst="rect">
              <a:avLst/>
            </a:prstGeom>
          </p:spPr>
        </p:pic>
        <p:pic>
          <p:nvPicPr>
            <p:cNvPr id="13" name="Объект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26063" y="1057852"/>
              <a:ext cx="403962" cy="569255"/>
            </a:xfrm>
            <a:prstGeom prst="rect">
              <a:avLst/>
            </a:prstGeom>
          </p:spPr>
        </p:pic>
        <p:pic>
          <p:nvPicPr>
            <p:cNvPr id="14" name="Объект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95983" y="260648"/>
              <a:ext cx="403962" cy="569255"/>
            </a:xfrm>
            <a:prstGeom prst="rect">
              <a:avLst/>
            </a:prstGeom>
          </p:spPr>
        </p:pic>
        <p:pic>
          <p:nvPicPr>
            <p:cNvPr id="15" name="Объект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32040" y="260648"/>
              <a:ext cx="403962" cy="569255"/>
            </a:xfrm>
            <a:prstGeom prst="rect">
              <a:avLst/>
            </a:prstGeom>
          </p:spPr>
        </p:pic>
        <p:pic>
          <p:nvPicPr>
            <p:cNvPr id="16" name="Объект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58358" y="1052736"/>
              <a:ext cx="403962" cy="569255"/>
            </a:xfrm>
            <a:prstGeom prst="rect">
              <a:avLst/>
            </a:prstGeom>
          </p:spPr>
        </p:pic>
        <p:pic>
          <p:nvPicPr>
            <p:cNvPr id="17" name="Объект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71934" y="260645"/>
              <a:ext cx="403962" cy="569255"/>
            </a:xfrm>
            <a:prstGeom prst="rect">
              <a:avLst/>
            </a:prstGeom>
          </p:spPr>
        </p:pic>
        <p:pic>
          <p:nvPicPr>
            <p:cNvPr id="18" name="Объект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80112" y="260647"/>
              <a:ext cx="403962" cy="569255"/>
            </a:xfrm>
            <a:prstGeom prst="rect">
              <a:avLst/>
            </a:prstGeom>
          </p:spPr>
        </p:pic>
      </p:grpSp>
      <p:sp>
        <p:nvSpPr>
          <p:cNvPr id="20" name="Правая фигурная скобка 19"/>
          <p:cNvSpPr/>
          <p:nvPr/>
        </p:nvSpPr>
        <p:spPr>
          <a:xfrm rot="16200000">
            <a:off x="6267730" y="-1291066"/>
            <a:ext cx="680534" cy="3351914"/>
          </a:xfrm>
          <a:prstGeom prst="rightBrac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авая фигурная скобка 20"/>
          <p:cNvSpPr/>
          <p:nvPr/>
        </p:nvSpPr>
        <p:spPr>
          <a:xfrm rot="10800000" flipH="1">
            <a:off x="8388424" y="862202"/>
            <a:ext cx="615749" cy="2791262"/>
          </a:xfrm>
          <a:prstGeom prst="rightBrace">
            <a:avLst>
              <a:gd name="adj1" fmla="val 8333"/>
              <a:gd name="adj2" fmla="val 50350"/>
            </a:avLst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7113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Переместительное свойство умножения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492896"/>
            <a:ext cx="8229600" cy="280831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i="1" dirty="0"/>
              <a:t>От перестановки множителей произведение не меняется</a:t>
            </a:r>
            <a:endParaRPr lang="ru-RU" sz="4400" dirty="0"/>
          </a:p>
        </p:txBody>
      </p:sp>
    </p:spTree>
    <p:extLst>
      <p:ext uri="{BB962C8B-B14F-4D97-AF65-F5344CB8AC3E}">
        <p14:creationId xmlns="" xmlns:p14="http://schemas.microsoft.com/office/powerpoint/2010/main" val="2651853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962348"/>
            <a:ext cx="8135757" cy="1970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Задание №</a:t>
            </a:r>
            <a:r>
              <a:rPr lang="ru-RU" b="1" dirty="0" smtClean="0"/>
              <a:t>2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3549551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</a:t>
            </a:r>
            <a:r>
              <a:rPr lang="ru-RU" b="1" dirty="0" smtClean="0"/>
              <a:t>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4000" b="1" dirty="0" smtClean="0"/>
              <a:t>Найдите </a:t>
            </a:r>
            <a:r>
              <a:rPr lang="ru-RU" sz="4000" b="1" dirty="0" smtClean="0"/>
              <a:t>периметр квадрата № 3 с.56.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419872" y="3284984"/>
            <a:ext cx="2592288" cy="2376264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b="1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по учебнику стр.56 №3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151" y="1628800"/>
            <a:ext cx="9038849" cy="674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862966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9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Тема9</Template>
  <TotalTime>148</TotalTime>
  <Words>142</Words>
  <Application>Microsoft Office PowerPoint</Application>
  <PresentationFormat>Экран (4:3)</PresentationFormat>
  <Paragraphs>25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Тема9</vt:lpstr>
      <vt:lpstr>Слайд 1</vt:lpstr>
      <vt:lpstr>Цель:</vt:lpstr>
      <vt:lpstr>Задание №1 Изучение нового материала</vt:lpstr>
      <vt:lpstr>Слайд 4</vt:lpstr>
      <vt:lpstr>Слайд 5</vt:lpstr>
      <vt:lpstr> Переместительное свойство умножения </vt:lpstr>
      <vt:lpstr> Задание №2 </vt:lpstr>
      <vt:lpstr>Задание №3</vt:lpstr>
      <vt:lpstr>Работа по учебнику стр.56 №3</vt:lpstr>
      <vt:lpstr>Задание для контроля:                          </vt:lpstr>
      <vt:lpstr>Домашнее задание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 марта.</dc:title>
  <dc:creator>Serega7411</dc:creator>
  <cp:lastModifiedBy>света</cp:lastModifiedBy>
  <cp:revision>16</cp:revision>
  <dcterms:created xsi:type="dcterms:W3CDTF">2015-03-09T17:36:39Z</dcterms:created>
  <dcterms:modified xsi:type="dcterms:W3CDTF">2022-04-04T10:21:58Z</dcterms:modified>
</cp:coreProperties>
</file>