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329" r:id="rId2"/>
    <p:sldId id="371" r:id="rId3"/>
    <p:sldId id="372" r:id="rId4"/>
    <p:sldId id="378" r:id="rId5"/>
    <p:sldId id="373" r:id="rId6"/>
    <p:sldId id="374" r:id="rId7"/>
    <p:sldId id="375" r:id="rId8"/>
    <p:sldId id="376" r:id="rId9"/>
    <p:sldId id="32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3A937-D77A-44CB-A2A8-71E14D545744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D4DE3-6C4C-4EE6-B69A-4C9C869FD4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6170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040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826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7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15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72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28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155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03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838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055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98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50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lKeEBl3rt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4900" dirty="0" smtClean="0">
                <a:latin typeface="Calibri" pitchFamily="34" charset="0"/>
                <a:cs typeface="Calibri" pitchFamily="34" charset="0"/>
              </a:rPr>
              <a:t>Урок  математики.</a:t>
            </a:r>
            <a:r>
              <a:rPr lang="ru-RU" sz="4900" dirty="0">
                <a:latin typeface="Calibri" pitchFamily="34" charset="0"/>
                <a:cs typeface="Calibri" pitchFamily="34" charset="0"/>
              </a:rPr>
              <a:t/>
            </a:r>
            <a:br>
              <a:rPr lang="ru-RU" sz="4900" dirty="0">
                <a:latin typeface="Calibri" pitchFamily="34" charset="0"/>
                <a:cs typeface="Calibri" pitchFamily="34" charset="0"/>
              </a:rPr>
            </a:br>
            <a:r>
              <a:rPr lang="ru-RU" sz="4900" dirty="0">
                <a:latin typeface="Calibri" pitchFamily="34" charset="0"/>
                <a:cs typeface="Calibri" pitchFamily="34" charset="0"/>
              </a:rPr>
              <a:t> 2 класс, УМК «Школа России».</a:t>
            </a:r>
            <a:br>
              <a:rPr lang="ru-RU" sz="4900" dirty="0">
                <a:latin typeface="Calibri" pitchFamily="34" charset="0"/>
                <a:cs typeface="Calibri" pitchFamily="34" charset="0"/>
              </a:rPr>
            </a:b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7160840" cy="288031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Тема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урока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Названия компонентов и результата действия </a:t>
            </a:r>
            <a:r>
              <a:rPr lang="ru-RU" b="1" dirty="0" smtClean="0">
                <a:solidFill>
                  <a:schemeClr val="tx1"/>
                </a:solidFill>
              </a:rPr>
              <a:t>деления.</a:t>
            </a:r>
          </a:p>
          <a:p>
            <a:r>
              <a:rPr lang="ru-RU" b="1" i="1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Учитель: Киселева С.А.</a:t>
            </a:r>
            <a:endParaRPr lang="ru-RU" b="1" i="1" u="sng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92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создание условий для ознакомления с названием компонентов и результатом действия деления.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140968"/>
            <a:ext cx="2377512" cy="3296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Название компонентов и результата деления 2 класс, перейдя по ссылке 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https://www.youtube.com/watch?v=6lKeEBl3rt4</a:t>
            </a:r>
            <a:endParaRPr lang="ru-RU" b="1" dirty="0" smtClean="0"/>
          </a:p>
          <a:p>
            <a:r>
              <a:rPr lang="ru-RU" dirty="0" smtClean="0"/>
              <a:t>Прочитайте правило на с. 58.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24000" y="836712"/>
            <a:ext cx="4200128" cy="850106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990000"/>
                </a:solidFill>
                <a:latin typeface="Arial" charset="0"/>
                <a:ea typeface="+mn-ea"/>
                <a:cs typeface="+mn-cs"/>
              </a:rPr>
              <a:t>  частное</a:t>
            </a:r>
            <a:r>
              <a:rPr lang="ru-RU" b="1" dirty="0">
                <a:solidFill>
                  <a:srgbClr val="990000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b="1" dirty="0">
                <a:solidFill>
                  <a:srgbClr val="990000"/>
                </a:solidFill>
                <a:latin typeface="Arial" charset="0"/>
                <a:ea typeface="+mn-ea"/>
                <a:cs typeface="+mn-cs"/>
              </a:rPr>
            </a:br>
            <a:endParaRPr lang="ru-RU" i="1" dirty="0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200" smtClean="0">
              <a:solidFill>
                <a:srgbClr val="898989"/>
              </a:solidFill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609107B-0A4C-40A9-BA77-7B403D7965F0}" type="slidenum">
              <a:rPr lang="ru-RU" sz="1200">
                <a:solidFill>
                  <a:prstClr val="black">
                    <a:tint val="75000"/>
                  </a:prstClr>
                </a:solidFill>
              </a:rPr>
              <a:pPr algn="r">
                <a:defRPr/>
              </a:pPr>
              <a:t>4</a:t>
            </a:fld>
            <a:endParaRPr lang="ru-RU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200" smtClean="0">
              <a:solidFill>
                <a:srgbClr val="898989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0" y="1341438"/>
            <a:ext cx="8964613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9600" b="1" dirty="0" smtClean="0">
                <a:solidFill>
                  <a:srgbClr val="000066"/>
                </a:solidFill>
                <a:latin typeface="Arial" charset="0"/>
              </a:rPr>
              <a:t>   20   :   2  = 10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990000"/>
                </a:solidFill>
                <a:latin typeface="Arial" charset="0"/>
              </a:rPr>
              <a:t> </a:t>
            </a: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1187624" y="2747891"/>
            <a:ext cx="1800225" cy="576263"/>
          </a:xfrm>
          <a:prstGeom prst="curvedUpArrow">
            <a:avLst>
              <a:gd name="adj1" fmla="val 62479"/>
              <a:gd name="adj2" fmla="val 1249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4498784" y="2751393"/>
            <a:ext cx="1800225" cy="576263"/>
          </a:xfrm>
          <a:prstGeom prst="curvedUpArrow">
            <a:avLst>
              <a:gd name="adj1" fmla="val 62479"/>
              <a:gd name="adj2" fmla="val 1249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7317498" y="2655863"/>
            <a:ext cx="1800225" cy="576263"/>
          </a:xfrm>
          <a:prstGeom prst="curvedUpArrow">
            <a:avLst>
              <a:gd name="adj1" fmla="val 62479"/>
              <a:gd name="adj2" fmla="val 1249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3850" y="3644900"/>
            <a:ext cx="352807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990000"/>
                </a:solidFill>
                <a:latin typeface="Arial" charset="0"/>
              </a:rPr>
              <a:t>     делимое  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276600" y="3644900"/>
            <a:ext cx="359965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990000"/>
                </a:solidFill>
                <a:latin typeface="Arial" charset="0"/>
              </a:rPr>
              <a:t>   делитель   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6372199" y="3644900"/>
            <a:ext cx="274552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990000"/>
                </a:solidFill>
                <a:latin typeface="Arial" charset="0"/>
              </a:rPr>
              <a:t> частное</a:t>
            </a: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2264170" y="1211012"/>
            <a:ext cx="3131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6856" y="4497628"/>
            <a:ext cx="2174627" cy="18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1816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12" grpId="0" animBg="1"/>
      <p:bldP spid="21513" grpId="0" animBg="1"/>
      <p:bldP spid="21514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выражения,  составьте из них верные равенства и неравенства  №2 с.58.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 №4 с. 58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контроля: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Продолжи предложение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Вставьте </a:t>
            </a:r>
            <a:r>
              <a:rPr lang="ru-RU" dirty="0" smtClean="0"/>
              <a:t>пропущены числа так, чтобы равенства стали верными № 1 с. 58.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73950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8000" dirty="0" smtClean="0">
                <a:solidFill>
                  <a:srgbClr val="C00000"/>
                </a:solidFill>
                <a:ea typeface="+mn-ea"/>
                <a:cs typeface="+mn-cs"/>
              </a:rPr>
              <a:t>  Спасибо </a:t>
            </a:r>
            <a:r>
              <a:rPr lang="ru-RU" sz="8000" dirty="0">
                <a:solidFill>
                  <a:srgbClr val="C00000"/>
                </a:solidFill>
                <a:ea typeface="+mn-ea"/>
                <a:cs typeface="+mn-cs"/>
              </a:rPr>
              <a:t>за урок!</a:t>
            </a:r>
            <a:br>
              <a:rPr lang="ru-RU" sz="8000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   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44166"/>
            <a:ext cx="5207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1017587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33053"/>
            <a:ext cx="190817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461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Words>144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Урок  математики.  2 класс, УМК «Школа России». </vt:lpstr>
      <vt:lpstr>Цель:</vt:lpstr>
      <vt:lpstr>Задание №1 Изучение нового материала</vt:lpstr>
      <vt:lpstr>  частное </vt:lpstr>
      <vt:lpstr>Задание №2</vt:lpstr>
      <vt:lpstr>Задание №3</vt:lpstr>
      <vt:lpstr>Задание для контроля:                           Продолжи предложение:</vt:lpstr>
      <vt:lpstr>Домашнее задание</vt:lpstr>
      <vt:lpstr>  Спасибо за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света</cp:lastModifiedBy>
  <cp:revision>124</cp:revision>
  <dcterms:modified xsi:type="dcterms:W3CDTF">2022-04-07T09:22:39Z</dcterms:modified>
</cp:coreProperties>
</file>