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65" r:id="rId5"/>
    <p:sldId id="288" r:id="rId6"/>
    <p:sldId id="289" r:id="rId7"/>
    <p:sldId id="290" r:id="rId8"/>
    <p:sldId id="291" r:id="rId9"/>
    <p:sldId id="292" r:id="rId10"/>
    <p:sldId id="294" r:id="rId11"/>
    <p:sldId id="276" r:id="rId12"/>
    <p:sldId id="277" r:id="rId13"/>
    <p:sldId id="278" r:id="rId14"/>
    <p:sldId id="261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631DF-6BDF-4A02-95FF-2C9B4D953CB4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EA2A5-51D0-4BF5-B42A-2C95B548B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39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i0uHUUzwM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175351" cy="4176464"/>
          </a:xfrm>
        </p:spPr>
        <p:txBody>
          <a:bodyPr>
            <a:normAutofit/>
          </a:bodyPr>
          <a:lstStyle/>
          <a:p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Задачи, раскрывающие смысл действия деление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02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9825"/>
            <a:ext cx="5566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Запиши в тетради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4412" y="953155"/>
            <a:ext cx="1540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Задача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1" y="2384325"/>
            <a:ext cx="288032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54884" y="2366646"/>
            <a:ext cx="288032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23828" y="2378800"/>
            <a:ext cx="288032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37581" y="2374596"/>
            <a:ext cx="288032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71999" y="2378800"/>
            <a:ext cx="288032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07420" y="2368643"/>
            <a:ext cx="288032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699792" y="1940892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355976" y="193626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00192" y="2297509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по две штуки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115616" y="3421838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6 : 2 = 3(ч.)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004829" y="423840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80246" y="4305170"/>
            <a:ext cx="71835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700" dirty="0" smtClean="0"/>
              <a:t> </a:t>
            </a:r>
            <a:r>
              <a:rPr lang="ru-RU" sz="2700" b="1" dirty="0" smtClean="0"/>
              <a:t>На</a:t>
            </a:r>
            <a:r>
              <a:rPr lang="ru-RU" sz="2700" dirty="0" smtClean="0"/>
              <a:t> сколько чашек хватит этих кусочков сахара?</a:t>
            </a:r>
            <a:endParaRPr lang="ru-RU" sz="2700" dirty="0"/>
          </a:p>
        </p:txBody>
      </p:sp>
      <p:sp>
        <p:nvSpPr>
          <p:cNvPr id="16" name="TextBox 15"/>
          <p:cNvSpPr txBox="1"/>
          <p:nvPr/>
        </p:nvSpPr>
        <p:spPr>
          <a:xfrm>
            <a:off x="2200255" y="4316070"/>
            <a:ext cx="618816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700" dirty="0" smtClean="0"/>
              <a:t> </a:t>
            </a:r>
            <a:r>
              <a:rPr lang="ru-RU" sz="2700" b="1" dirty="0" smtClean="0"/>
              <a:t>на</a:t>
            </a:r>
            <a:r>
              <a:rPr lang="ru-RU" sz="2700" dirty="0" smtClean="0"/>
              <a:t> 3 чашки хватит этих кусочков сахара.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xmlns="" val="317363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/>
      <p:bldP spid="15" grpId="1"/>
      <p:bldP spid="16" grpId="0"/>
      <p:bldP spid="1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utdoorsklad.ru/file/7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5" t="22107" r="4405" b="25807"/>
          <a:stretch/>
        </p:blipFill>
        <p:spPr bwMode="auto">
          <a:xfrm>
            <a:off x="615098" y="4320073"/>
            <a:ext cx="3088653" cy="145557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outdoorsklad.ru/file/7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5" t="22107" r="4405" b="25807"/>
          <a:stretch/>
        </p:blipFill>
        <p:spPr bwMode="auto">
          <a:xfrm>
            <a:off x="570110" y="4077072"/>
            <a:ext cx="3088653" cy="145557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outdoorsklad.ru/file/7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5" t="22107" r="4405" b="25807"/>
          <a:stretch/>
        </p:blipFill>
        <p:spPr bwMode="auto">
          <a:xfrm>
            <a:off x="541852" y="3831115"/>
            <a:ext cx="3088653" cy="145557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go3.imgsmail.ru/imgpreview?u=http%3A//cdrpro.ru/sites/default/files/art/images/55210.jpg&amp;mb=5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82" t="16145" r="17767" b="14304"/>
          <a:stretch/>
        </p:blipFill>
        <p:spPr bwMode="auto">
          <a:xfrm>
            <a:off x="7246774" y="1844824"/>
            <a:ext cx="1125949" cy="112594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go3.imgsmail.ru/imgpreview?u=http%3A//cdrpro.ru/sites/default/files/art/images/55210.jpg&amp;mb=5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82" t="16145" r="17767" b="14304"/>
          <a:stretch/>
        </p:blipFill>
        <p:spPr bwMode="auto">
          <a:xfrm>
            <a:off x="5862735" y="1885244"/>
            <a:ext cx="1085530" cy="108553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go3.imgsmail.ru/imgpreview?u=http%3A//cdrpro.ru/sites/default/files/art/images/55210.jpg&amp;mb=5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82" t="16145" r="17767" b="14304"/>
          <a:stretch/>
        </p:blipFill>
        <p:spPr bwMode="auto">
          <a:xfrm>
            <a:off x="4537787" y="1885244"/>
            <a:ext cx="1064231" cy="106423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go3.imgsmail.ru/imgpreview?u=http%3A//cdrpro.ru/sites/default/files/art/images/55210.jpg&amp;mb=5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82" t="16145" r="17767" b="14304"/>
          <a:stretch/>
        </p:blipFill>
        <p:spPr bwMode="auto">
          <a:xfrm>
            <a:off x="3167877" y="1918375"/>
            <a:ext cx="1044083" cy="10440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go3.imgsmail.ru/imgpreview?u=http%3A//cdrpro.ru/sites/default/files/art/images/55210.jpg&amp;mb=5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82" t="16145" r="17767" b="14304"/>
          <a:stretch/>
        </p:blipFill>
        <p:spPr bwMode="auto">
          <a:xfrm>
            <a:off x="1763687" y="1858806"/>
            <a:ext cx="1080121" cy="10801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go3.imgsmail.ru/imgpreview?u=http%3A//cdrpro.ru/sites/default/files/art/images/55210.jpg&amp;mb=5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82" t="16145" r="17767" b="14304"/>
          <a:stretch/>
        </p:blipFill>
        <p:spPr bwMode="auto">
          <a:xfrm>
            <a:off x="323528" y="1918375"/>
            <a:ext cx="1044083" cy="10440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-20082"/>
            <a:ext cx="79512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разделить по 2 получится 3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381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98 L 0.16355 0.05533 C 0.19792 0.06436 0.24914 0.06945 0.30244 0.06945 C 0.36337 0.06945 0.41216 0.06436 0.44636 0.05533 L 0.61042 0.01598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21" y="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5741 L 0.07274 0.02523 C 0.08785 0.04375 0.11077 0.05393 0.13455 0.05393 C 0.16181 0.05393 0.18351 0.04375 0.19861 0.02523 L 0.2717 -0.05741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76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L 0.01615 0.264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" y="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-0.09861 0.293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1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-0.2434 0.315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70" y="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0.38906 0.274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4" y="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48148E-6 L 0.2717 0.297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76" y="1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L 0.13576 0.3247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8" y="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XP\Мои документы\Downloads\pozitivnye-kartinki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1913" y="1484784"/>
            <a:ext cx="6309446" cy="4501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74449" y="476672"/>
            <a:ext cx="5904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работу!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78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формирование умения решать примеры и задачи действием деления.</a:t>
            </a:r>
          </a:p>
          <a:p>
            <a:endParaRPr lang="ru-RU" dirty="0"/>
          </a:p>
        </p:txBody>
      </p:sp>
      <p:pic>
        <p:nvPicPr>
          <p:cNvPr id="4" name="Picture 5" descr="P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78601">
            <a:off x="5011874" y="1466530"/>
            <a:ext cx="2361452" cy="435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3.06358E-6 L -0.12518 -0.3158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7" y="-15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51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2518 -0.31792 L -0.11997 -0.37688 C -0.12223 -0.39977 -0.12292 -0.43954 -0.12761 -0.46151 C -0.13229 -0.48347 -0.13716 -0.49341 -0.14792 -0.5089 C -0.16007 -0.53295 -0.17761 -0.54497 -0.19202 -0.55399 C -0.20643 -0.56301 -0.22032 -0.56255 -0.23438 -0.56301 L -0.27674 -0.5563 L -0.31059 -0.53734 L -0.34288 -0.5133 L -0.36997 -0.47492 L -0.38854 -0.43908 L -0.40052 -0.38706 L -0.40643 -0.32925 L -0.40729 -0.27862 L -0.40382 -0.23376 L -0.39375 -0.19075 L -0.37674 -0.16578 L -0.35469 -0.14544 L -0.33091 -0.12971 L -0.31059 -0.11838 L -0.28698 -0.11376 L -0.25469 -0.11838 L -0.22413 -0.13411 L -0.20209 -0.14983 L -0.18177 -0.17018 L -0.15903 -0.2007 L -0.14723 -0.23445 L -0.1382 -0.2622 L -0.13021 -0.30682 " pathEditMode="relative" rAng="0" ptsTypes="FfafaFAAAAAAAAAAAAAAAAAAAAAAF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54" y="-20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58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2518 -0.31584 L -0.14723 -0.16 L -0.18802 -0.04278 C -0.20174 -0.0111 -0.21077 0.00786 -0.22518 0.0319 C -0.23959 0.05595 -0.25695 0.08092 -0.27448 0.10173 C -0.29861 0.13433 -0.31354 0.14289 -0.33038 0.15607 C -0.34757 0.1674 -0.3658 0.16693 -0.37778 0.16948 L -0.40209 0.17063 L -0.42518 0.16508 L -0.45139 0.14797 L -0.46094 0.1311 L -0.48455 0.06566 " pathEditMode="relative" rAng="0" ptsTypes="FAfafaFAAAAF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69" y="24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48455 0.06566 L -0.01684 0.0171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85" y="-24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Математика 2 класс (Урок№54 - Задачи, раскрывающие смысл действия деления.), перейдя по ссылке </a:t>
            </a:r>
            <a:endParaRPr lang="ru-RU" b="1" dirty="0" smtClean="0"/>
          </a:p>
          <a:p>
            <a:pPr algn="ctr">
              <a:buNone/>
            </a:pPr>
            <a:r>
              <a:rPr lang="ru-RU" u="sng" dirty="0" smtClean="0">
                <a:hlinkClick r:id="rId2"/>
              </a:rPr>
              <a:t>https://www.youtube.com/watch?v=ui0uHUUzwME</a:t>
            </a:r>
            <a:endParaRPr lang="ru-RU" dirty="0" smtClean="0"/>
          </a:p>
          <a:p>
            <a:r>
              <a:rPr lang="ru-RU" dirty="0" smtClean="0"/>
              <a:t>Прочитайте правило на с. 60.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Решите </a:t>
            </a:r>
            <a:r>
              <a:rPr lang="ru-RU" dirty="0" smtClean="0"/>
              <a:t>задачу №1 с. 60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2592288" cy="345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уравнения №4 с. 60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2592288" cy="345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1944216" cy="259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-99392"/>
            <a:ext cx="7632848" cy="923312"/>
          </a:xfrm>
          <a:prstGeom prst="rect">
            <a:avLst/>
          </a:prstGeom>
          <a:noFill/>
        </p:spPr>
        <p:txBody>
          <a:bodyPr lIns="91420" tIns="45711" rIns="91420" bIns="4571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Домашня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работа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548680"/>
            <a:ext cx="4289917" cy="923312"/>
          </a:xfrm>
          <a:prstGeom prst="rect">
            <a:avLst/>
          </a:prstGeom>
          <a:noFill/>
        </p:spPr>
        <p:txBody>
          <a:bodyPr wrap="none" lIns="91420" tIns="45711" rIns="91420" bIns="4571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54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стр.61 №2(2)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941673"/>
            <a:ext cx="5688632" cy="15335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94320" y="2000723"/>
            <a:ext cx="5832648" cy="1415424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867780" y="4125258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160004" y="4125258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445089" y="414368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737313" y="4147579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030016" y="415649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337735" y="415649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686543" y="415649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018025" y="417210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3438813" y="417210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751589" y="417210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067944" y="4162288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724050" y="4174260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339918" y="417210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004414" y="4172107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712202" y="4203399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4376698" y="4203399"/>
            <a:ext cx="21602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59731" y="3416147"/>
            <a:ext cx="3052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Задача №2(2)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1403023" y="4033650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945952" y="4033650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2605644" y="4033650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3357914" y="4033649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4008508" y="3993513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4633946" y="4004097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5275815" y="4004097"/>
            <a:ext cx="20489" cy="7715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86897" y="4810610"/>
            <a:ext cx="3844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16</a:t>
            </a:r>
            <a:endParaRPr lang="ru-RU" sz="4800" dirty="0"/>
          </a:p>
        </p:txBody>
      </p:sp>
      <p:sp>
        <p:nvSpPr>
          <p:cNvPr id="36" name="TextBox 35"/>
          <p:cNvSpPr txBox="1"/>
          <p:nvPr/>
        </p:nvSpPr>
        <p:spPr>
          <a:xfrm>
            <a:off x="3210763" y="4935969"/>
            <a:ext cx="89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(п.)</a:t>
            </a:r>
            <a:endParaRPr lang="ru-RU" sz="3600" dirty="0"/>
          </a:p>
        </p:txBody>
      </p:sp>
      <p:sp>
        <p:nvSpPr>
          <p:cNvPr id="37" name="TextBox 36"/>
          <p:cNvSpPr txBox="1"/>
          <p:nvPr/>
        </p:nvSpPr>
        <p:spPr>
          <a:xfrm>
            <a:off x="975063" y="5499038"/>
            <a:ext cx="4353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Ответ: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730183" y="4782725"/>
            <a:ext cx="476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72012" y="4826273"/>
            <a:ext cx="29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25" name="TextBox 24"/>
          <p:cNvSpPr txBox="1"/>
          <p:nvPr/>
        </p:nvSpPr>
        <p:spPr>
          <a:xfrm>
            <a:off x="2525298" y="4823259"/>
            <a:ext cx="1096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=8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64536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5" grpId="0"/>
      <p:bldP spid="29" grpId="0"/>
      <p:bldP spid="36" grpId="0"/>
      <p:bldP spid="6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743349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53207" y="2730809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77345" y="2730809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0733" y="2743349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39354" y="2743349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1357" y="2730809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-135980" y="18395"/>
            <a:ext cx="94159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тех, кому интересно. Смысл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деления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https://spb.edazona.ru/upload/iblock/83e/83e0cf93a06bb253a2be9d27c63006e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08" r="8405"/>
          <a:stretch/>
        </p:blipFill>
        <p:spPr bwMode="auto">
          <a:xfrm>
            <a:off x="78849" y="3999255"/>
            <a:ext cx="2790202" cy="259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0623" y="1144119"/>
            <a:ext cx="9185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700" dirty="0" smtClean="0"/>
              <a:t>6 кусочков сахара нужно </a:t>
            </a:r>
            <a:r>
              <a:rPr lang="ru-RU" sz="2700" b="1" dirty="0" smtClean="0"/>
              <a:t>разложить</a:t>
            </a:r>
            <a:r>
              <a:rPr lang="ru-RU" sz="2700" dirty="0" smtClean="0"/>
              <a:t> по чашкам, </a:t>
            </a:r>
            <a:r>
              <a:rPr lang="ru-RU" sz="2700" b="1" dirty="0" smtClean="0"/>
              <a:t>по </a:t>
            </a:r>
            <a:r>
              <a:rPr lang="ru-RU" sz="2700" dirty="0" smtClean="0"/>
              <a:t>2 кусочка </a:t>
            </a:r>
          </a:p>
          <a:p>
            <a:r>
              <a:rPr lang="ru-RU" sz="2700" dirty="0" smtClean="0"/>
              <a:t>в каждую. На сколько чашек хватит этих кусочков сахара?</a:t>
            </a:r>
            <a:endParaRPr lang="ru-RU" sz="2700" dirty="0"/>
          </a:p>
        </p:txBody>
      </p:sp>
      <p:pic>
        <p:nvPicPr>
          <p:cNvPr id="18" name="Picture 2" descr="https://spb.edazona.ru/upload/iblock/83e/83e0cf93a06bb253a2be9d27c63006e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08" r="8405"/>
          <a:stretch/>
        </p:blipFill>
        <p:spPr bwMode="auto">
          <a:xfrm>
            <a:off x="3059832" y="3999254"/>
            <a:ext cx="2790202" cy="259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spb.edazona.ru/upload/iblock/83e/83e0cf93a06bb253a2be9d27c63006e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08" r="8405"/>
          <a:stretch/>
        </p:blipFill>
        <p:spPr bwMode="auto">
          <a:xfrm>
            <a:off x="6057219" y="4033159"/>
            <a:ext cx="2790202" cy="259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3059832" y="2122223"/>
            <a:ext cx="0" cy="1738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156176" y="2274623"/>
            <a:ext cx="0" cy="1738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6714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0838" y="980728"/>
            <a:ext cx="60292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6 : 2 = 3 (ч.)</a:t>
            </a: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49881" y="2557936"/>
            <a:ext cx="8331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Мы </a:t>
            </a:r>
            <a:r>
              <a:rPr lang="ru-RU" sz="3200" b="1" dirty="0" smtClean="0"/>
              <a:t>разделили</a:t>
            </a:r>
            <a:r>
              <a:rPr lang="ru-RU" sz="3200" dirty="0" smtClean="0"/>
              <a:t> 6 кусочков сахара </a:t>
            </a:r>
            <a:r>
              <a:rPr lang="ru-RU" sz="3200" b="1" dirty="0" smtClean="0"/>
              <a:t>по</a:t>
            </a:r>
            <a:r>
              <a:rPr lang="ru-RU" sz="3200" dirty="0" smtClean="0"/>
              <a:t> 2 кусочка.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7152" y="1276890"/>
            <a:ext cx="76565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Деление – это действие,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обратное умножени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ю.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434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</p:bld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016C5905-55F3-4113-92F9-3C177D03DCD2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954BF4-6556-442C-BFED-59C91ECA896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289</TotalTime>
  <Words>212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TS101908703</vt:lpstr>
      <vt:lpstr>2 класс Тема: Задачи, раскрывающие смысл действия деление. Учитель: Киселева С.А.</vt:lpstr>
      <vt:lpstr>Цель:</vt:lpstr>
      <vt:lpstr>Задание №1</vt:lpstr>
      <vt:lpstr>Задание №2</vt:lpstr>
      <vt:lpstr>Задание №3</vt:lpstr>
      <vt:lpstr>Задание для контроля:                         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Конкретный смысл  действия деления.</dc:title>
  <dc:subject/>
  <dc:creator>UserXP</dc:creator>
  <cp:keywords/>
  <dc:description/>
  <cp:lastModifiedBy>света</cp:lastModifiedBy>
  <cp:revision>33</cp:revision>
  <dcterms:created xsi:type="dcterms:W3CDTF">2001-12-31T14:08:53Z</dcterms:created>
  <dcterms:modified xsi:type="dcterms:W3CDTF">2022-04-11T14:07:48Z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