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72" r:id="rId5"/>
    <p:sldId id="259" r:id="rId6"/>
    <p:sldId id="260" r:id="rId7"/>
    <p:sldId id="266" r:id="rId8"/>
    <p:sldId id="269" r:id="rId9"/>
    <p:sldId id="27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92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6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16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427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47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13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46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528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85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078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C8CCAqcrsY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4055AF-3998-429C-9596-D4443C00C30F}"/>
              </a:ext>
            </a:extLst>
          </p:cNvPr>
          <p:cNvSpPr txBox="1"/>
          <p:nvPr/>
        </p:nvSpPr>
        <p:spPr>
          <a:xfrm>
            <a:off x="2918691" y="5834674"/>
            <a:ext cx="6354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Учитель: Киселева С.А.</a:t>
            </a:r>
            <a:endParaRPr lang="ru-RU" sz="14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0BF697F1-DAFB-46B6-8A51-6CC22BA66092}"/>
              </a:ext>
            </a:extLst>
          </p:cNvPr>
          <p:cNvSpPr/>
          <p:nvPr/>
        </p:nvSpPr>
        <p:spPr>
          <a:xfrm>
            <a:off x="3315853" y="1256146"/>
            <a:ext cx="6433057" cy="361127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 во 2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классе</a:t>
            </a:r>
            <a:endParaRPr lang="en-US" sz="4800" b="1" dirty="0" smtClean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r>
              <a:rPr lang="ru-RU" sz="4800" b="1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Единственное и множественное число глаголов</a:t>
            </a:r>
            <a:r>
              <a:rPr lang="ru-RU" sz="480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4800" dirty="0" smtClean="0"/>
              <a:t> </a:t>
            </a:r>
            <a:endParaRPr lang="ru-RU" sz="4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CEE35327-F140-4EEF-84A1-A9510F8BE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696" y="4488873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1918E41D-A893-4A11-8B5B-BBCDAA939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050" y="4488872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075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558473" y="1510143"/>
            <a:ext cx="7120099" cy="37511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единственным и множественным числом глаголов, их отличительными признаками и ролью в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речи.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916217" y="360219"/>
            <a:ext cx="4493491" cy="74814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7E6C96C6-2850-4CDA-8B7F-46535BB78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696" y="4488873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4995A069-E5A0-487E-83DA-74E9246EC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050" y="4488872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4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236763" y="1493981"/>
            <a:ext cx="9355014" cy="489275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Просмотрите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материал с помощью видео: Русский язык 2 класс (Урок№67 - Единственное и множественное число глаголов.), перейдя по ссылке </a:t>
            </a:r>
            <a:r>
              <a:rPr lang="ru-RU" sz="4000" b="1" u="sng" dirty="0" smtClean="0">
                <a:hlinkClick r:id="rId2"/>
              </a:rPr>
              <a:t>https://www.youtube.com/watch?v=C8CCAqcrsYA</a:t>
            </a:r>
            <a:endParaRPr lang="ru-RU" sz="4000" b="1" dirty="0" smtClean="0"/>
          </a:p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Прочитайте правило на с. 74, 75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716482" y="341746"/>
            <a:ext cx="4551217" cy="84050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F2873A0F-87EE-4A3F-BE5B-9796063C2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293" y="4608946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5F9AED46-68EA-4984-8C76-AAEE16FD2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319" y="4608946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824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793674" y="416786"/>
            <a:ext cx="2179781" cy="76661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F2873A0F-87EE-4A3F-BE5B-9796063C2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0787" y="4192158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5F9AED46-68EA-4984-8C76-AAEE16FD2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9486" y="4091709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ECAFBDDE-CB9D-40E9-B6D2-84C12651CF78}"/>
              </a:ext>
            </a:extLst>
          </p:cNvPr>
          <p:cNvSpPr/>
          <p:nvPr/>
        </p:nvSpPr>
        <p:spPr>
          <a:xfrm>
            <a:off x="2664195" y="1582876"/>
            <a:ext cx="1669514" cy="76892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ЕД. Ч.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3491F5C9-517D-4034-A273-34126E9B8114}"/>
              </a:ext>
            </a:extLst>
          </p:cNvPr>
          <p:cNvSpPr/>
          <p:nvPr/>
        </p:nvSpPr>
        <p:spPr>
          <a:xfrm>
            <a:off x="6761018" y="1582876"/>
            <a:ext cx="1935513" cy="76892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МН. Ч.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8D868D42-C3A1-4145-A892-EDCDE323DACD}"/>
              </a:ext>
            </a:extLst>
          </p:cNvPr>
          <p:cNvSpPr/>
          <p:nvPr/>
        </p:nvSpPr>
        <p:spPr>
          <a:xfrm>
            <a:off x="1512455" y="2851727"/>
            <a:ext cx="3842327" cy="84050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Что дела</a:t>
            </a:r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е</a:t>
            </a:r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т?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EFBE9F9D-54E0-40B4-A802-AB614EB9C8C3}"/>
              </a:ext>
            </a:extLst>
          </p:cNvPr>
          <p:cNvSpPr/>
          <p:nvPr/>
        </p:nvSpPr>
        <p:spPr>
          <a:xfrm>
            <a:off x="6299200" y="2851726"/>
            <a:ext cx="3842327" cy="84050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Что дела</a:t>
            </a:r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ю</a:t>
            </a:r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т?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xmlns="" id="{67FA16AD-36D5-46D4-9344-52D405C0C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272214" y="4147129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E16D2CCA-D986-4596-9B14-78B4665FD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9998" y="4192156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290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4521199" y="1604816"/>
            <a:ext cx="5466863" cy="360023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Выполните  упр. 129, с. 75</a:t>
            </a:r>
            <a:r>
              <a:rPr lang="ru-RU" sz="4000" dirty="0" smtClean="0"/>
              <a:t>.</a:t>
            </a:r>
            <a:endParaRPr lang="ru-RU" sz="4000" dirty="0" smtClean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3733552" y="295558"/>
            <a:ext cx="6029426" cy="9142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E7972142-14B8-4F60-B901-F0442B1D2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696" y="3798277"/>
            <a:ext cx="2071260" cy="267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31E5E0F6-312A-4D4F-8500-8DA89F6C4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050" y="4488872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9282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4009435" y="2353709"/>
            <a:ext cx="6724213" cy="28513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Выполните  упр. 130, с. 75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034905" y="438942"/>
            <a:ext cx="3857070" cy="108036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№3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B88544D5-C220-4CBF-B20E-926BCB5C4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695" y="3967089"/>
            <a:ext cx="1940391" cy="250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C778546-228D-4A40-BCAB-05CEB82443E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4942" y="4463473"/>
            <a:ext cx="73768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8688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4277835" y="3020070"/>
            <a:ext cx="6847577" cy="325781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4000" b="1" i="0" dirty="0">
                <a:solidFill>
                  <a:schemeClr val="tx1"/>
                </a:solidFill>
                <a:effectLst/>
                <a:latin typeface="Helvetica Neue"/>
              </a:rPr>
              <a:t>Мокнут листья и цветы,</a:t>
            </a:r>
            <a:endParaRPr lang="ru-RU" sz="4000" b="0" i="0" dirty="0">
              <a:solidFill>
                <a:schemeClr val="tx1"/>
              </a:solidFill>
              <a:effectLst/>
              <a:latin typeface="Helvetica Neue"/>
            </a:endParaRPr>
          </a:p>
          <a:p>
            <a:pPr algn="l"/>
            <a:r>
              <a:rPr lang="ru-RU" sz="4000" b="1" i="0" dirty="0">
                <a:solidFill>
                  <a:schemeClr val="tx1"/>
                </a:solidFill>
                <a:effectLst/>
                <a:latin typeface="Helvetica Neue"/>
              </a:rPr>
              <a:t>  Мокнут лужи и зонты,</a:t>
            </a:r>
            <a:endParaRPr lang="ru-RU" sz="4000" b="0" i="0" dirty="0">
              <a:solidFill>
                <a:schemeClr val="tx1"/>
              </a:solidFill>
              <a:effectLst/>
              <a:latin typeface="Helvetica Neue"/>
            </a:endParaRPr>
          </a:p>
          <a:p>
            <a:pPr algn="l"/>
            <a:r>
              <a:rPr lang="ru-RU" sz="4000" b="1" i="0" dirty="0">
                <a:solidFill>
                  <a:schemeClr val="tx1"/>
                </a:solidFill>
                <a:effectLst/>
                <a:latin typeface="Helvetica Neue"/>
              </a:rPr>
              <a:t>  Мокнут парки и поля,</a:t>
            </a:r>
            <a:endParaRPr lang="ru-RU" sz="4000" b="0" i="0" dirty="0">
              <a:solidFill>
                <a:schemeClr val="tx1"/>
              </a:solidFill>
              <a:effectLst/>
              <a:latin typeface="Helvetica Neue"/>
            </a:endParaRPr>
          </a:p>
          <a:p>
            <a:pPr algn="l"/>
            <a:r>
              <a:rPr lang="ru-RU" sz="4000" b="1" i="0" dirty="0">
                <a:solidFill>
                  <a:schemeClr val="tx1"/>
                </a:solidFill>
                <a:effectLst/>
                <a:latin typeface="Helvetica Neue"/>
              </a:rPr>
              <a:t>  Мокнет мокрая земля.</a:t>
            </a:r>
            <a:endParaRPr lang="ru-RU" sz="4000" b="0" i="0" dirty="0">
              <a:solidFill>
                <a:schemeClr val="tx1"/>
              </a:solidFill>
              <a:effectLst/>
              <a:latin typeface="Helvetica Neue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910313" y="428493"/>
            <a:ext cx="6034352" cy="163945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тех, кому интересно</a:t>
            </a:r>
          </a:p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и определи …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F2873A0F-87EE-4A3F-BE5B-9796063C2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696" y="4488873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5F9AED46-68EA-4984-8C76-AAEE16FD2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050" y="4488872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xmlns="" id="{83D3E743-6AA0-4292-9DD3-ADB4BFAF7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575542">
            <a:off x="612706" y="2850675"/>
            <a:ext cx="2925757" cy="265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2492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21EB82C-A542-451C-B4B2-31EB8157E775}"/>
              </a:ext>
            </a:extLst>
          </p:cNvPr>
          <p:cNvSpPr/>
          <p:nvPr/>
        </p:nvSpPr>
        <p:spPr>
          <a:xfrm>
            <a:off x="2512291" y="1734127"/>
            <a:ext cx="7310583" cy="84050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Оказывается, что глаголы …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552372" y="432956"/>
            <a:ext cx="3230418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F2873A0F-87EE-4A3F-BE5B-9796063C2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696" y="4488873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5F9AED46-68EA-4984-8C76-AAEE16FD2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050" y="4488872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BEF2F12B-4B8C-4AE4-9FEA-7AC782F85E97}"/>
              </a:ext>
            </a:extLst>
          </p:cNvPr>
          <p:cNvSpPr/>
          <p:nvPr/>
        </p:nvSpPr>
        <p:spPr>
          <a:xfrm>
            <a:off x="2367973" y="2904836"/>
            <a:ext cx="7599217" cy="190499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При изменении числа глагола изменяется его ………..., а …………. остаётся прежним</a:t>
            </a:r>
          </a:p>
        </p:txBody>
      </p:sp>
    </p:spTree>
    <p:extLst>
      <p:ext uri="{BB962C8B-B14F-4D97-AF65-F5344CB8AC3E}">
        <p14:creationId xmlns:p14="http://schemas.microsoft.com/office/powerpoint/2010/main" xmlns="" val="225383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9D12D4FC-CD22-4223-AEB7-7D47F1B4A756}"/>
              </a:ext>
            </a:extLst>
          </p:cNvPr>
          <p:cNvSpPr/>
          <p:nvPr/>
        </p:nvSpPr>
        <p:spPr>
          <a:xfrm>
            <a:off x="4614203" y="1420837"/>
            <a:ext cx="6386732" cy="4206240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sz="6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F2873A0F-87EE-4A3F-BE5B-9796063C2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696" y="4488873"/>
            <a:ext cx="153588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5F9AED46-68EA-4984-8C76-AAEE16FD2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050" y="4488872"/>
            <a:ext cx="739405" cy="64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xmlns="" id="{83D3E743-6AA0-4292-9DD3-ADB4BFAF7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575542">
            <a:off x="612706" y="2850675"/>
            <a:ext cx="2925757" cy="265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2492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153</Words>
  <Application>Microsoft Office PowerPoint</Application>
  <PresentationFormat>Произвольный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35</cp:revision>
  <dcterms:created xsi:type="dcterms:W3CDTF">2019-11-21T05:15:03Z</dcterms:created>
  <dcterms:modified xsi:type="dcterms:W3CDTF">2022-04-11T14:57:48Z</dcterms:modified>
</cp:coreProperties>
</file>