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20" r:id="rId1"/>
  </p:sldMasterIdLst>
  <p:notesMasterIdLst>
    <p:notesMasterId r:id="rId22"/>
  </p:notesMasterIdLst>
  <p:sldIdLst>
    <p:sldId id="307" r:id="rId2"/>
    <p:sldId id="337" r:id="rId3"/>
    <p:sldId id="338" r:id="rId4"/>
    <p:sldId id="315" r:id="rId5"/>
    <p:sldId id="316" r:id="rId6"/>
    <p:sldId id="317" r:id="rId7"/>
    <p:sldId id="318" r:id="rId8"/>
    <p:sldId id="319" r:id="rId9"/>
    <p:sldId id="320" r:id="rId10"/>
    <p:sldId id="321" r:id="rId11"/>
    <p:sldId id="262" r:id="rId12"/>
    <p:sldId id="265" r:id="rId13"/>
    <p:sldId id="266" r:id="rId14"/>
    <p:sldId id="301" r:id="rId15"/>
    <p:sldId id="339" r:id="rId16"/>
    <p:sldId id="340" r:id="rId17"/>
    <p:sldId id="330" r:id="rId18"/>
    <p:sldId id="303" r:id="rId19"/>
    <p:sldId id="341" r:id="rId20"/>
    <p:sldId id="336" r:id="rId21"/>
  </p:sldIdLst>
  <p:sldSz cx="10080625" cy="7559675"/>
  <p:notesSz cx="7559675" cy="10691813"/>
  <p:defaultTextStyle>
    <a:defPPr>
      <a:defRPr lang="en-GB"/>
    </a:defPPr>
    <a:lvl1pPr algn="l" defTabSz="449263" rtl="0" fontAlgn="base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1pPr>
    <a:lvl2pPr marL="742950" indent="-285750" algn="l" defTabSz="449263" rtl="0" fontAlgn="base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2pPr>
    <a:lvl3pPr marL="1143000" indent="-228600" algn="l" defTabSz="449263" rtl="0" fontAlgn="base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3pPr>
    <a:lvl4pPr marL="1600200" indent="-228600" algn="l" defTabSz="449263" rtl="0" fontAlgn="base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4pPr>
    <a:lvl5pPr marL="2057400" indent="-228600" algn="l" defTabSz="449263" rtl="0" fontAlgn="base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8000"/>
    <a:srgbClr val="FFFF00"/>
    <a:srgbClr val="E7F8FF"/>
    <a:srgbClr val="CC6600"/>
    <a:srgbClr val="D3FDE0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416" y="-7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hangingPunct="0">
              <a:defRPr/>
            </a:pPr>
            <a:endParaRPr lang="ru-RU">
              <a:cs typeface="+mn-cs"/>
            </a:endParaRPr>
          </a:p>
        </p:txBody>
      </p:sp>
      <p:sp>
        <p:nvSpPr>
          <p:cNvPr id="20483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1937" cy="4005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2051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5200" cy="4808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8188" cy="5318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hangingPunct="0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8187" cy="5318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hangingPunct="0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8188" cy="5318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hangingPunct="0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8187" cy="5318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hangingPunct="0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ACE25BCA-8E71-4F13-9B63-B185135991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420688" y="0"/>
            <a:ext cx="671512" cy="7559675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304800" y="0"/>
            <a:ext cx="115888" cy="7559675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1092200" y="0"/>
            <a:ext cx="200025" cy="7559675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258888" y="0"/>
            <a:ext cx="254000" cy="7559675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17475" y="0"/>
            <a:ext cx="0" cy="7559675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0794" tIns="50397" rIns="100794" bIns="50397"/>
          <a:lstStyle/>
          <a:p>
            <a:pPr hangingPunct="0">
              <a:defRPr/>
            </a:pPr>
            <a:endParaRPr lang="en-US"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08063" y="0"/>
            <a:ext cx="0" cy="7559675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0794" tIns="50397" rIns="100794" bIns="50397"/>
          <a:lstStyle/>
          <a:p>
            <a:pPr hangingPunct="0">
              <a:defRPr/>
            </a:pPr>
            <a:endParaRPr lang="en-US"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941388" y="0"/>
            <a:ext cx="0" cy="7559675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0794" tIns="50397" rIns="100794" bIns="50397"/>
          <a:lstStyle/>
          <a:p>
            <a:pPr hangingPunct="0">
              <a:defRPr/>
            </a:pPr>
            <a:endParaRPr lang="en-US">
              <a:cs typeface="+mn-cs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903413" y="0"/>
            <a:ext cx="0" cy="7559675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0794" tIns="50397" rIns="100794" bIns="50397"/>
          <a:lstStyle/>
          <a:p>
            <a:pPr hangingPunct="0">
              <a:defRPr/>
            </a:pPr>
            <a:endParaRPr lang="en-US">
              <a:cs typeface="+mn-cs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176338" y="0"/>
            <a:ext cx="0" cy="7559675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0794" tIns="50397" rIns="100794" bIns="50397"/>
          <a:lstStyle/>
          <a:p>
            <a:pPr hangingPunct="0">
              <a:defRPr/>
            </a:pPr>
            <a:endParaRPr lang="en-US">
              <a:cs typeface="+mn-cs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047288" y="0"/>
            <a:ext cx="0" cy="7559675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0794" tIns="50397" rIns="100794" bIns="50397"/>
          <a:lstStyle/>
          <a:p>
            <a:pPr hangingPunct="0">
              <a:defRPr/>
            </a:pPr>
            <a:endParaRPr lang="en-US"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344613" y="0"/>
            <a:ext cx="84137" cy="7559675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671513" y="3779838"/>
            <a:ext cx="1428750" cy="1427162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443038" y="5364163"/>
            <a:ext cx="708025" cy="7080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1203325" y="6062663"/>
            <a:ext cx="150813" cy="15240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835150" y="6380163"/>
            <a:ext cx="301625" cy="303212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Овал 20"/>
          <p:cNvSpPr/>
          <p:nvPr/>
        </p:nvSpPr>
        <p:spPr>
          <a:xfrm>
            <a:off x="2100263" y="4956175"/>
            <a:ext cx="403225" cy="4032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520156" y="3443852"/>
            <a:ext cx="6804422" cy="2088183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520156" y="5515236"/>
            <a:ext cx="6804422" cy="1511935"/>
          </a:xfrm>
        </p:spPr>
        <p:txBody>
          <a:bodyPr/>
          <a:lstStyle>
            <a:lvl1pPr marL="0" indent="0" algn="l">
              <a:buNone/>
              <a:defRPr sz="2000" b="1">
                <a:solidFill>
                  <a:schemeClr val="tx2"/>
                </a:solidFill>
              </a:defRPr>
            </a:lvl1pPr>
            <a:lvl2pPr marL="503972" indent="0" algn="ctr">
              <a:buNone/>
            </a:lvl2pPr>
            <a:lvl3pPr marL="1007943" indent="0" algn="ctr">
              <a:buNone/>
            </a:lvl3pPr>
            <a:lvl4pPr marL="1511915" indent="0" algn="ctr">
              <a:buNone/>
            </a:lvl4pPr>
            <a:lvl5pPr marL="2015886" indent="0" algn="ctr">
              <a:buNone/>
            </a:lvl5pPr>
            <a:lvl6pPr marL="2519858" indent="0" algn="ctr">
              <a:buNone/>
            </a:lvl6pPr>
            <a:lvl7pPr marL="3023829" indent="0" algn="ctr">
              <a:buNone/>
            </a:lvl7pPr>
            <a:lvl8pPr marL="3527801" indent="0" algn="ctr">
              <a:buNone/>
            </a:lvl8pPr>
            <a:lvl9pPr marL="4031772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8560593" y="1294607"/>
            <a:ext cx="2519363" cy="4191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801769" y="4609307"/>
            <a:ext cx="4032250" cy="4238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462088" y="5432425"/>
            <a:ext cx="671512" cy="5715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BABEA0-C764-4967-BBCE-783DABAFE8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D70F7-D3EC-45D7-B2A6-C7677BCB3C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8453" y="302739"/>
            <a:ext cx="1848115" cy="645022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4031" y="302738"/>
            <a:ext cx="6636411" cy="645022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58386F-897E-480A-9A77-79605343A0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504031" y="1763924"/>
            <a:ext cx="8232510" cy="537240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EE36D8E-40F9-42A6-9A0E-57B62D3897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420688" y="0"/>
            <a:ext cx="671512" cy="7559675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304800" y="0"/>
            <a:ext cx="115888" cy="7559675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1092200" y="0"/>
            <a:ext cx="200025" cy="7559675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258888" y="0"/>
            <a:ext cx="254000" cy="7559675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17475" y="0"/>
            <a:ext cx="0" cy="7559675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0794" tIns="50397" rIns="100794" bIns="50397"/>
          <a:lstStyle/>
          <a:p>
            <a:pPr hangingPunct="0">
              <a:defRPr/>
            </a:pPr>
            <a:endParaRPr lang="en-US"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008063" y="0"/>
            <a:ext cx="0" cy="7559675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0794" tIns="50397" rIns="100794" bIns="50397"/>
          <a:lstStyle/>
          <a:p>
            <a:pPr hangingPunct="0">
              <a:defRPr/>
            </a:pPr>
            <a:endParaRPr lang="en-US"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941388" y="0"/>
            <a:ext cx="0" cy="7559675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0794" tIns="50397" rIns="100794" bIns="50397"/>
          <a:lstStyle/>
          <a:p>
            <a:pPr hangingPunct="0">
              <a:defRPr/>
            </a:pPr>
            <a:endParaRPr lang="en-US"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903413" y="0"/>
            <a:ext cx="0" cy="7559675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0794" tIns="50397" rIns="100794" bIns="50397"/>
          <a:lstStyle/>
          <a:p>
            <a:pPr hangingPunct="0">
              <a:defRPr/>
            </a:pPr>
            <a:endParaRPr lang="en-US"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176338" y="0"/>
            <a:ext cx="0" cy="7559675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0794" tIns="50397" rIns="100794" bIns="50397"/>
          <a:lstStyle/>
          <a:p>
            <a:pPr hangingPunct="0">
              <a:defRPr/>
            </a:pPr>
            <a:endParaRPr lang="en-US"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344613" y="0"/>
            <a:ext cx="84137" cy="7559675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Овал 13"/>
          <p:cNvSpPr/>
          <p:nvPr/>
        </p:nvSpPr>
        <p:spPr bwMode="auto">
          <a:xfrm>
            <a:off x="671513" y="3779838"/>
            <a:ext cx="1428750" cy="1427162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Овал 14"/>
          <p:cNvSpPr/>
          <p:nvPr/>
        </p:nvSpPr>
        <p:spPr bwMode="auto">
          <a:xfrm>
            <a:off x="1460500" y="5364163"/>
            <a:ext cx="706438" cy="7080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Овал 15"/>
          <p:cNvSpPr/>
          <p:nvPr/>
        </p:nvSpPr>
        <p:spPr bwMode="auto">
          <a:xfrm>
            <a:off x="1203325" y="6062663"/>
            <a:ext cx="150813" cy="15240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1835150" y="6383338"/>
            <a:ext cx="301625" cy="303212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2071688" y="4938713"/>
            <a:ext cx="403225" cy="4032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10029825" y="0"/>
            <a:ext cx="0" cy="7559675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0794" tIns="50397" rIns="100794" bIns="50397"/>
          <a:lstStyle/>
          <a:p>
            <a:pPr hangingPunct="0">
              <a:defRPr/>
            </a:pPr>
            <a:endParaRPr lang="en-US"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20156" y="3191863"/>
            <a:ext cx="6804422" cy="2263703"/>
          </a:xfrm>
        </p:spPr>
        <p:txBody>
          <a:bodyPr/>
          <a:lstStyle>
            <a:lvl1pPr algn="l">
              <a:buNone/>
              <a:defRPr sz="33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20156" y="5522763"/>
            <a:ext cx="6804422" cy="1511935"/>
          </a:xfrm>
        </p:spPr>
        <p:txBody>
          <a:bodyPr/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8558213" y="1290638"/>
            <a:ext cx="2520950" cy="4191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802563" y="4606925"/>
            <a:ext cx="4032250" cy="4222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477963" y="5432425"/>
            <a:ext cx="671512" cy="5715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8FCAA5-BA08-40BA-B5DE-3FD5CCCC8D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504031" y="1763924"/>
            <a:ext cx="4032250" cy="50397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707652" y="1763924"/>
            <a:ext cx="4032250" cy="50397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365C1-B462-46BD-8B7B-CFEA029C71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031" y="300987"/>
            <a:ext cx="8316516" cy="1259946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504031" y="2603888"/>
            <a:ext cx="4032250" cy="42838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19799" y="2603888"/>
            <a:ext cx="4032250" cy="42838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504031" y="1730326"/>
            <a:ext cx="4032250" cy="725729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788297" y="1730326"/>
            <a:ext cx="4032250" cy="725729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1B15C1-B418-46A4-804F-9BCDD45AC0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6C1FF3C-B0EF-4EE8-B0D4-F5708D04B3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FCB84-1577-4DCD-B17F-7C46AF1693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9659938" y="0"/>
            <a:ext cx="0" cy="7559675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0794" tIns="50397" rIns="100794" bIns="50397"/>
          <a:lstStyle/>
          <a:p>
            <a:pPr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888163" y="0"/>
            <a:ext cx="0" cy="7559675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0794" tIns="50397" rIns="100794" bIns="50397"/>
          <a:lstStyle/>
          <a:p>
            <a:pPr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26250" y="0"/>
            <a:ext cx="0" cy="7559675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0794" tIns="50397" rIns="100794" bIns="50397"/>
          <a:lstStyle/>
          <a:p>
            <a:pPr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9912350" y="0"/>
            <a:ext cx="0" cy="7559675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0794" tIns="50397" rIns="100794" bIns="50397"/>
          <a:lstStyle/>
          <a:p>
            <a:pPr hangingPunct="0">
              <a:defRPr/>
            </a:pPr>
            <a:endParaRPr lang="en-US"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9744075" y="0"/>
            <a:ext cx="336550" cy="7559675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9828213" y="0"/>
            <a:ext cx="0" cy="7559675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0794" tIns="50397" rIns="100794" bIns="50397"/>
          <a:lstStyle/>
          <a:p>
            <a:pPr hangingPunct="0">
              <a:defRPr/>
            </a:pPr>
            <a:endParaRPr lang="en-US">
              <a:cs typeface="+mn-cs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8991600" y="6299200"/>
            <a:ext cx="604838" cy="604838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717596" y="3527822"/>
            <a:ext cx="6954901" cy="504031"/>
          </a:xfrm>
        </p:spPr>
        <p:txBody>
          <a:bodyPr/>
          <a:lstStyle>
            <a:lvl1pPr algn="l">
              <a:buNone/>
              <a:defRPr sz="22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510066" y="302387"/>
            <a:ext cx="1683464" cy="5493364"/>
          </a:xfrm>
        </p:spPr>
        <p:txBody>
          <a:bodyPr/>
          <a:lstStyle>
            <a:lvl1pPr marL="0" indent="0">
              <a:spcBef>
                <a:spcPts val="441"/>
              </a:spcBef>
              <a:spcAft>
                <a:spcPts val="1102"/>
              </a:spcAft>
              <a:buNone/>
              <a:defRPr sz="1300"/>
            </a:lvl1pPr>
            <a:lvl2pPr>
              <a:buNone/>
              <a:defRPr sz="1300"/>
            </a:lvl2pPr>
            <a:lvl3pPr>
              <a:buNone/>
              <a:defRPr sz="1100"/>
            </a:lvl3pPr>
            <a:lvl4pPr>
              <a:buNone/>
              <a:defRPr sz="1000"/>
            </a:lvl4pPr>
            <a:lvl5pPr>
              <a:buNone/>
              <a:defRPr sz="10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36021" y="302387"/>
            <a:ext cx="6216385" cy="69750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DDF07D6-A5D8-42DC-93B8-D4C6F6305E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9659938" y="0"/>
            <a:ext cx="0" cy="7559675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0794" tIns="50397" rIns="100794" bIns="50397"/>
          <a:lstStyle/>
          <a:p>
            <a:pPr hangingPunct="0">
              <a:defRPr/>
            </a:pPr>
            <a:endParaRPr lang="en-US">
              <a:cs typeface="+mn-cs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991600" y="6299200"/>
            <a:ext cx="604838" cy="604838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9912350" y="0"/>
            <a:ext cx="0" cy="7559675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0794" tIns="50397" rIns="100794" bIns="50397"/>
          <a:lstStyle/>
          <a:p>
            <a:pPr hangingPunct="0">
              <a:defRPr/>
            </a:pPr>
            <a:endParaRPr lang="en-US"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9744075" y="0"/>
            <a:ext cx="336550" cy="7559675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828213" y="0"/>
            <a:ext cx="0" cy="7559675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0794" tIns="50397" rIns="100794" bIns="50397"/>
          <a:lstStyle/>
          <a:p>
            <a:pPr hangingPunct="0">
              <a:defRPr/>
            </a:pPr>
            <a:endParaRPr lang="en-US"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888163" y="0"/>
            <a:ext cx="0" cy="7559675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0794" tIns="50397" rIns="100794" bIns="50397"/>
          <a:lstStyle/>
          <a:p>
            <a:pPr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826250" y="0"/>
            <a:ext cx="0" cy="7559675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0794" tIns="50397" rIns="100794" bIns="50397"/>
          <a:lstStyle/>
          <a:p>
            <a:pPr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693654" y="3527822"/>
            <a:ext cx="6954901" cy="504031"/>
          </a:xfrm>
        </p:spPr>
        <p:txBody>
          <a:bodyPr/>
          <a:lstStyle>
            <a:lvl1pPr algn="l">
              <a:buNone/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804422" cy="7559675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5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458823" y="291888"/>
            <a:ext cx="1680104" cy="5463125"/>
          </a:xfrm>
        </p:spPr>
        <p:txBody>
          <a:bodyPr rot="0" spcFirstLastPara="0" vertOverflow="overflow" horzOverflow="overflow" spcCol="302383" rtlCol="0" fromWordArt="0" forceAA="0">
            <a:normAutofit/>
          </a:bodyPr>
          <a:lstStyle>
            <a:lvl1pPr marL="0" indent="0">
              <a:spcBef>
                <a:spcPts val="110"/>
              </a:spcBef>
              <a:spcAft>
                <a:spcPts val="441"/>
              </a:spcAft>
              <a:buFontTx/>
              <a:buNone/>
              <a:defRPr sz="13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F072A9B-D7DB-4BCF-81D4-B21C0B4334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9659938" y="0"/>
            <a:ext cx="0" cy="7559675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0794" tIns="50397" rIns="100794" bIns="50397"/>
          <a:lstStyle/>
          <a:p>
            <a:pPr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503238" y="303213"/>
            <a:ext cx="8232775" cy="1258887"/>
          </a:xfrm>
          <a:prstGeom prst="rect">
            <a:avLst/>
          </a:prstGeom>
        </p:spPr>
        <p:txBody>
          <a:bodyPr vert="horz" lIns="100794" tIns="50397" rIns="100794" bIns="50397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52" name="Текст 12"/>
          <p:cNvSpPr>
            <a:spLocks noGrp="1"/>
          </p:cNvSpPr>
          <p:nvPr>
            <p:ph type="body" idx="1"/>
          </p:nvPr>
        </p:nvSpPr>
        <p:spPr bwMode="auto">
          <a:xfrm>
            <a:off x="503238" y="1763713"/>
            <a:ext cx="8232775" cy="537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0794" tIns="50397" rIns="100794" bIns="5039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8366919" y="1193006"/>
            <a:ext cx="2217738" cy="422275"/>
          </a:xfrm>
          <a:prstGeom prst="rect">
            <a:avLst/>
          </a:prstGeom>
        </p:spPr>
        <p:txBody>
          <a:bodyPr vert="horz" lIns="100794" tIns="50397" rIns="100794" bIns="50397" anchor="ctr" anchorCtr="0"/>
          <a:lstStyle>
            <a:lvl1pPr algn="r" eaLnBrk="1" latinLnBrk="0" hangingPunct="1">
              <a:defRPr kumimoji="0" sz="1300">
                <a:solidFill>
                  <a:schemeClr val="tx2"/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7707313" y="4119563"/>
            <a:ext cx="3527425" cy="403225"/>
          </a:xfrm>
          <a:prstGeom prst="rect">
            <a:avLst/>
          </a:prstGeom>
        </p:spPr>
        <p:txBody>
          <a:bodyPr vert="horz" lIns="100794" tIns="50397" rIns="100794" bIns="50397" anchor="ctr" anchorCtr="0"/>
          <a:lstStyle>
            <a:lvl1pPr algn="l" eaLnBrk="1" latinLnBrk="0" hangingPunct="1">
              <a:defRPr kumimoji="0" sz="1300">
                <a:solidFill>
                  <a:schemeClr val="tx2"/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4138" y="0"/>
            <a:ext cx="0" cy="7559675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0794" tIns="50397" rIns="100794" bIns="50397"/>
          <a:lstStyle/>
          <a:p>
            <a:pPr hangingPunct="0">
              <a:defRPr/>
            </a:pPr>
            <a:endParaRPr lang="en-US"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912350" y="0"/>
            <a:ext cx="0" cy="7559675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0794" tIns="50397" rIns="100794" bIns="50397"/>
          <a:lstStyle/>
          <a:p>
            <a:pPr hangingPunct="0">
              <a:defRPr/>
            </a:pPr>
            <a:endParaRPr lang="en-US"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9744075" y="0"/>
            <a:ext cx="336550" cy="7559675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828213" y="0"/>
            <a:ext cx="0" cy="7559675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0794" tIns="50397" rIns="100794" bIns="50397"/>
          <a:lstStyle/>
          <a:p>
            <a:pPr hangingPunct="0">
              <a:defRPr/>
            </a:pPr>
            <a:endParaRPr lang="en-US"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991600" y="6299200"/>
            <a:ext cx="604838" cy="604838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961438" y="6321425"/>
            <a:ext cx="671512" cy="573088"/>
          </a:xfrm>
          <a:prstGeom prst="rect">
            <a:avLst/>
          </a:prstGeom>
        </p:spPr>
        <p:txBody>
          <a:bodyPr vert="horz" lIns="100794" tIns="50397" rIns="100794" bIns="50397" anchor="ctr"/>
          <a:lstStyle>
            <a:lvl1pPr algn="ctr" eaLnBrk="1" latinLnBrk="0" hangingPunct="1">
              <a:defRPr kumimoji="0" sz="1500" b="1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B42C01DD-984D-446D-B1CC-86611475E3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58" r:id="rId4"/>
    <p:sldLayoutId id="2147483759" r:id="rId5"/>
    <p:sldLayoutId id="2147483767" r:id="rId6"/>
    <p:sldLayoutId id="2147483760" r:id="rId7"/>
    <p:sldLayoutId id="2147483768" r:id="rId8"/>
    <p:sldLayoutId id="2147483769" r:id="rId9"/>
    <p:sldLayoutId id="2147483761" r:id="rId10"/>
    <p:sldLayoutId id="214748376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3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Century Schoolbook" pitchFamily="18" charset="0"/>
        </a:defRPr>
      </a:lvl9pPr>
    </p:titleStyle>
    <p:bodyStyle>
      <a:lvl1pPr marL="301625" indent="-301625" algn="l" rtl="0" eaLnBrk="0" fontAlgn="base" hangingPunct="0">
        <a:spcBef>
          <a:spcPts val="663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704850" indent="-3016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006475" indent="-200025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09688" indent="-200025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11313" indent="-200025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915092" indent="-201589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217475" indent="-201589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5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519858" indent="-201589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5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822241" indent="-201589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5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www.youtube.com/watch?v=uLiEXTQ9X3E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D7DE6D69-0983-4CF6-902F-4A3EBFA601C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7" y="0"/>
            <a:ext cx="10071672" cy="755967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48073" y="797223"/>
            <a:ext cx="9144509" cy="3333432"/>
          </a:xfrm>
          <a:prstGeom prst="rect">
            <a:avLst/>
          </a:prstGeom>
        </p:spPr>
        <p:txBody>
          <a:bodyPr wrap="square" lIns="100794" tIns="50397" rIns="100794" bIns="50397">
            <a:spAutoFit/>
          </a:bodyPr>
          <a:lstStyle/>
          <a:p>
            <a:pPr algn="ctr">
              <a:lnSpc>
                <a:spcPts val="8377"/>
              </a:lnSpc>
            </a:pPr>
            <a:r>
              <a:rPr lang="ru-RU" sz="5300" b="1" dirty="0" smtClean="0">
                <a:ln w="28575">
                  <a:noFill/>
                </a:ln>
                <a:solidFill>
                  <a:srgbClr val="92266B"/>
                </a:solidFill>
                <a:latin typeface="Franklin Gothic Demi" panose="020B07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Урок технологии. 2 класс.</a:t>
            </a:r>
          </a:p>
          <a:p>
            <a:pPr algn="ctr">
              <a:lnSpc>
                <a:spcPts val="8377"/>
              </a:lnSpc>
            </a:pPr>
            <a:r>
              <a:rPr lang="ru-RU" sz="5300" b="1" dirty="0" smtClean="0">
                <a:ln w="28575">
                  <a:noFill/>
                </a:ln>
                <a:solidFill>
                  <a:srgbClr val="92266B"/>
                </a:solidFill>
                <a:latin typeface="Franklin Gothic Demi" panose="020B07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Тема: </a:t>
            </a:r>
            <a:endParaRPr lang="ru-RU" sz="5300" b="1" dirty="0">
              <a:ln w="28575">
                <a:noFill/>
              </a:ln>
              <a:solidFill>
                <a:srgbClr val="92266B"/>
              </a:solidFill>
              <a:latin typeface="Franklin Gothic Demi" panose="020B07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lnSpc>
                <a:spcPts val="8377"/>
              </a:lnSpc>
            </a:pPr>
            <a:r>
              <a:rPr lang="ru-RU" sz="5300" b="1" dirty="0" smtClean="0">
                <a:ln w="28575">
                  <a:noFill/>
                </a:ln>
                <a:solidFill>
                  <a:srgbClr val="92266B"/>
                </a:solidFill>
                <a:latin typeface="Franklin Gothic Demi" panose="020B07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«Какие бывают ткани?»</a:t>
            </a:r>
            <a:endParaRPr lang="ru-RU" sz="5300" b="1" dirty="0">
              <a:ln w="28575">
                <a:noFill/>
              </a:ln>
              <a:solidFill>
                <a:srgbClr val="92266B"/>
              </a:solidFill>
              <a:latin typeface="Franklin Gothic Demi" panose="020B07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26" name="Picture 2" descr="https://o.remove.bg/downloads/1ed139f2-ac30-4ec2-bc7c-a86ec80dc630/igolnica-svoimi-rukami-8-removebg-preview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407" y="3581215"/>
            <a:ext cx="2490318" cy="24900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o.remove.bg/downloads/aeee852b-8878-4bce-8666-64a14fcb2142/thread-sewing-machines-bobbin-textile-fibra-tessile-thread-removebg-preview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0449" y="4029020"/>
            <a:ext cx="2456813" cy="18843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o.remove.bg/downloads/438e1f28-9e09-4837-a603-feceff9e41e4/igolka-removebg-preview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8685" y="4066317"/>
            <a:ext cx="1614979" cy="16874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6"/>
          <p:cNvSpPr>
            <a:spLocks noChangeArrowheads="1"/>
          </p:cNvSpPr>
          <p:nvPr/>
        </p:nvSpPr>
        <p:spPr bwMode="auto">
          <a:xfrm>
            <a:off x="2159992" y="6012085"/>
            <a:ext cx="6697588" cy="349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Учитель: Киселева С.А.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86AE3A6E-BC04-4EA2-BC78-8BA2BD6CB29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0071672" cy="755967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43037" y="-672653"/>
            <a:ext cx="4213250" cy="3780286"/>
          </a:xfrm>
          <a:prstGeom prst="rect">
            <a:avLst/>
          </a:prstGeom>
        </p:spPr>
        <p:txBody>
          <a:bodyPr wrap="square" lIns="100794" tIns="50397" rIns="100794" bIns="50397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000" b="1" u="sng" dirty="0" smtClean="0">
                <a:solidFill>
                  <a:schemeClr val="accent2">
                    <a:lumMod val="50000"/>
                  </a:schemeClr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4000" b="1" u="sng" dirty="0" smtClean="0">
                <a:solidFill>
                  <a:schemeClr val="accent2">
                    <a:lumMod val="50000"/>
                  </a:schemeClr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4000" b="1" i="1" u="sng" dirty="0" smtClean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Капрон</a:t>
            </a:r>
            <a:r>
              <a:rPr lang="ru-RU" sz="4000" b="1" u="sng" dirty="0" smtClean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</a:t>
            </a:r>
          </a:p>
          <a:p>
            <a:pPr algn="ctr"/>
            <a:r>
              <a:rPr lang="ru-RU" sz="2600" b="1" dirty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</a:t>
            </a:r>
            <a:r>
              <a:rPr lang="ru-RU" sz="2600" b="1" dirty="0" smtClean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интетическая ткань. Она очень легкая, </a:t>
            </a:r>
            <a:r>
              <a:rPr lang="ru-RU" sz="2600" b="1" dirty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практически </a:t>
            </a:r>
            <a:r>
              <a:rPr lang="ru-RU" sz="2600" b="1" dirty="0" smtClean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невесомая, </a:t>
            </a:r>
            <a:r>
              <a:rPr lang="ru-RU" sz="2600" b="1" dirty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но, при этом, невероятно </a:t>
            </a:r>
            <a:r>
              <a:rPr lang="ru-RU" sz="2600" b="1" dirty="0" smtClean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прочная.</a:t>
            </a:r>
            <a:endParaRPr lang="ru-RU" sz="2600" b="1" dirty="0">
              <a:solidFill>
                <a:schemeClr val="accent2">
                  <a:lumMod val="75000"/>
                </a:schemeClr>
              </a:solidFill>
              <a:latin typeface="Franklin Gothic Medium" panose="020B06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lang="ru-RU" sz="2600" b="1" dirty="0">
              <a:solidFill>
                <a:schemeClr val="accent2">
                  <a:lumMod val="50000"/>
                </a:schemeClr>
              </a:solidFill>
              <a:latin typeface="Franklin Gothic Medium" panose="020B06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Стрелка вниз 1"/>
          <p:cNvSpPr/>
          <p:nvPr/>
        </p:nvSpPr>
        <p:spPr>
          <a:xfrm>
            <a:off x="2205412" y="2962143"/>
            <a:ext cx="570531" cy="645519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ru-RU">
              <a:solidFill>
                <a:srgbClr val="B7036E"/>
              </a:solidFill>
            </a:endParaRPr>
          </a:p>
        </p:txBody>
      </p:sp>
      <p:pic>
        <p:nvPicPr>
          <p:cNvPr id="7170" name="Picture 2" descr="Капрон - что такое за ткань | Капроновая нить | Плотность и описани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8318" y="447981"/>
            <a:ext cx="4987809" cy="66397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s://xtkani.ru/wp-content/uploads/2018/08/kapron-12_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1632" y="4467512"/>
            <a:ext cx="2616686" cy="26102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o.remove.bg/downloads/535a4d64-f50e-40ca-b1d0-f9cf2aa44bc3/images-removebg-preview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543" y="3353264"/>
            <a:ext cx="2887679" cy="192141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43322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08063" y="0"/>
            <a:ext cx="8232775" cy="46672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008000"/>
                </a:solidFill>
              </a:rPr>
              <a:t>Одежда из шерстяных тканей</a:t>
            </a:r>
          </a:p>
        </p:txBody>
      </p:sp>
      <p:pic>
        <p:nvPicPr>
          <p:cNvPr id="10243" name="Picture 4" descr="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2388" y="755650"/>
            <a:ext cx="4824412" cy="28797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792163" y="3779838"/>
            <a:ext cx="8232775" cy="504825"/>
          </a:xfrm>
          <a:prstGeom prst="rect">
            <a:avLst/>
          </a:prstGeom>
        </p:spPr>
        <p:txBody>
          <a:bodyPr lIns="100794" tIns="50397" rIns="100794" bIns="50397" anchor="b">
            <a:normAutofit/>
          </a:bodyPr>
          <a:lstStyle/>
          <a:p>
            <a:pPr algn="ctr" defTabSz="914400" fontAlgn="auto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2000" b="1" cap="small" dirty="0">
                <a:solidFill>
                  <a:srgbClr val="008000"/>
                </a:solidFill>
                <a:latin typeface="+mj-lt"/>
                <a:ea typeface="+mj-ea"/>
                <a:cs typeface="+mj-cs"/>
              </a:rPr>
              <a:t>Одежда из льняных тканей</a:t>
            </a:r>
          </a:p>
        </p:txBody>
      </p:sp>
      <p:pic>
        <p:nvPicPr>
          <p:cNvPr id="10245" name="Picture 4" descr="Копия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3825" y="4427538"/>
            <a:ext cx="4738688" cy="28797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8" y="0"/>
            <a:ext cx="9067800" cy="4318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008000"/>
                </a:solidFill>
              </a:rPr>
              <a:t>Одежда из хлопчатобумажных тканей</a:t>
            </a:r>
          </a:p>
        </p:txBody>
      </p:sp>
      <p:pic>
        <p:nvPicPr>
          <p:cNvPr id="11267" name="Picture 4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76488" y="755650"/>
            <a:ext cx="4983162" cy="28797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1268" name="Picture 5" descr="Хлопок 1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52525" y="4356100"/>
            <a:ext cx="2998788" cy="1998663"/>
          </a:xfrm>
          <a:noFill/>
          <a:ln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1269" name="Picture 5" descr="хлопок 3"/>
          <p:cNvPicPr>
            <a:picLocks noGrp="1" noChangeAspect="1" noChangeArrowheads="1"/>
          </p:cNvPicPr>
          <p:nvPr>
            <p:ph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9813" y="4284663"/>
            <a:ext cx="2319337" cy="2133600"/>
          </a:xfrm>
          <a:noFill/>
          <a:ln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03238" y="250825"/>
            <a:ext cx="9067800" cy="1439863"/>
          </a:xfrm>
        </p:spPr>
        <p:txBody>
          <a:bodyPr/>
          <a:lstStyle/>
          <a:p>
            <a:pPr algn="just" eaLnBrk="1" hangingPunct="1">
              <a:spcAft>
                <a:spcPts val="1400"/>
              </a:spcAft>
            </a:pPr>
            <a:r>
              <a:rPr lang="ru-RU" sz="2400" smtClean="0"/>
              <a:t>Наблюдая за насекомыми, люди заметили, что гусеница шелкопряда вырабатывает очень тонкие и прочные нити, и стали делать из этих нитей шёлковые ткани. </a:t>
            </a:r>
          </a:p>
        </p:txBody>
      </p:sp>
      <p:pic>
        <p:nvPicPr>
          <p:cNvPr id="12291" name="Picture 4" descr="shelkoprya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44688" y="1547813"/>
            <a:ext cx="2087562" cy="156527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2292" name="Picture 5" descr="0021279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8738" y="1474788"/>
            <a:ext cx="2087562" cy="169703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792163" y="3348038"/>
            <a:ext cx="8232775" cy="52387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8000"/>
                </a:solidFill>
              </a:rPr>
              <a:t>Одежда из шелковых тканей</a:t>
            </a:r>
          </a:p>
        </p:txBody>
      </p:sp>
      <p:pic>
        <p:nvPicPr>
          <p:cNvPr id="12294" name="Picture 4" descr="Копия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87563" y="3924300"/>
            <a:ext cx="5329237" cy="326707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Содержимое 4"/>
          <p:cNvSpPr>
            <a:spLocks noGrp="1"/>
          </p:cNvSpPr>
          <p:nvPr>
            <p:ph sz="quarter" idx="1"/>
          </p:nvPr>
        </p:nvSpPr>
        <p:spPr>
          <a:xfrm>
            <a:off x="503238" y="395288"/>
            <a:ext cx="9073578" cy="2089150"/>
          </a:xfrm>
        </p:spPr>
        <p:txBody>
          <a:bodyPr/>
          <a:lstStyle/>
          <a:p>
            <a:pPr algn="just" eaLnBrk="1" hangingPunct="1"/>
            <a:r>
              <a:rPr lang="ru-RU" dirty="0" smtClean="0"/>
              <a:t>Ещё бывает нетканое полотно. Это </a:t>
            </a:r>
            <a:r>
              <a:rPr lang="ru-RU" dirty="0" err="1" smtClean="0"/>
              <a:t>флизелин</a:t>
            </a:r>
            <a:r>
              <a:rPr lang="ru-RU" dirty="0" smtClean="0"/>
              <a:t> (1), </a:t>
            </a:r>
            <a:r>
              <a:rPr lang="ru-RU" dirty="0" err="1" smtClean="0"/>
              <a:t>синтепон</a:t>
            </a:r>
            <a:r>
              <a:rPr lang="ru-RU" dirty="0" smtClean="0"/>
              <a:t> (2), ватные диски (3). </a:t>
            </a:r>
            <a:r>
              <a:rPr lang="ru-RU" b="1" dirty="0" smtClean="0"/>
              <a:t>Это не ткани</a:t>
            </a:r>
            <a:r>
              <a:rPr lang="ru-RU" dirty="0" smtClean="0"/>
              <a:t>. </a:t>
            </a:r>
          </a:p>
          <a:p>
            <a:pPr algn="just" eaLnBrk="1" hangingPunct="1"/>
            <a:r>
              <a:rPr lang="ru-RU" dirty="0" smtClean="0"/>
              <a:t>Но </a:t>
            </a:r>
            <a:r>
              <a:rPr lang="ru-RU" dirty="0" err="1" smtClean="0"/>
              <a:t>синтепон</a:t>
            </a:r>
            <a:r>
              <a:rPr lang="ru-RU" dirty="0" smtClean="0"/>
              <a:t> и </a:t>
            </a:r>
            <a:r>
              <a:rPr lang="ru-RU" dirty="0" err="1" smtClean="0"/>
              <a:t>флизелин</a:t>
            </a:r>
            <a:r>
              <a:rPr lang="ru-RU" dirty="0" smtClean="0"/>
              <a:t> используются в швейном деле.</a:t>
            </a:r>
          </a:p>
        </p:txBody>
      </p:sp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3238" y="2411413"/>
            <a:ext cx="2962275" cy="315277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331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00450" y="2411413"/>
            <a:ext cx="2847975" cy="31813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331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4638" y="2427288"/>
            <a:ext cx="2790825" cy="315277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№1.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Повторите </a:t>
            </a:r>
            <a:r>
              <a:rPr lang="ru-RU" dirty="0" smtClean="0"/>
              <a:t>правила безопасности работы с ножницами, клеем.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№2</a:t>
            </a:r>
            <a:r>
              <a:rPr lang="ru-RU" b="1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Используя </a:t>
            </a:r>
            <a:r>
              <a:rPr lang="ru-RU" dirty="0" smtClean="0"/>
              <a:t>теоретический материал и технологическую карту на с. 110 - 113,  изготовьте изделие. 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9370" y="3203773"/>
            <a:ext cx="3531030" cy="4355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5816" y="3491805"/>
            <a:ext cx="4048125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15776" y="4787949"/>
            <a:ext cx="503872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914400" fontAlgn="auto">
              <a:lnSpc>
                <a:spcPct val="100000"/>
              </a:lnSpc>
              <a:spcAft>
                <a:spcPts val="0"/>
              </a:spcAft>
              <a:buClrTx/>
              <a:buSzTx/>
              <a:defRPr/>
            </a:pPr>
            <a:r>
              <a:rPr lang="ru-RU" sz="2400" b="1" cap="small" dirty="0" smtClean="0">
                <a:solidFill>
                  <a:srgbClr val="008000"/>
                </a:solidFill>
              </a:rPr>
              <a:t>Рассмотри образец. Подумай, какие материалы и инструменты тебе понадобятся.</a:t>
            </a:r>
            <a:endParaRPr lang="ru-RU" sz="2400" b="1" cap="small" dirty="0">
              <a:solidFill>
                <a:srgbClr val="0080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3808" y="467469"/>
            <a:ext cx="9353513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896" y="2915741"/>
            <a:ext cx="7439373" cy="404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3"/>
          <p:cNvPicPr>
            <a:picLocks noChangeAspect="1" noChangeArrowheads="1"/>
          </p:cNvPicPr>
          <p:nvPr/>
        </p:nvPicPr>
        <p:blipFill>
          <a:blip r:embed="rId2" cstate="print"/>
          <a:srcRect b="2377"/>
          <a:stretch>
            <a:fillRect/>
          </a:stretch>
        </p:blipFill>
        <p:spPr bwMode="auto">
          <a:xfrm>
            <a:off x="431800" y="1331566"/>
            <a:ext cx="3445025" cy="316835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503238" y="34925"/>
            <a:ext cx="8858250" cy="865188"/>
          </a:xfrm>
          <a:prstGeom prst="rect">
            <a:avLst/>
          </a:prstGeom>
        </p:spPr>
        <p:txBody>
          <a:bodyPr lIns="100794" tIns="50397" rIns="100794" bIns="50397" anchor="b">
            <a:normAutofit/>
          </a:bodyPr>
          <a:lstStyle/>
          <a:p>
            <a:pPr algn="ctr" defTabSz="914400" fontAlgn="auto">
              <a:lnSpc>
                <a:spcPct val="100000"/>
              </a:lnSpc>
              <a:spcAft>
                <a:spcPts val="0"/>
              </a:spcAft>
              <a:buClrTx/>
              <a:buSzTx/>
              <a:defRPr/>
            </a:pPr>
            <a:r>
              <a:rPr lang="ru-RU" sz="2000" b="1" cap="small" dirty="0">
                <a:solidFill>
                  <a:srgbClr val="008000"/>
                </a:solidFill>
                <a:latin typeface="+mj-lt"/>
                <a:ea typeface="+mj-ea"/>
                <a:cs typeface="+mj-cs"/>
              </a:rPr>
              <a:t>Рассмотри технологическую карту. Составь план своей работы. Изготовь изделие.</a:t>
            </a:r>
          </a:p>
        </p:txBody>
      </p:sp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92240" y="2915741"/>
            <a:ext cx="496855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472360" y="2051645"/>
            <a:ext cx="3410998" cy="4358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8000"/>
                </a:solidFill>
              </a:rPr>
              <a:t>Шаблон для листьев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для </a:t>
            </a:r>
            <a:r>
              <a:rPr lang="ru-RU" b="1" dirty="0" smtClean="0"/>
              <a:t>контроля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Продолжите </a:t>
            </a:r>
            <a:r>
              <a:rPr lang="ru-RU" b="1" dirty="0" smtClean="0"/>
              <a:t>предложение:</a:t>
            </a:r>
            <a:endParaRPr lang="ru-RU" dirty="0" smtClean="0"/>
          </a:p>
          <a:p>
            <a:pPr lvl="0"/>
            <a:r>
              <a:rPr lang="ru-RU" dirty="0" smtClean="0"/>
              <a:t>Я узнал, что…</a:t>
            </a:r>
          </a:p>
          <a:p>
            <a:pPr lvl="0"/>
            <a:r>
              <a:rPr lang="ru-RU" dirty="0" smtClean="0"/>
              <a:t>Было интересно узнать о …</a:t>
            </a:r>
          </a:p>
          <a:p>
            <a:pPr lvl="0"/>
            <a:r>
              <a:rPr lang="ru-RU" dirty="0" smtClean="0"/>
              <a:t>Теперь я смогу …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4031" y="1763924"/>
            <a:ext cx="8232510" cy="1583865"/>
          </a:xfrm>
        </p:spPr>
        <p:txBody>
          <a:bodyPr/>
          <a:lstStyle/>
          <a:p>
            <a:r>
              <a:rPr lang="ru-RU" dirty="0" smtClean="0"/>
              <a:t>знакомство с историей происхождения тканей, их видами; изготовление аппликации из ватных дисков.</a:t>
            </a:r>
            <a:endParaRPr lang="ru-RU" dirty="0"/>
          </a:p>
        </p:txBody>
      </p:sp>
      <p:pic>
        <p:nvPicPr>
          <p:cNvPr id="4" name="Picture 1" descr="C:\Users\user\Desktop\question-mark-red-color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12120" y="3419797"/>
            <a:ext cx="5526843" cy="3622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7" name="Picture 5" descr="С 6-месяцами, Вэшечки!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28219" y="3695841"/>
            <a:ext cx="3864240" cy="3863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8" name="WordArt 6"/>
          <p:cNvSpPr>
            <a:spLocks noChangeArrowheads="1" noChangeShapeType="1" noTextEdit="1"/>
          </p:cNvSpPr>
          <p:nvPr/>
        </p:nvSpPr>
        <p:spPr bwMode="auto">
          <a:xfrm>
            <a:off x="2016125" y="1427939"/>
            <a:ext cx="6720417" cy="1931917"/>
          </a:xfrm>
          <a:prstGeom prst="rect">
            <a:avLst/>
          </a:prstGeom>
        </p:spPr>
        <p:txBody>
          <a:bodyPr wrap="none" lIns="100794" tIns="50397" rIns="100794" bIns="50397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Спасибо за внимание!</a:t>
            </a:r>
          </a:p>
        </p:txBody>
      </p:sp>
      <p:sp>
        <p:nvSpPr>
          <p:cNvPr id="55300" name="Text Box 7"/>
          <p:cNvSpPr txBox="1">
            <a:spLocks noChangeArrowheads="1"/>
          </p:cNvSpPr>
          <p:nvPr/>
        </p:nvSpPr>
        <p:spPr bwMode="auto">
          <a:xfrm>
            <a:off x="8148505" y="5879748"/>
            <a:ext cx="1596099" cy="35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spAutoFit/>
          </a:bodyPr>
          <a:lstStyle/>
          <a:p>
            <a:pPr>
              <a:spcBef>
                <a:spcPct val="50000"/>
              </a:spcBef>
            </a:pPr>
            <a:endParaRPr lang="ru-RU" alt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Изучение нового </a:t>
            </a:r>
            <a:r>
              <a:rPr lang="ru-RU" b="1" dirty="0" smtClean="0"/>
              <a:t>материала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104209" y="1763924"/>
            <a:ext cx="5400600" cy="4392177"/>
          </a:xfrm>
        </p:spPr>
        <p:txBody>
          <a:bodyPr/>
          <a:lstStyle/>
          <a:p>
            <a:r>
              <a:rPr lang="ru-RU" dirty="0" smtClean="0"/>
              <a:t>Просмотри </a:t>
            </a:r>
            <a:r>
              <a:rPr lang="ru-RU" dirty="0" smtClean="0"/>
              <a:t>новый материал: Технология 2 класс (Урок№13 - Какие бывают нитки и ткани?)</a:t>
            </a:r>
            <a:r>
              <a:rPr lang="ru-RU" b="1" dirty="0" smtClean="0"/>
              <a:t>, перейдя по ссылке: </a:t>
            </a:r>
            <a:r>
              <a:rPr lang="ru-RU" b="1" u="sng" dirty="0" smtClean="0">
                <a:hlinkClick r:id="rId2"/>
              </a:rPr>
              <a:t>https://</a:t>
            </a:r>
            <a:r>
              <a:rPr lang="ru-RU" b="1" u="sng" dirty="0" smtClean="0">
                <a:hlinkClick r:id="rId2"/>
              </a:rPr>
              <a:t>www.youtube.com/watch?v=uLiEXTQ9X3E</a:t>
            </a:r>
            <a:endParaRPr lang="ru-RU" b="1" dirty="0" smtClean="0"/>
          </a:p>
        </p:txBody>
      </p:sp>
      <p:pic>
        <p:nvPicPr>
          <p:cNvPr id="4" name="Picture 2" descr="C:\Users\Helen\Desktop\схемы\шаблоны мои\русский язык\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969" t="26356" r="23796"/>
          <a:stretch>
            <a:fillRect/>
          </a:stretch>
        </p:blipFill>
        <p:spPr bwMode="auto">
          <a:xfrm>
            <a:off x="431800" y="2483693"/>
            <a:ext cx="3785804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86AE3A6E-BC04-4EA2-BC78-8BA2BD6CB29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27994"/>
            <a:ext cx="10071672" cy="755967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27185" y="636067"/>
            <a:ext cx="3909232" cy="1025108"/>
          </a:xfrm>
          <a:prstGeom prst="rect">
            <a:avLst/>
          </a:prstGeom>
        </p:spPr>
        <p:txBody>
          <a:bodyPr wrap="square" lIns="100794" tIns="50397" rIns="100794" bIns="50397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000" b="1" dirty="0">
                <a:solidFill>
                  <a:srgbClr val="92266B"/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Виды тканей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20070" y="2607888"/>
            <a:ext cx="3776226" cy="3215861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100794" tIns="50397" rIns="100794" bIns="50397" rtlCol="0" anchor="ctr"/>
          <a:lstStyle/>
          <a:p>
            <a:pPr algn="ctr"/>
            <a:r>
              <a:rPr lang="ru-RU" sz="3100" b="1" u="sng" dirty="0" smtClean="0">
                <a:solidFill>
                  <a:srgbClr val="92266B"/>
                </a:solidFill>
              </a:rPr>
              <a:t>Натуральные:</a:t>
            </a:r>
          </a:p>
          <a:p>
            <a:pPr marL="503972" indent="-503972">
              <a:buFontTx/>
              <a:buChar char="-"/>
            </a:pPr>
            <a:r>
              <a:rPr lang="ru-RU" sz="3100" b="1" dirty="0" smtClean="0">
                <a:solidFill>
                  <a:schemeClr val="accent1">
                    <a:lumMod val="50000"/>
                  </a:schemeClr>
                </a:solidFill>
              </a:rPr>
              <a:t>хлопковые</a:t>
            </a:r>
          </a:p>
          <a:p>
            <a:pPr marL="503972" indent="-503972">
              <a:buFontTx/>
              <a:buChar char="-"/>
            </a:pPr>
            <a:r>
              <a:rPr lang="ru-RU" sz="3100" b="1" dirty="0" smtClean="0">
                <a:solidFill>
                  <a:schemeClr val="accent1">
                    <a:lumMod val="50000"/>
                  </a:schemeClr>
                </a:solidFill>
              </a:rPr>
              <a:t>шелковые</a:t>
            </a:r>
          </a:p>
          <a:p>
            <a:pPr marL="503972" indent="-503972">
              <a:buFontTx/>
              <a:buChar char="-"/>
            </a:pPr>
            <a:r>
              <a:rPr lang="ru-RU" sz="3100" b="1" dirty="0" smtClean="0">
                <a:solidFill>
                  <a:schemeClr val="accent1">
                    <a:lumMod val="50000"/>
                  </a:schemeClr>
                </a:solidFill>
              </a:rPr>
              <a:t>льняные</a:t>
            </a:r>
          </a:p>
          <a:p>
            <a:pPr marL="503972" indent="-503972">
              <a:buFontTx/>
              <a:buChar char="-"/>
            </a:pPr>
            <a:r>
              <a:rPr lang="ru-RU" sz="3100" b="1" dirty="0">
                <a:solidFill>
                  <a:schemeClr val="accent1">
                    <a:lumMod val="50000"/>
                  </a:schemeClr>
                </a:solidFill>
              </a:rPr>
              <a:t>ш</a:t>
            </a:r>
            <a:r>
              <a:rPr lang="ru-RU" sz="3100" b="1" dirty="0" smtClean="0">
                <a:solidFill>
                  <a:schemeClr val="accent1">
                    <a:lumMod val="50000"/>
                  </a:schemeClr>
                </a:solidFill>
              </a:rPr>
              <a:t>ерстяные.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408336" y="2607888"/>
            <a:ext cx="4240487" cy="321586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100794" tIns="50397" rIns="100794" bIns="50397" rtlCol="0" anchor="ctr"/>
          <a:lstStyle/>
          <a:p>
            <a:pPr lvl="0" algn="ctr"/>
            <a:r>
              <a:rPr lang="ru-RU" sz="3100" b="1" u="sng" dirty="0">
                <a:solidFill>
                  <a:srgbClr val="92266B"/>
                </a:solidFill>
              </a:rPr>
              <a:t>Ненатуральные:</a:t>
            </a:r>
          </a:p>
          <a:p>
            <a:pPr marL="503972" indent="-503972">
              <a:buFontTx/>
              <a:buChar char="-"/>
            </a:pPr>
            <a:r>
              <a:rPr lang="ru-RU" sz="3100" b="1" dirty="0">
                <a:solidFill>
                  <a:srgbClr val="5B9BD5">
                    <a:lumMod val="50000"/>
                  </a:srgbClr>
                </a:solidFill>
              </a:rPr>
              <a:t>искусственные</a:t>
            </a:r>
          </a:p>
          <a:p>
            <a:pPr marL="503972" indent="-503972">
              <a:buFontTx/>
              <a:buChar char="-"/>
            </a:pPr>
            <a:r>
              <a:rPr lang="ru-RU" sz="3100" b="1" dirty="0">
                <a:solidFill>
                  <a:srgbClr val="5B9BD5">
                    <a:lumMod val="50000"/>
                  </a:srgbClr>
                </a:solidFill>
              </a:rPr>
              <a:t>синтетические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2288144" y="1363229"/>
            <a:ext cx="2480152" cy="113266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endCxn id="7" idx="0"/>
          </p:cNvCxnSpPr>
          <p:nvPr/>
        </p:nvCxnSpPr>
        <p:spPr>
          <a:xfrm>
            <a:off x="4768296" y="1363229"/>
            <a:ext cx="2760284" cy="124465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27655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86AE3A6E-BC04-4EA2-BC78-8BA2BD6CB29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0071672" cy="755967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47032" y="-591974"/>
            <a:ext cx="3909232" cy="3064705"/>
          </a:xfrm>
          <a:prstGeom prst="rect">
            <a:avLst/>
          </a:prstGeom>
        </p:spPr>
        <p:txBody>
          <a:bodyPr wrap="square" lIns="100794" tIns="50397" rIns="100794" bIns="50397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000" b="1" u="sng" dirty="0" smtClean="0">
                <a:solidFill>
                  <a:srgbClr val="92266B"/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4000" b="1" u="sng" dirty="0" smtClean="0">
                <a:solidFill>
                  <a:srgbClr val="92266B"/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4000" b="1" i="1" u="sng" dirty="0" smtClean="0">
                <a:solidFill>
                  <a:srgbClr val="B7036E"/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Хлопок</a:t>
            </a:r>
            <a:r>
              <a:rPr lang="ru-RU" sz="4000" b="1" u="sng" dirty="0" smtClean="0">
                <a:solidFill>
                  <a:srgbClr val="B7036E"/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4000" b="1" dirty="0" smtClean="0">
                <a:solidFill>
                  <a:srgbClr val="B7036E"/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</a:t>
            </a:r>
          </a:p>
          <a:p>
            <a:pPr algn="ctr"/>
            <a:r>
              <a:rPr lang="ru-RU" sz="2600" b="1" dirty="0" smtClean="0">
                <a:solidFill>
                  <a:srgbClr val="B7036E"/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натуральная ткань, которая изготавливается из растения хлопчатник.</a:t>
            </a:r>
            <a:endParaRPr lang="ru-RU" sz="2600" b="1" dirty="0">
              <a:solidFill>
                <a:srgbClr val="B7036E"/>
              </a:solidFill>
              <a:latin typeface="Franklin Gothic Medium" panose="020B06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050" name="Picture 2" descr="8шт розовый хлопок diy швейных ткани ручной занавес ткани пэчворк ..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6264" y="489228"/>
            <a:ext cx="5210324" cy="661446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Хлопчатник — незаменимая сельскохозяйственная культура — AgroXXI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046" y="3796462"/>
            <a:ext cx="3360209" cy="33130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трелка вниз 1"/>
          <p:cNvSpPr/>
          <p:nvPr/>
        </p:nvSpPr>
        <p:spPr>
          <a:xfrm>
            <a:off x="2021630" y="2916782"/>
            <a:ext cx="560035" cy="645519"/>
          </a:xfrm>
          <a:prstGeom prst="downArrow">
            <a:avLst/>
          </a:prstGeom>
          <a:solidFill>
            <a:srgbClr val="B7036E"/>
          </a:solidFill>
          <a:ln>
            <a:solidFill>
              <a:srgbClr val="B703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ru-RU">
              <a:solidFill>
                <a:srgbClr val="B7036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46439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86AE3A6E-BC04-4EA2-BC78-8BA2BD6CB29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0071672" cy="755967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8006" y="-671991"/>
            <a:ext cx="4767339" cy="3436794"/>
          </a:xfrm>
          <a:prstGeom prst="rect">
            <a:avLst/>
          </a:prstGeom>
        </p:spPr>
        <p:txBody>
          <a:bodyPr wrap="square" lIns="100794" tIns="50397" rIns="100794" bIns="50397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000" b="1" u="sng" dirty="0" smtClean="0">
                <a:solidFill>
                  <a:srgbClr val="92266B"/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4000" b="1" u="sng" dirty="0" smtClean="0">
                <a:solidFill>
                  <a:srgbClr val="92266B"/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4000" b="1" i="1" u="sng" dirty="0" smtClean="0">
                <a:solidFill>
                  <a:srgbClr val="92266B"/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Шелк</a:t>
            </a:r>
            <a:r>
              <a:rPr lang="ru-RU" sz="4000" b="1" u="sng" dirty="0" smtClean="0">
                <a:solidFill>
                  <a:srgbClr val="92266B"/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4000" b="1" dirty="0" smtClean="0">
                <a:solidFill>
                  <a:srgbClr val="92266B"/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</a:t>
            </a:r>
          </a:p>
          <a:p>
            <a:pPr algn="ctr"/>
            <a:r>
              <a:rPr lang="ru-RU" sz="2600" b="1" dirty="0" smtClean="0">
                <a:solidFill>
                  <a:srgbClr val="92266B"/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это </a:t>
            </a:r>
            <a:r>
              <a:rPr lang="ru-RU" sz="2600" b="1" dirty="0">
                <a:solidFill>
                  <a:srgbClr val="92266B"/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очень мягкая и нежная ткань, нити для которой получают из коконов тутового шелкопряда.</a:t>
            </a:r>
          </a:p>
        </p:txBody>
      </p:sp>
      <p:sp>
        <p:nvSpPr>
          <p:cNvPr id="2" name="Стрелка вниз 1"/>
          <p:cNvSpPr/>
          <p:nvPr/>
        </p:nvSpPr>
        <p:spPr>
          <a:xfrm>
            <a:off x="2467598" y="2827658"/>
            <a:ext cx="548152" cy="482172"/>
          </a:xfrm>
          <a:prstGeom prst="downArrow">
            <a:avLst/>
          </a:prstGeom>
          <a:solidFill>
            <a:srgbClr val="92266B"/>
          </a:solidFill>
          <a:ln>
            <a:solidFill>
              <a:srgbClr val="9226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ru-RU"/>
          </a:p>
        </p:txBody>
      </p:sp>
      <p:pic>
        <p:nvPicPr>
          <p:cNvPr id="3074" name="Picture 2" descr="Шелк атлас (о) фиолетовый, артикул 02-7780 - купить оптом и в ...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8415"/>
          <a:stretch/>
        </p:blipFill>
        <p:spPr bwMode="auto">
          <a:xfrm>
            <a:off x="5114371" y="461480"/>
            <a:ext cx="4304865" cy="66422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Таинственное рождение шелка | ФОТО НОВОСТИ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045" y="3309831"/>
            <a:ext cx="4240262" cy="29598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o.remove.bg/downloads/b5b39ed6-b2ff-4ad7-9d8b-f3deafc05897/cocon-800x800-removebg-preview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4313" y="5162446"/>
            <a:ext cx="2281031" cy="22807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98516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86AE3A6E-BC04-4EA2-BC78-8BA2BD6CB29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0071672" cy="755967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43037" y="-672653"/>
            <a:ext cx="3909232" cy="3808883"/>
          </a:xfrm>
          <a:prstGeom prst="rect">
            <a:avLst/>
          </a:prstGeom>
        </p:spPr>
        <p:txBody>
          <a:bodyPr wrap="square" lIns="100794" tIns="50397" rIns="100794" bIns="50397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000" b="1" u="sng" dirty="0" smtClean="0">
                <a:solidFill>
                  <a:srgbClr val="92266B"/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4000" b="1" u="sng" dirty="0" smtClean="0">
                <a:solidFill>
                  <a:srgbClr val="92266B"/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4000" b="1" i="1" u="sng" dirty="0" smtClean="0">
                <a:solidFill>
                  <a:schemeClr val="accent4">
                    <a:lumMod val="50000"/>
                  </a:schemeClr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Лен</a:t>
            </a:r>
            <a:r>
              <a:rPr lang="ru-RU" sz="4000" b="1" u="sng" dirty="0" smtClean="0">
                <a:solidFill>
                  <a:schemeClr val="accent4">
                    <a:lumMod val="50000"/>
                  </a:schemeClr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</a:t>
            </a:r>
          </a:p>
          <a:p>
            <a:pPr algn="ctr"/>
            <a:r>
              <a:rPr lang="ru-RU" sz="2600" b="1" dirty="0">
                <a:solidFill>
                  <a:schemeClr val="accent4">
                    <a:lumMod val="50000"/>
                  </a:schemeClr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это ткань с гладкой поверхностью и матовым блеском, </a:t>
            </a:r>
            <a:r>
              <a:rPr lang="ru-RU" sz="2600" b="1" dirty="0" smtClean="0">
                <a:solidFill>
                  <a:schemeClr val="accent4">
                    <a:lumMod val="50000"/>
                  </a:schemeClr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получаемая из растения под названием лен</a:t>
            </a:r>
            <a:r>
              <a:rPr lang="ru-RU" sz="2600" b="1" dirty="0" smtClean="0">
                <a:solidFill>
                  <a:schemeClr val="bg2">
                    <a:lumMod val="50000"/>
                  </a:schemeClr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ru-RU" sz="2600" b="1" dirty="0">
              <a:solidFill>
                <a:schemeClr val="bg2">
                  <a:lumMod val="50000"/>
                </a:schemeClr>
              </a:solidFill>
              <a:latin typeface="Franklin Gothic Medium" panose="020B06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Стрелка вниз 1"/>
          <p:cNvSpPr/>
          <p:nvPr/>
        </p:nvSpPr>
        <p:spPr>
          <a:xfrm>
            <a:off x="2144390" y="3242849"/>
            <a:ext cx="506527" cy="645519"/>
          </a:xfrm>
          <a:prstGeom prst="downArrow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ru-RU">
              <a:solidFill>
                <a:srgbClr val="B7036E"/>
              </a:solidFill>
            </a:endParaRPr>
          </a:p>
        </p:txBody>
      </p:sp>
      <p:pic>
        <p:nvPicPr>
          <p:cNvPr id="4098" name="Picture 2" descr="https://xtkani.ru/wp-content/uploads/2016/07/len-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522951" y="1181298"/>
            <a:ext cx="6661519" cy="51948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Растение лен и его интересные магические свойств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046" y="3992600"/>
            <a:ext cx="3328207" cy="31400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387911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86AE3A6E-BC04-4EA2-BC78-8BA2BD6CB29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0071672" cy="755967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43037" y="-672653"/>
            <a:ext cx="3909232" cy="3808883"/>
          </a:xfrm>
          <a:prstGeom prst="rect">
            <a:avLst/>
          </a:prstGeom>
        </p:spPr>
        <p:txBody>
          <a:bodyPr wrap="square" lIns="100794" tIns="50397" rIns="100794" bIns="50397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000" b="1" u="sng" dirty="0" smtClean="0">
                <a:solidFill>
                  <a:srgbClr val="92266B"/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4000" b="1" u="sng" dirty="0" smtClean="0">
                <a:solidFill>
                  <a:srgbClr val="92266B"/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4000" b="1" i="1" u="sng" dirty="0" smtClean="0">
                <a:solidFill>
                  <a:schemeClr val="bg2">
                    <a:lumMod val="50000"/>
                  </a:schemeClr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Шерсть</a:t>
            </a:r>
            <a:r>
              <a:rPr lang="ru-RU" sz="4000" b="1" u="sng" dirty="0" smtClean="0">
                <a:solidFill>
                  <a:schemeClr val="bg2">
                    <a:lumMod val="50000"/>
                  </a:schemeClr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</a:t>
            </a:r>
          </a:p>
          <a:p>
            <a:pPr algn="ctr"/>
            <a:r>
              <a:rPr lang="ru-RU" sz="2600" b="1" dirty="0">
                <a:solidFill>
                  <a:schemeClr val="bg2">
                    <a:lumMod val="50000"/>
                  </a:schemeClr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это текстильное полотно, для производства которого используется волосяной покров различных животных</a:t>
            </a:r>
          </a:p>
        </p:txBody>
      </p:sp>
      <p:sp>
        <p:nvSpPr>
          <p:cNvPr id="2" name="Стрелка вниз 1"/>
          <p:cNvSpPr/>
          <p:nvPr/>
        </p:nvSpPr>
        <p:spPr>
          <a:xfrm>
            <a:off x="1957626" y="3323902"/>
            <a:ext cx="570531" cy="645519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ru-RU">
              <a:solidFill>
                <a:srgbClr val="B7036E"/>
              </a:solidFill>
            </a:endParaRPr>
          </a:p>
        </p:txBody>
      </p:sp>
      <p:pic>
        <p:nvPicPr>
          <p:cNvPr id="5122" name="Picture 2" descr="Китай Tweed шерстяной ткани шерсть рисунком &quot;елочкой&quot;, тканого ..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6288" y="409391"/>
            <a:ext cx="4890804" cy="67232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Верблюд двугорбый (Camelus bactrianus): виды, фото, содержани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8112" y="3992988"/>
            <a:ext cx="2848176" cy="32674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Виды шерсти овец, типы сырья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69421"/>
            <a:ext cx="2225137" cy="329463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4978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86AE3A6E-BC04-4EA2-BC78-8BA2BD6CB29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0071672" cy="755967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43037" y="-672653"/>
            <a:ext cx="4213250" cy="4180972"/>
          </a:xfrm>
          <a:prstGeom prst="rect">
            <a:avLst/>
          </a:prstGeom>
        </p:spPr>
        <p:txBody>
          <a:bodyPr wrap="square" lIns="100794" tIns="50397" rIns="100794" bIns="50397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000" b="1" u="sng" dirty="0" smtClean="0">
                <a:solidFill>
                  <a:schemeClr val="accent2">
                    <a:lumMod val="50000"/>
                  </a:schemeClr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4000" b="1" u="sng" dirty="0" smtClean="0">
                <a:solidFill>
                  <a:schemeClr val="accent2">
                    <a:lumMod val="50000"/>
                  </a:schemeClr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4000" b="1" i="1" u="sng" dirty="0" smtClean="0">
                <a:solidFill>
                  <a:schemeClr val="accent2">
                    <a:lumMod val="50000"/>
                  </a:schemeClr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Дерматин</a:t>
            </a:r>
            <a:r>
              <a:rPr lang="ru-RU" sz="4000" b="1" u="sng" dirty="0" smtClean="0">
                <a:solidFill>
                  <a:schemeClr val="accent2">
                    <a:lumMod val="50000"/>
                  </a:schemeClr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</a:t>
            </a:r>
          </a:p>
          <a:p>
            <a:pPr algn="ctr"/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ненатуральная искусственная ткань, которая применяется вместо </a:t>
            </a:r>
            <a:r>
              <a:rPr lang="ru-RU" sz="2600" b="1" dirty="0">
                <a:solidFill>
                  <a:schemeClr val="accent2">
                    <a:lumMod val="50000"/>
                  </a:schemeClr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натуральной кожи для изготовления обуви, одежды, </a:t>
            </a:r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сумок и др.</a:t>
            </a:r>
            <a:endParaRPr lang="ru-RU" sz="2600" b="1" dirty="0">
              <a:solidFill>
                <a:schemeClr val="accent2">
                  <a:lumMod val="50000"/>
                </a:schemeClr>
              </a:solidFill>
              <a:latin typeface="Franklin Gothic Medium" panose="020B06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Стрелка вниз 1"/>
          <p:cNvSpPr/>
          <p:nvPr/>
        </p:nvSpPr>
        <p:spPr>
          <a:xfrm>
            <a:off x="2303444" y="3692023"/>
            <a:ext cx="570531" cy="645519"/>
          </a:xfrm>
          <a:prstGeom prst="downArrow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ru-RU">
              <a:solidFill>
                <a:srgbClr val="B7036E"/>
              </a:solidFill>
            </a:endParaRPr>
          </a:p>
        </p:txBody>
      </p:sp>
      <p:pic>
        <p:nvPicPr>
          <p:cNvPr id="6146" name="Picture 2" descr="https://xtkani.ru/wp-content/uploads/2018/08/dermantin-3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6288" y="495979"/>
            <a:ext cx="4784298" cy="67382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s://o.remove.bg/downloads/6bf72de7-28d0-48c7-8938-b55d3b351a72/dermatin-kurtka-removebg-preview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7654" y="4029053"/>
            <a:ext cx="2909138" cy="29088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https://o.remove.bg/downloads/d629e248-fb51-4577-a966-4fc4f3937e98/RO041BWSUS74_4765499_2_v2-removebg-preview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035" y="2978874"/>
            <a:ext cx="2400664" cy="39590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49976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35231</TotalTime>
  <Words>222</Words>
  <Application>Microsoft Office PowerPoint</Application>
  <PresentationFormat>Произвольный</PresentationFormat>
  <Paragraphs>49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Arial</vt:lpstr>
      <vt:lpstr>Times New Roman</vt:lpstr>
      <vt:lpstr>Century Schoolbook</vt:lpstr>
      <vt:lpstr>Wingdings</vt:lpstr>
      <vt:lpstr>Wingdings 2</vt:lpstr>
      <vt:lpstr>Calibri</vt:lpstr>
      <vt:lpstr>Эркер</vt:lpstr>
      <vt:lpstr>Слайд 1</vt:lpstr>
      <vt:lpstr>Цель:</vt:lpstr>
      <vt:lpstr>Изучение нового материала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Одежда из шерстяных тканей</vt:lpstr>
      <vt:lpstr>Одежда из хлопчатобумажных тканей</vt:lpstr>
      <vt:lpstr>Одежда из шелковых тканей</vt:lpstr>
      <vt:lpstr>Слайд 14</vt:lpstr>
      <vt:lpstr>Задание №1. </vt:lpstr>
      <vt:lpstr>Задание №2.</vt:lpstr>
      <vt:lpstr>Слайд 17</vt:lpstr>
      <vt:lpstr>Слайд 18</vt:lpstr>
      <vt:lpstr>Задание для контроля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Смульская Н.А.</dc:creator>
  <cp:lastModifiedBy>света</cp:lastModifiedBy>
  <cp:revision>98</cp:revision>
  <cp:lastPrinted>1601-01-01T00:00:00Z</cp:lastPrinted>
  <dcterms:created xsi:type="dcterms:W3CDTF">2010-10-20T12:13:29Z</dcterms:created>
  <dcterms:modified xsi:type="dcterms:W3CDTF">2022-04-17T14:37:41Z</dcterms:modified>
</cp:coreProperties>
</file>