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74" r:id="rId4"/>
    <p:sldId id="266" r:id="rId5"/>
    <p:sldId id="271" r:id="rId6"/>
    <p:sldId id="267" r:id="rId7"/>
    <p:sldId id="265" r:id="rId8"/>
    <p:sldId id="268" r:id="rId9"/>
    <p:sldId id="269" r:id="rId10"/>
    <p:sldId id="275" r:id="rId11"/>
    <p:sldId id="270" r:id="rId12"/>
    <p:sldId id="272" r:id="rId13"/>
    <p:sldId id="276" r:id="rId14"/>
    <p:sldId id="273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CC"/>
    <a:srgbClr val="33CC33"/>
    <a:srgbClr val="000000"/>
    <a:srgbClr val="0099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C5D18-26E8-41EC-B2E4-66DAA6E34767}" type="datetimeFigureOut">
              <a:rPr lang="ru-RU" smtClean="0"/>
              <a:pPr/>
              <a:t>21.04.2022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01B29-4C7E-44EE-9AF0-172D4082E5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C5D18-26E8-41EC-B2E4-66DAA6E34767}" type="datetimeFigureOut">
              <a:rPr lang="ru-RU" smtClean="0"/>
              <a:pPr/>
              <a:t>21.04.2022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01B29-4C7E-44EE-9AF0-172D4082E5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C5D18-26E8-41EC-B2E4-66DAA6E34767}" type="datetimeFigureOut">
              <a:rPr lang="ru-RU" smtClean="0"/>
              <a:pPr/>
              <a:t>21.04.2022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01B29-4C7E-44EE-9AF0-172D4082E5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C5D18-26E8-41EC-B2E4-66DAA6E34767}" type="datetimeFigureOut">
              <a:rPr lang="ru-RU" smtClean="0"/>
              <a:pPr/>
              <a:t>21.04.2022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01B29-4C7E-44EE-9AF0-172D4082E5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C5D18-26E8-41EC-B2E4-66DAA6E34767}" type="datetimeFigureOut">
              <a:rPr lang="ru-RU" smtClean="0"/>
              <a:pPr/>
              <a:t>21.04.2022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01B29-4C7E-44EE-9AF0-172D4082E5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C5D18-26E8-41EC-B2E4-66DAA6E34767}" type="datetimeFigureOut">
              <a:rPr lang="ru-RU" smtClean="0"/>
              <a:pPr/>
              <a:t>21.04.2022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01B29-4C7E-44EE-9AF0-172D4082E5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C5D18-26E8-41EC-B2E4-66DAA6E34767}" type="datetimeFigureOut">
              <a:rPr lang="ru-RU" smtClean="0"/>
              <a:pPr/>
              <a:t>21.04.2022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01B29-4C7E-44EE-9AF0-172D4082E5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C5D18-26E8-41EC-B2E4-66DAA6E34767}" type="datetimeFigureOut">
              <a:rPr lang="ru-RU" smtClean="0"/>
              <a:pPr/>
              <a:t>21.04.2022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01B29-4C7E-44EE-9AF0-172D4082E5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C5D18-26E8-41EC-B2E4-66DAA6E34767}" type="datetimeFigureOut">
              <a:rPr lang="ru-RU" smtClean="0"/>
              <a:pPr/>
              <a:t>21.04.2022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01B29-4C7E-44EE-9AF0-172D4082E5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C5D18-26E8-41EC-B2E4-66DAA6E34767}" type="datetimeFigureOut">
              <a:rPr lang="ru-RU" smtClean="0"/>
              <a:pPr/>
              <a:t>21.04.2022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01B29-4C7E-44EE-9AF0-172D4082E5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C5D18-26E8-41EC-B2E4-66DAA6E34767}" type="datetimeFigureOut">
              <a:rPr lang="ru-RU" smtClean="0"/>
              <a:pPr/>
              <a:t>21.04.2022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01B29-4C7E-44EE-9AF0-172D4082E5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AC5D18-26E8-41EC-B2E4-66DAA6E34767}" type="datetimeFigureOut">
              <a:rPr lang="ru-RU" smtClean="0"/>
              <a:pPr/>
              <a:t>21.04.2022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101B29-4C7E-44EE-9AF0-172D4082E5D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www.youtube.com/watch?v=IAref01RXTU&amp;feature=emb_logo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fotoramky.narod.ru/images/ramka23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51520" y="188640"/>
            <a:ext cx="5616624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Урок литературного </a:t>
            </a:r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чтения</a:t>
            </a:r>
            <a:endParaRPr lang="en-US" sz="40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класс</a:t>
            </a:r>
          </a:p>
          <a:p>
            <a:pPr algn="ctr"/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Тема: Тайное становится явным</a:t>
            </a:r>
          </a:p>
          <a:p>
            <a:pPr algn="ctr"/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Учитель: Киселева С.А.</a:t>
            </a:r>
            <a:endParaRPr lang="ru-RU" sz="4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fotoramky.narod.ru/images/ramka23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51520" y="476672"/>
            <a:ext cx="4968552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Задание № </a:t>
            </a:r>
            <a:r>
              <a:rPr lang="ru-RU" sz="3200" b="1" dirty="0" smtClean="0"/>
              <a:t>2</a:t>
            </a:r>
          </a:p>
          <a:p>
            <a:endParaRPr lang="ru-RU" sz="3200" dirty="0" smtClean="0"/>
          </a:p>
          <a:p>
            <a:r>
              <a:rPr lang="ru-RU" sz="3200" dirty="0" smtClean="0"/>
              <a:t>Выразительно прочитайте рассказ Виктора Драгунского "Тайное становится явным"  с. 161 – 164 (до вопроса</a:t>
            </a:r>
            <a:r>
              <a:rPr lang="ru-RU" sz="3200" dirty="0" smtClean="0"/>
              <a:t>).</a:t>
            </a:r>
            <a:endParaRPr lang="ru-RU" sz="3200" dirty="0" smtClean="0"/>
          </a:p>
        </p:txBody>
      </p:sp>
      <p:pic>
        <p:nvPicPr>
          <p:cNvPr id="20481" name="Picture 1" descr="C:\Users\Михаил\Desktop\spshkol_0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44091" y="3645024"/>
            <a:ext cx="5299909" cy="32129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fotoramky.narod.ru/images/ramka23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0" y="260648"/>
            <a:ext cx="529208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/>
              <a:t>Задание № 3</a:t>
            </a:r>
            <a:endParaRPr lang="ru-RU" sz="3600" dirty="0" smtClean="0"/>
          </a:p>
          <a:p>
            <a:pPr algn="ctr"/>
            <a:r>
              <a:rPr lang="ru-RU" sz="3600" dirty="0" smtClean="0"/>
              <a:t>Ответьте на вопрос на с. 164</a:t>
            </a:r>
            <a:r>
              <a:rPr lang="ru-RU" sz="3600" dirty="0" smtClean="0"/>
              <a:t>.</a:t>
            </a:r>
            <a:endParaRPr lang="ru-RU" sz="3600" dirty="0" smtClean="0"/>
          </a:p>
        </p:txBody>
      </p:sp>
      <p:pic>
        <p:nvPicPr>
          <p:cNvPr id="27650" name="Picture 2" descr="http://w849.com/data_images/56bcd6134055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2060848"/>
            <a:ext cx="4248472" cy="27542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fotoramky.narod.ru/images/ramka23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0" y="332656"/>
            <a:ext cx="5796136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Задание для контроля</a:t>
            </a:r>
            <a:endParaRPr lang="ru-RU" sz="3600" dirty="0" smtClean="0"/>
          </a:p>
          <a:p>
            <a:r>
              <a:rPr lang="ru-RU" sz="3600" b="1" dirty="0" smtClean="0"/>
              <a:t>Продолжи предложение:</a:t>
            </a:r>
            <a:endParaRPr lang="ru-RU" sz="3600" dirty="0" smtClean="0"/>
          </a:p>
          <a:p>
            <a:pPr lvl="0"/>
            <a:r>
              <a:rPr lang="ru-RU" sz="3600" dirty="0" smtClean="0"/>
              <a:t>Я узнал, что…</a:t>
            </a:r>
          </a:p>
          <a:p>
            <a:pPr lvl="0"/>
            <a:r>
              <a:rPr lang="ru-RU" sz="3600" dirty="0" smtClean="0"/>
              <a:t>Было интересно узнать о …</a:t>
            </a:r>
          </a:p>
          <a:p>
            <a:pPr lvl="0"/>
            <a:r>
              <a:rPr lang="ru-RU" sz="3600" dirty="0" smtClean="0"/>
              <a:t>Теперь я смогу </a:t>
            </a:r>
            <a:r>
              <a:rPr lang="ru-RU" sz="3600" dirty="0" smtClean="0"/>
              <a:t>…</a:t>
            </a:r>
            <a:endParaRPr lang="ru-RU" sz="5400" b="1" dirty="0">
              <a:solidFill>
                <a:srgbClr val="0033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9698" name="Picture 2" descr="http://poilovo.narod.ru/images/20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75656" y="3068960"/>
            <a:ext cx="2088232" cy="20882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fotoramky.narod.ru/images/ramka23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697578" y="787820"/>
            <a:ext cx="4427984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Домашнее задание</a:t>
            </a:r>
            <a:endParaRPr lang="ru-RU" sz="3600" dirty="0" smtClean="0"/>
          </a:p>
          <a:p>
            <a:r>
              <a:rPr lang="ru-RU" sz="3600" dirty="0" smtClean="0"/>
              <a:t>Перескажите рассказ Виктора Драгунского "Тайное становится явным"  с. 161 – 164 (до вопроса</a:t>
            </a:r>
            <a:r>
              <a:rPr lang="ru-RU" sz="3600" dirty="0" smtClean="0"/>
              <a:t>).</a:t>
            </a:r>
            <a:endParaRPr lang="ru-RU" sz="36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fotoramky.narod.ru/images/ramka23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1746" name="Picture 2" descr="http://xn--72-6kct8bahwen2b0d.xn--p1ai/uploads/posts/2014-09/1409750252_detskoe-02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5629275" cy="3886201"/>
          </a:xfrm>
          <a:prstGeom prst="round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 rot="21085274">
            <a:off x="1080817" y="3826619"/>
            <a:ext cx="442798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МОЛОДЦЫ!</a:t>
            </a:r>
            <a:endParaRPr lang="ru-RU" sz="4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fotoramky.narod.ru/images/ramka23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5364" name="Picture 4" descr="http://www.xn--poczkropki-4gb54e.com/data/images/S%C5%82o%C5%84ce-bu%C5%BAka_4f74805ca6d22-thumb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20033" y="188640"/>
            <a:ext cx="3123967" cy="2924944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4402832" cy="466653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Цель: знакомство </a:t>
            </a:r>
            <a:r>
              <a:rPr lang="ru-RU" dirty="0" smtClean="0"/>
              <a:t>с произведением В.Ю. Драгунского «Тайное становится явным».</a:t>
            </a:r>
            <a:br>
              <a:rPr lang="ru-RU" dirty="0" smtClean="0"/>
            </a:br>
            <a:r>
              <a:rPr lang="ru-RU" b="1" dirty="0" smtClean="0"/>
              <a:t> 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5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http://allaklein.ucoz.ru/_ld/1/9275794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3556" name="Picture 4" descr="http://s4.people.ozstatic.by/200/246/908/908246_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2924944"/>
            <a:ext cx="2909556" cy="3501008"/>
          </a:xfrm>
          <a:prstGeom prst="ellipse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347864" y="1700808"/>
            <a:ext cx="5436096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Изучение </a:t>
            </a:r>
            <a:r>
              <a:rPr lang="ru-RU" sz="2800" b="1" dirty="0" smtClean="0"/>
              <a:t>нового материала</a:t>
            </a:r>
            <a:endParaRPr lang="ru-RU" sz="2800" dirty="0" smtClean="0"/>
          </a:p>
          <a:p>
            <a:r>
              <a:rPr lang="ru-RU" sz="2800" dirty="0" smtClean="0"/>
              <a:t>Просмотрите новый материал с помощью видео Виктор Драгунский "Тайное становится явным". Полная версия (Литературное чтение, 2 класс), перейдя по ссылке: </a:t>
            </a:r>
            <a:endParaRPr lang="ru-RU" sz="2800" b="1" dirty="0" smtClean="0"/>
          </a:p>
          <a:p>
            <a:r>
              <a:rPr lang="ru-RU" sz="2800" u="sng" dirty="0" smtClean="0">
                <a:hlinkClick r:id="rId4"/>
              </a:rPr>
              <a:t>https://</a:t>
            </a:r>
            <a:r>
              <a:rPr lang="ru-RU" sz="2800" u="sng" dirty="0" smtClean="0">
                <a:hlinkClick r:id="rId4"/>
              </a:rPr>
              <a:t>www.youtube.com/watch?v=IAref01RXTU&amp;feature=emb_logo</a:t>
            </a:r>
            <a:endParaRPr lang="ru-RU" sz="2800" dirty="0" smtClean="0"/>
          </a:p>
        </p:txBody>
      </p:sp>
      <p:sp>
        <p:nvSpPr>
          <p:cNvPr id="7" name="Прямоугольник 6"/>
          <p:cNvSpPr/>
          <p:nvPr/>
        </p:nvSpPr>
        <p:spPr>
          <a:xfrm>
            <a:off x="2627784" y="0"/>
            <a:ext cx="3531736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 smtClean="0"/>
              <a:t>Задание №1.</a:t>
            </a:r>
            <a:r>
              <a:rPr lang="ru-RU" sz="4400" dirty="0" smtClean="0"/>
              <a:t> </a:t>
            </a:r>
            <a:endParaRPr lang="ru-RU" sz="4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allaklein.ucoz.ru/_ld/1/9275794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8434" name="Заголовок 1"/>
          <p:cNvSpPr>
            <a:spLocks noGrp="1"/>
          </p:cNvSpPr>
          <p:nvPr>
            <p:ph type="title"/>
          </p:nvPr>
        </p:nvSpPr>
        <p:spPr>
          <a:xfrm>
            <a:off x="0" y="404664"/>
            <a:ext cx="8229600" cy="581025"/>
          </a:xfrm>
        </p:spPr>
        <p:txBody>
          <a:bodyPr>
            <a:noAutofit/>
          </a:bodyPr>
          <a:lstStyle/>
          <a:p>
            <a:r>
              <a:rPr lang="ru-RU" sz="6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Словарная  работа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625" y="1143000"/>
            <a:ext cx="8229600" cy="5715000"/>
          </a:xfrm>
        </p:spPr>
        <p:txBody>
          <a:bodyPr>
            <a:normAutofit fontScale="25000" lnSpcReduction="20000"/>
          </a:bodyPr>
          <a:lstStyle/>
          <a:p>
            <a:pPr marL="274320" indent="-274320" algn="ctr" fontAlgn="auto"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q"/>
              <a:defRPr/>
            </a:pPr>
            <a:r>
              <a:rPr lang="ru-RU" sz="11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400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Тайна?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sz="14400" b="1" dirty="0" smtClean="0">
                <a:latin typeface="Times New Roman" pitchFamily="18" charset="0"/>
                <a:cs typeface="Times New Roman" pitchFamily="18" charset="0"/>
              </a:rPr>
              <a:t>Нечто скрываемое от других, известное не всем;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sz="14400" b="1" dirty="0" smtClean="0">
                <a:latin typeface="Times New Roman" pitchFamily="18" charset="0"/>
                <a:cs typeface="Times New Roman" pitchFamily="18" charset="0"/>
              </a:rPr>
              <a:t> Нечто неразгаданное, ещё не познанное;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sz="14400" b="1" dirty="0" smtClean="0">
                <a:latin typeface="Times New Roman" pitchFamily="18" charset="0"/>
                <a:cs typeface="Times New Roman" pitchFamily="18" charset="0"/>
              </a:rPr>
              <a:t> Скрытая причина чего-нибудь.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q"/>
              <a:defRPr/>
            </a:pPr>
            <a:r>
              <a:rPr lang="ru-RU" sz="14400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 Назовите синоним к слову тайна. </a:t>
            </a:r>
          </a:p>
          <a:p>
            <a:pPr marL="274320" indent="-274320" algn="ctr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14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Секрет </a:t>
            </a:r>
            <a:endParaRPr lang="ru-RU" sz="144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q"/>
              <a:defRPr/>
            </a:pPr>
            <a:r>
              <a:rPr lang="ru-RU" sz="11100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14400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Явное?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sz="14400" b="1" dirty="0" smtClean="0">
                <a:latin typeface="Times New Roman" pitchFamily="18" charset="0"/>
                <a:cs typeface="Times New Roman" pitchFamily="18" charset="0"/>
              </a:rPr>
              <a:t>Открытое, откровенное.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ru-RU" sz="9000" dirty="0" smtClean="0">
              <a:latin typeface="Times New Roman" pitchFamily="18" charset="0"/>
              <a:cs typeface="Times New Roman" pitchFamily="18" charset="0"/>
            </a:endParaRP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ru-RU" sz="9000" dirty="0" smtClean="0">
              <a:latin typeface="Times New Roman" pitchFamily="18" charset="0"/>
              <a:cs typeface="Times New Roman" pitchFamily="18" charset="0"/>
            </a:endParaRP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ru-RU" sz="2800" dirty="0" smtClean="0">
              <a:latin typeface="+mj-lt"/>
            </a:endParaRP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ru-RU" sz="2800" dirty="0">
              <a:latin typeface="+mj-lt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7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000"/>
                            </p:stCondLst>
                            <p:childTnLst>
                              <p:par>
                                <p:cTn id="18" presetID="17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17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7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7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2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2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2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2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fotoramky.narod.ru/images/ramka23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0" y="980728"/>
            <a:ext cx="5616624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Тема урока: </a:t>
            </a:r>
          </a:p>
          <a:p>
            <a:pPr algn="ctr"/>
            <a:r>
              <a:rPr lang="ru-RU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В.Ю.Драгунский </a:t>
            </a:r>
            <a:r>
              <a:rPr lang="ru-RU" sz="4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«Тайное становится явным».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allaklein.ucoz.ru/_ld/1/9275794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333375"/>
            <a:ext cx="8560123" cy="5572125"/>
          </a:xfrm>
        </p:spPr>
        <p:txBody>
          <a:bodyPr>
            <a:noAutofit/>
          </a:bodyPr>
          <a:lstStyle/>
          <a:p>
            <a:pPr marL="274320" indent="-274320" algn="ctr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44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Грановитая</a:t>
            </a:r>
            <a:r>
              <a:rPr lang="ru-RU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палата </a:t>
            </a:r>
          </a:p>
          <a:p>
            <a:pPr marL="274320" indent="-274320" algn="ctr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памятник архитектуры в Московском Кремле, одно из древнейших гражданских зданий Москвы. </a:t>
            </a:r>
          </a:p>
          <a:p>
            <a:pPr marL="274320" indent="-274320" algn="ctr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Грановитой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палате на протяжении столетий отмечались многие крупные события в жизни Русского государства, она являлась парадным тронным залом. </a:t>
            </a:r>
          </a:p>
          <a:p>
            <a:pPr marL="274320" indent="-274320" algn="ctr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 ней принимались иностранные послы, торжественно объявляли наследников русского престола, заседали Земские соборы.</a:t>
            </a:r>
          </a:p>
          <a:p>
            <a:pPr marL="274320" indent="-274320" algn="ctr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ru-RU" sz="2800" dirty="0" smtClean="0">
              <a:latin typeface="+mj-lt"/>
            </a:endParaRPr>
          </a:p>
          <a:p>
            <a:pPr marL="274320" indent="-274320" algn="ctr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ru-RU" sz="2800" dirty="0">
              <a:latin typeface="+mj-lt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8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8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8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fotoramky.narod.ru/images/ramka23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Рисунок 2" descr="http://dic.academic.ru/pictures/wiki/files/71/Granovitaya_palata_0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0"/>
            <a:ext cx="5004048" cy="4680520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allaklein.ucoz.ru/_ld/1/9275794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4578" name="Picture 2" descr="http://fotoplaza.ru/wp-content/gallery/red/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15616" y="0"/>
            <a:ext cx="6993359" cy="4437112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395536" y="4303455"/>
            <a:ext cx="8748464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Кремль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 - 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(до XIV в. - Детинец ) - центральная часть древнерусских городов, обнесенная крепостными стенами. Кремль располагался на высоких местах, на берегу реки или озера, в нем находилась резиденция князя.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://allaklein.ucoz.ru/_ld/1/9275794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395536" y="0"/>
            <a:ext cx="8424936" cy="69865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sz="32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Интеллигентный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32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Человек, обладающий большой </a:t>
            </a:r>
            <a:endParaRPr lang="ru-RU" sz="3200" b="1" dirty="0" smtClean="0">
              <a:solidFill>
                <a:srgbClr val="0033CC"/>
              </a:solidFill>
              <a:latin typeface="Times New Roman" pitchFamily="18" charset="0"/>
              <a:cs typeface="Times New Roman" pitchFamily="18" charset="0"/>
            </a:endParaRP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32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                      внутренней </a:t>
            </a:r>
            <a:r>
              <a:rPr lang="ru-RU" sz="32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культурой. 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sz="3200" b="1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Клевета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32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Порочащая информация или распространение заведомо ложных сведений, порочащих честь и достоинство другого лица или подрывающих его репутацию. 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sz="32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Синонимы:  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    Ложь, враньё, выдумка, наговор.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sz="3200" b="1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Язвительный</a:t>
            </a:r>
            <a:r>
              <a:rPr lang="ru-RU" sz="3200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r>
              <a:rPr lang="ru-RU" sz="3200" b="1" u="sng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32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32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Стремящийся досадить, злобно-насмешливый.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100</TotalTime>
  <Words>291</Words>
  <Application>Microsoft Office PowerPoint</Application>
  <PresentationFormat>Экран (4:3)</PresentationFormat>
  <Paragraphs>49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Слайд 1</vt:lpstr>
      <vt:lpstr>Цель: знакомство с произведением В.Ю. Драгунского «Тайное становится явным».    </vt:lpstr>
      <vt:lpstr>Слайд 3</vt:lpstr>
      <vt:lpstr>Словарная  работа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Михаил</dc:creator>
  <cp:lastModifiedBy>света</cp:lastModifiedBy>
  <cp:revision>11</cp:revision>
  <dcterms:created xsi:type="dcterms:W3CDTF">2016-04-25T17:07:08Z</dcterms:created>
  <dcterms:modified xsi:type="dcterms:W3CDTF">2022-04-21T16:42:08Z</dcterms:modified>
</cp:coreProperties>
</file>