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7" r:id="rId3"/>
    <p:sldId id="257" r:id="rId4"/>
    <p:sldId id="259" r:id="rId5"/>
    <p:sldId id="261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4A7BC-B13D-482A-ACF1-B831C2C8DD8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B952B-3AC0-48E3-AE29-45BE46B7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6&amp;v=ECXxbglWwAw&amp;feature=emb_log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шк_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07904" y="4725144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Учитель: Киселева С.А.</a:t>
            </a:r>
            <a:endParaRPr lang="ru-RU" sz="3200" dirty="0" smtClean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857232"/>
            <a:ext cx="62457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Урок математики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«</a:t>
            </a: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Табличное у</a:t>
            </a: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множение и деление»</a:t>
            </a:r>
            <a:endParaRPr lang="ru-RU" sz="44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2 класс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УМК «Школа России»</a:t>
            </a:r>
          </a:p>
          <a:p>
            <a:endParaRPr lang="ru-RU" sz="4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шк_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1556792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FFC000"/>
                </a:solidFill>
                <a:latin typeface="Monotype Corsiva" pitchFamily="66" charset="0"/>
                <a:cs typeface="Mongolian Baiti" pitchFamily="66" charset="0"/>
              </a:rPr>
              <a:t>Формирование умения реализовывать способы действия, помогающие вывести таблицу умножения и деления на 2; знакомство учащихся с таблицей умножения числа 2 и составление таблицы умножения на 2, пользуясь переместительным законом </a:t>
            </a:r>
            <a:r>
              <a:rPr lang="ru-RU" sz="4000" i="1" dirty="0" smtClean="0">
                <a:solidFill>
                  <a:srgbClr val="FFC000"/>
                </a:solidFill>
                <a:latin typeface="Monotype Corsiva" pitchFamily="66" charset="0"/>
                <a:cs typeface="Mongolian Baiti" pitchFamily="66" charset="0"/>
              </a:rPr>
              <a:t>умножения.</a:t>
            </a:r>
            <a:endParaRPr lang="ru-RU" sz="4000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857232"/>
            <a:ext cx="6245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Цель:</a:t>
            </a:r>
            <a:endParaRPr lang="ru-RU" sz="4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шк_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66056" y="476672"/>
            <a:ext cx="79928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Задание №1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Изучение нового материала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Просмотрите новый материал с помощью видео: Математика 2 класс (Урок№62 - Табличное умножение и деление. Умножение числа 2 и на 2.), перейдя по ссылке </a:t>
            </a:r>
            <a:endParaRPr lang="ru-RU" sz="3200" b="1" dirty="0" smtClean="0">
              <a:solidFill>
                <a:srgbClr val="FFC000"/>
              </a:solidFill>
            </a:endParaRPr>
          </a:p>
          <a:p>
            <a:r>
              <a:rPr lang="ru-RU" sz="3200" u="sng" dirty="0" smtClean="0">
                <a:solidFill>
                  <a:srgbClr val="FFC000"/>
                </a:solidFill>
                <a:hlinkClick r:id="rId3"/>
              </a:rPr>
              <a:t>https://www.youtube.com/watch?time_continue=6&amp;v=ECXxbglWwAw&amp;feature=emb_logo</a:t>
            </a:r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Прочитайте правило на с.80</a:t>
            </a:r>
            <a:r>
              <a:rPr lang="ru-RU" sz="3200" dirty="0" smtClean="0">
                <a:solidFill>
                  <a:srgbClr val="FFC000"/>
                </a:solidFill>
              </a:rPr>
              <a:t>.</a:t>
            </a:r>
            <a:endParaRPr lang="ru-RU" sz="32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шк_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1214422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Задание №2</a:t>
            </a:r>
            <a:endParaRPr lang="ru-RU" sz="4000" dirty="0" smtClean="0">
              <a:solidFill>
                <a:schemeClr val="bg1"/>
              </a:solidFill>
            </a:endParaRPr>
          </a:p>
          <a:p>
            <a:r>
              <a:rPr lang="ru-RU" sz="4000" dirty="0" smtClean="0">
                <a:solidFill>
                  <a:srgbClr val="FFC000"/>
                </a:solidFill>
              </a:rPr>
              <a:t>Решите примеры №1 с. 80.</a:t>
            </a:r>
          </a:p>
          <a:p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4612" y="492919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36385" y="3068960"/>
            <a:ext cx="2794013" cy="2583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шк_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3571876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Задание №</a:t>
            </a:r>
            <a:r>
              <a:rPr lang="ru-RU" b="1" dirty="0" smtClean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Решите </a:t>
            </a:r>
            <a:r>
              <a:rPr lang="ru-RU" dirty="0" smtClean="0">
                <a:solidFill>
                  <a:srgbClr val="FFC000"/>
                </a:solidFill>
              </a:rPr>
              <a:t>задачу №2 с.80 (только  2*3)</a:t>
            </a:r>
          </a:p>
          <a:p>
            <a:endParaRPr lang="ru-RU" dirty="0"/>
          </a:p>
        </p:txBody>
      </p:sp>
      <p:pic>
        <p:nvPicPr>
          <p:cNvPr id="9" name="Рисунок 8" descr="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477736"/>
            <a:ext cx="2882051" cy="3235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шк_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14612" y="492919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Задание для контроля:                        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Продолжи </a:t>
            </a:r>
            <a:r>
              <a:rPr lang="ru-RU" b="1" dirty="0" smtClean="0">
                <a:solidFill>
                  <a:srgbClr val="FFC000"/>
                </a:solidFill>
              </a:rPr>
              <a:t>предложение:</a:t>
            </a:r>
            <a:endParaRPr lang="ru-RU" dirty="0" smtClean="0">
              <a:solidFill>
                <a:srgbClr val="FFC000"/>
              </a:solidFill>
            </a:endParaRPr>
          </a:p>
          <a:p>
            <a:pPr lvl="0"/>
            <a:r>
              <a:rPr lang="ru-RU" dirty="0" smtClean="0">
                <a:solidFill>
                  <a:srgbClr val="FFC000"/>
                </a:solidFill>
              </a:rPr>
              <a:t>Я узнал, что…</a:t>
            </a:r>
          </a:p>
          <a:p>
            <a:pPr lvl="0"/>
            <a:r>
              <a:rPr lang="ru-RU" dirty="0" smtClean="0">
                <a:solidFill>
                  <a:srgbClr val="FFC000"/>
                </a:solidFill>
              </a:rPr>
              <a:t>Было интересно узнать о …</a:t>
            </a:r>
          </a:p>
          <a:p>
            <a:pPr lvl="0"/>
            <a:r>
              <a:rPr lang="ru-RU" dirty="0" smtClean="0">
                <a:solidFill>
                  <a:srgbClr val="FFC000"/>
                </a:solidFill>
              </a:rPr>
              <a:t>Теперь я смогу …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250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шк_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092"/>
            <a:ext cx="9525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14612" y="492919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Домашнее </a:t>
            </a:r>
            <a:r>
              <a:rPr lang="ru-RU" b="1" dirty="0" smtClean="0">
                <a:solidFill>
                  <a:schemeClr val="bg1"/>
                </a:solidFill>
              </a:rPr>
              <a:t>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Выучить </a:t>
            </a:r>
            <a:r>
              <a:rPr lang="ru-RU" dirty="0" smtClean="0">
                <a:solidFill>
                  <a:srgbClr val="FFC000"/>
                </a:solidFill>
              </a:rPr>
              <a:t>правило на с. 80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852936"/>
            <a:ext cx="3240360" cy="29960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859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шк_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092"/>
            <a:ext cx="9525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14612" y="492919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92696"/>
            <a:ext cx="43460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Спасибо за внимание!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779059"/>
            <a:ext cx="4896544" cy="36806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4632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124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Задание №3</vt:lpstr>
      <vt:lpstr>Задание для контроля:                          </vt:lpstr>
      <vt:lpstr>Домашнее задание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света</cp:lastModifiedBy>
  <cp:revision>35</cp:revision>
  <dcterms:created xsi:type="dcterms:W3CDTF">2013-03-31T08:42:28Z</dcterms:created>
  <dcterms:modified xsi:type="dcterms:W3CDTF">2022-04-28T15:20:21Z</dcterms:modified>
</cp:coreProperties>
</file>