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008000"/>
    <a:srgbClr val="FF9900"/>
    <a:srgbClr val="0000CC"/>
    <a:srgbClr val="33CC33"/>
    <a:srgbClr val="08A3B8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042EF-9FA7-4E18-81FD-22889C918AC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9C5A8-B61A-4D42-BCE9-564DAB12E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998686"/>
          </a:xfrm>
        </p:spPr>
        <p:txBody>
          <a:bodyPr>
            <a:normAutofit fontScale="90000"/>
          </a:bodyPr>
          <a:lstStyle/>
          <a:p>
            <a:r>
              <a:rPr lang="ru-RU" sz="5400" i="1" dirty="0" smtClean="0">
                <a:latin typeface="Bookman Old Style" pitchFamily="18" charset="0"/>
              </a:rPr>
              <a:t>Литературное чтение</a:t>
            </a:r>
            <a:br>
              <a:rPr lang="ru-RU" sz="5400" i="1" dirty="0" smtClean="0">
                <a:latin typeface="Bookman Old Style" pitchFamily="18" charset="0"/>
              </a:rPr>
            </a:br>
            <a:r>
              <a:rPr lang="ru-RU" sz="5400" i="1" dirty="0" smtClean="0">
                <a:latin typeface="Bookman Old Style" pitchFamily="18" charset="0"/>
              </a:rPr>
              <a:t>2 класс</a:t>
            </a:r>
            <a:br>
              <a:rPr lang="ru-RU" sz="5400" i="1" dirty="0" smtClean="0">
                <a:latin typeface="Bookman Old Style" pitchFamily="18" charset="0"/>
              </a:rPr>
            </a:br>
            <a:r>
              <a:rPr lang="ru-RU" sz="5400" i="1" dirty="0" smtClean="0">
                <a:latin typeface="Bookman Old Style" pitchFamily="18" charset="0"/>
              </a:rPr>
              <a:t>Тема: </a:t>
            </a:r>
            <a:r>
              <a:rPr lang="ru-RU" sz="5400" i="1" dirty="0" smtClean="0">
                <a:latin typeface="Bookman Old Style" pitchFamily="18" charset="0"/>
              </a:rPr>
              <a:t>«И </a:t>
            </a:r>
            <a:r>
              <a:rPr lang="ru-RU" sz="5400" i="1" dirty="0">
                <a:latin typeface="Bookman Old Style" pitchFamily="18" charset="0"/>
              </a:rPr>
              <a:t>в шутку и всерьёз!»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429256" y="3643314"/>
            <a:ext cx="3182932" cy="1211266"/>
          </a:xfrm>
        </p:spPr>
        <p:txBody>
          <a:bodyPr>
            <a:normAutofit/>
          </a:bodyPr>
          <a:lstStyle/>
          <a:p>
            <a:r>
              <a:rPr lang="ru-RU" dirty="0"/>
              <a:t>Учитель начальных </a:t>
            </a:r>
            <a:r>
              <a:rPr lang="ru-RU" dirty="0" smtClean="0"/>
              <a:t>классов</a:t>
            </a:r>
            <a:r>
              <a:rPr lang="ru-RU" dirty="0" smtClean="0"/>
              <a:t>: Киселева С.А.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429256" y="4786322"/>
            <a:ext cx="3184519" cy="12112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https://img-fotki.yandex.ru/get/4812/20573769.3/0_64769_6c37f0ba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15418"/>
            <a:ext cx="4176464" cy="3942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Доскажи слово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8258204" cy="1785949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Возьмём с собой сушеных груш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И двинемся в лесную глушь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Одни в далёкий 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3071802" y="2285992"/>
            <a:ext cx="5472154" cy="571504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400" b="1" spc="3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</a:p>
        </p:txBody>
      </p:sp>
      <p:sp>
        <p:nvSpPr>
          <p:cNvPr id="5" name="Содержимое 16"/>
          <p:cNvSpPr>
            <a:spLocks noGrp="1"/>
          </p:cNvSpPr>
          <p:nvPr>
            <p:ph sz="half" idx="1"/>
          </p:nvPr>
        </p:nvSpPr>
        <p:spPr>
          <a:xfrm>
            <a:off x="428596" y="3214686"/>
            <a:ext cx="8258204" cy="1785949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Я у Старкова за спиной,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Спешит Красильников за мной –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Назад не </a:t>
            </a:r>
          </a:p>
        </p:txBody>
      </p:sp>
      <p:sp>
        <p:nvSpPr>
          <p:cNvPr id="7" name="Содержимое 16"/>
          <p:cNvSpPr>
            <a:spLocks noGrp="1"/>
          </p:cNvSpPr>
          <p:nvPr>
            <p:ph sz="half" idx="1"/>
          </p:nvPr>
        </p:nvSpPr>
        <p:spPr>
          <a:xfrm>
            <a:off x="2786050" y="5072074"/>
            <a:ext cx="5472154" cy="571504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400" b="1" spc="3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  <p:bldP spid="5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Доскажи слово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8258204" cy="3429023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Над нашей квартирой 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Собака живёт.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Лает собака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И спать не даёт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Спать не даёт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3000364" y="3500438"/>
            <a:ext cx="5472154" cy="78581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400" b="1" spc="3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№3</a:t>
            </a:r>
            <a:b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</a:t>
            </a:r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ошибку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28596" y="1071547"/>
            <a:ext cx="4214842" cy="714379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Всё тайное становится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5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2357430"/>
            <a:ext cx="2286016" cy="714379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Товарищам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7" name="Содержимое 16"/>
          <p:cNvSpPr>
            <a:spLocks noGrp="1"/>
          </p:cNvSpPr>
          <p:nvPr>
            <p:ph sz="half" idx="1"/>
          </p:nvPr>
        </p:nvSpPr>
        <p:spPr>
          <a:xfrm>
            <a:off x="3143240" y="1785926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явным</a:t>
            </a:r>
          </a:p>
        </p:txBody>
      </p:sp>
      <p:sp>
        <p:nvSpPr>
          <p:cNvPr id="9" name="Содержимое 16"/>
          <p:cNvSpPr>
            <a:spLocks noGrp="1"/>
          </p:cNvSpPr>
          <p:nvPr>
            <p:ph sz="half" idx="1"/>
          </p:nvPr>
        </p:nvSpPr>
        <p:spPr>
          <a:xfrm>
            <a:off x="3214678" y="3000372"/>
            <a:ext cx="2928958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детям</a:t>
            </a:r>
          </a:p>
        </p:txBody>
      </p:sp>
      <p:sp>
        <p:nvSpPr>
          <p:cNvPr id="10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3643315"/>
            <a:ext cx="2643206" cy="64294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Если был бы я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1" name="Содержимое 16"/>
          <p:cNvSpPr>
            <a:spLocks noGrp="1"/>
          </p:cNvSpPr>
          <p:nvPr>
            <p:ph sz="half" idx="1"/>
          </p:nvPr>
        </p:nvSpPr>
        <p:spPr>
          <a:xfrm>
            <a:off x="3286116" y="4143380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девчонкой</a:t>
            </a:r>
          </a:p>
        </p:txBody>
      </p:sp>
      <p:sp>
        <p:nvSpPr>
          <p:cNvPr id="12" name="Содержимое 16"/>
          <p:cNvSpPr>
            <a:spLocks noGrp="1"/>
          </p:cNvSpPr>
          <p:nvPr>
            <p:ph sz="half" idx="1"/>
          </p:nvPr>
        </p:nvSpPr>
        <p:spPr>
          <a:xfrm>
            <a:off x="785786" y="4643446"/>
            <a:ext cx="3571900" cy="64294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нашей квартирой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3" name="Содержимое 16"/>
          <p:cNvSpPr>
            <a:spLocks noGrp="1"/>
          </p:cNvSpPr>
          <p:nvPr>
            <p:ph sz="half" idx="1"/>
          </p:nvPr>
        </p:nvSpPr>
        <p:spPr>
          <a:xfrm>
            <a:off x="3286116" y="5214950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</a:t>
            </a:r>
          </a:p>
        </p:txBody>
      </p:sp>
      <p:sp>
        <p:nvSpPr>
          <p:cNvPr id="14" name="Содержимое 16"/>
          <p:cNvSpPr>
            <a:spLocks noGrp="1"/>
          </p:cNvSpPr>
          <p:nvPr>
            <p:ph sz="half" idx="1"/>
          </p:nvPr>
        </p:nvSpPr>
        <p:spPr>
          <a:xfrm>
            <a:off x="4500562" y="1142984"/>
            <a:ext cx="2643206" cy="571504"/>
          </a:xfrm>
        </p:spPr>
        <p:txBody>
          <a:bodyPr>
            <a:normAutofit lnSpcReduction="10000"/>
          </a:bodyPr>
          <a:lstStyle/>
          <a:p>
            <a:pPr marL="514350" indent="-514350" algn="just">
              <a:buNone/>
            </a:pPr>
            <a:r>
              <a:rPr lang="ru-RU" sz="3200" u="sng" dirty="0">
                <a:cs typeface="MoolBoran" pitchFamily="34" charset="0"/>
              </a:rPr>
              <a:t>ясным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5" name="Содержимое 16"/>
          <p:cNvSpPr>
            <a:spLocks noGrp="1"/>
          </p:cNvSpPr>
          <p:nvPr>
            <p:ph sz="half" idx="1"/>
          </p:nvPr>
        </p:nvSpPr>
        <p:spPr>
          <a:xfrm>
            <a:off x="2571736" y="2357430"/>
            <a:ext cx="2143140" cy="714379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u="sng" dirty="0">
                <a:cs typeface="MoolBoran" pitchFamily="34" charset="0"/>
              </a:rPr>
              <a:t>взрослым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6" name="Содержимое 16"/>
          <p:cNvSpPr>
            <a:spLocks noGrp="1"/>
          </p:cNvSpPr>
          <p:nvPr>
            <p:ph sz="half" idx="1"/>
          </p:nvPr>
        </p:nvSpPr>
        <p:spPr>
          <a:xfrm>
            <a:off x="3143240" y="3643314"/>
            <a:ext cx="2500330" cy="64294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u="sng" dirty="0">
                <a:cs typeface="MoolBoran" pitchFamily="34" charset="0"/>
              </a:rPr>
              <a:t>мальчишкой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8" name="Содержимое 16"/>
          <p:cNvSpPr>
            <a:spLocks noGrp="1"/>
          </p:cNvSpPr>
          <p:nvPr>
            <p:ph sz="half" idx="1"/>
          </p:nvPr>
        </p:nvSpPr>
        <p:spPr>
          <a:xfrm>
            <a:off x="357158" y="4643446"/>
            <a:ext cx="500066" cy="64294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u="sng" dirty="0">
                <a:cs typeface="MoolBoran" pitchFamily="34" charset="0"/>
              </a:rPr>
              <a:t>С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0" grpId="0" build="p"/>
      <p:bldP spid="11" grpId="0" build="p"/>
      <p:bldP spid="12" grpId="0" build="p"/>
      <p:bldP spid="13" grpId="0" build="p"/>
      <p:bldP spid="15" grpId="0" build="p"/>
      <p:bldP spid="16" grpId="0" build="p"/>
      <p:bldP spid="1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</a:t>
            </a:r>
            <a:b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</a:t>
            </a:r>
            <a:r>
              <a:rPr lang="ru-RU" sz="4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лишнее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28596" y="1071547"/>
            <a:ext cx="8258204" cy="714379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Медвежонок, кролик, ослик, лиса, тигр, поросёнок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5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2357430"/>
            <a:ext cx="8258204" cy="714379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Мальчик, пожарный, дяденька, мама, милиционер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7" name="Содержимое 16"/>
          <p:cNvSpPr>
            <a:spLocks noGrp="1"/>
          </p:cNvSpPr>
          <p:nvPr>
            <p:ph sz="half" idx="1"/>
          </p:nvPr>
        </p:nvSpPr>
        <p:spPr>
          <a:xfrm>
            <a:off x="3143240" y="1785926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</a:t>
            </a:r>
          </a:p>
        </p:txBody>
      </p:sp>
      <p:sp>
        <p:nvSpPr>
          <p:cNvPr id="9" name="Содержимое 16"/>
          <p:cNvSpPr>
            <a:spLocks noGrp="1"/>
          </p:cNvSpPr>
          <p:nvPr>
            <p:ph sz="half" idx="1"/>
          </p:nvPr>
        </p:nvSpPr>
        <p:spPr>
          <a:xfrm>
            <a:off x="3214678" y="3071810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пожарный</a:t>
            </a:r>
          </a:p>
        </p:txBody>
      </p:sp>
      <p:sp>
        <p:nvSpPr>
          <p:cNvPr id="10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3643315"/>
            <a:ext cx="8258204" cy="642942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Ботинок, картошка, бутылка, табуретка, стул, гармошка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1" name="Содержимое 16"/>
          <p:cNvSpPr>
            <a:spLocks noGrp="1"/>
          </p:cNvSpPr>
          <p:nvPr>
            <p:ph sz="half" idx="1"/>
          </p:nvPr>
        </p:nvSpPr>
        <p:spPr>
          <a:xfrm>
            <a:off x="3286116" y="4143380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табуретка</a:t>
            </a:r>
          </a:p>
        </p:txBody>
      </p:sp>
      <p:sp>
        <p:nvSpPr>
          <p:cNvPr id="12" name="Содержимое 16"/>
          <p:cNvSpPr>
            <a:spLocks noGrp="1"/>
          </p:cNvSpPr>
          <p:nvPr>
            <p:ph sz="half" idx="1"/>
          </p:nvPr>
        </p:nvSpPr>
        <p:spPr>
          <a:xfrm>
            <a:off x="428596" y="4643446"/>
            <a:ext cx="8258204" cy="642942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Попугай, жираф, слон, мартышка, удав</a:t>
            </a:r>
          </a:p>
          <a:p>
            <a:pPr marL="514350" indent="-514350" algn="just">
              <a:buNone/>
            </a:pPr>
            <a:endParaRPr lang="ru-RU" sz="3200" dirty="0">
              <a:cs typeface="MoolBoran" pitchFamily="34" charset="0"/>
            </a:endParaRPr>
          </a:p>
        </p:txBody>
      </p:sp>
      <p:sp>
        <p:nvSpPr>
          <p:cNvPr id="13" name="Содержимое 16"/>
          <p:cNvSpPr>
            <a:spLocks noGrp="1"/>
          </p:cNvSpPr>
          <p:nvPr>
            <p:ph sz="half" idx="1"/>
          </p:nvPr>
        </p:nvSpPr>
        <p:spPr>
          <a:xfrm>
            <a:off x="3286116" y="5214950"/>
            <a:ext cx="5472112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жираф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3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5" grpId="0" build="p"/>
      <p:bldP spid="7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тех, кому интересно</a:t>
            </a:r>
            <a:b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</a:t>
            </a:r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5715016"/>
            <a:ext cx="7286676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8000"/>
                </a:solidFill>
              </a:rPr>
              <a:t>Вини пух и все-все-все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9886"/>
            <a:ext cx="4105429" cy="4152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я?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5715016"/>
            <a:ext cx="7286676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err="1">
                <a:solidFill>
                  <a:srgbClr val="008000"/>
                </a:solidFill>
              </a:rPr>
              <a:t>Чебурашка</a:t>
            </a:r>
            <a:endParaRPr lang="ru-RU" sz="4000" b="1" dirty="0">
              <a:solidFill>
                <a:srgbClr val="008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3571900" cy="45212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я?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5715016"/>
            <a:ext cx="7286676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8000"/>
                </a:solidFill>
              </a:rPr>
              <a:t>Память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714356"/>
            <a:ext cx="3643338" cy="46056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я?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5715016"/>
            <a:ext cx="7286676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8000"/>
                </a:solidFill>
              </a:rPr>
              <a:t>Будем знакомы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71480"/>
            <a:ext cx="4957152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я?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5715016"/>
            <a:ext cx="7286676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8000"/>
                </a:solidFill>
              </a:rPr>
              <a:t>Всё тайное становится явным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57166"/>
            <a:ext cx="5460068" cy="533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Буква заблудилась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8258204" cy="3714776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Наевшись рыбы до отвала,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 море </a:t>
            </a:r>
            <a:r>
              <a:rPr lang="ru-RU" sz="3200" b="1" dirty="0">
                <a:cs typeface="MoolBoran" pitchFamily="34" charset="0"/>
              </a:rPr>
              <a:t>гайка</a:t>
            </a:r>
            <a:r>
              <a:rPr lang="ru-RU" sz="3200" dirty="0">
                <a:cs typeface="MoolBoran" pitchFamily="34" charset="0"/>
              </a:rPr>
              <a:t> отдыхала.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Над тихим озером росла</a:t>
            </a:r>
          </a:p>
          <a:p>
            <a:pPr marL="514350" indent="-514350" algn="just">
              <a:buNone/>
            </a:pPr>
            <a:r>
              <a:rPr lang="ru-RU" sz="3200" dirty="0" err="1">
                <a:cs typeface="MoolBoran" pitchFamily="34" charset="0"/>
              </a:rPr>
              <a:t>Пышноголовая</a:t>
            </a:r>
            <a:r>
              <a:rPr lang="ru-RU" sz="3200" dirty="0">
                <a:cs typeface="MoolBoran" pitchFamily="34" charset="0"/>
              </a:rPr>
              <a:t> </a:t>
            </a:r>
            <a:r>
              <a:rPr lang="ru-RU" sz="3200" b="1" dirty="0">
                <a:cs typeface="MoolBoran" pitchFamily="34" charset="0"/>
              </a:rPr>
              <a:t>метла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Возле дома на дорожке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Воробьи клевали </a:t>
            </a:r>
            <a:r>
              <a:rPr lang="ru-RU" sz="3200" b="1" dirty="0">
                <a:cs typeface="MoolBoran" pitchFamily="34" charset="0"/>
              </a:rPr>
              <a:t>брошки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2857488" y="4572008"/>
            <a:ext cx="5472154" cy="157163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dirty="0">
                <a:solidFill>
                  <a:srgbClr val="CC0000"/>
                </a:solidFill>
              </a:rPr>
              <a:t>чайка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CC0000"/>
                </a:solidFill>
              </a:rPr>
              <a:t>ветла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CC0000"/>
                </a:solidFill>
              </a:rPr>
              <a:t>крошки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pPr algn="ctr"/>
            <a:r>
              <a:rPr lang="ru-RU" dirty="0" smtClean="0"/>
              <a:t>проверка знаний и умений по данному разделу.</a:t>
            </a:r>
          </a:p>
          <a:p>
            <a:pPr algn="ctr"/>
            <a:endParaRPr lang="ru-RU" dirty="0"/>
          </a:p>
        </p:txBody>
      </p:sp>
      <p:pic>
        <p:nvPicPr>
          <p:cNvPr id="9" name="Picture 2" descr="http://www.kostyor.ru/images0/images_humour/jok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8936"/>
            <a:ext cx="6480720" cy="3510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Буква заблудилась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8258204" cy="3000395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Муравей нашёл травинку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И взвалил её на </a:t>
            </a:r>
            <a:r>
              <a:rPr lang="ru-RU" sz="3200" b="1" dirty="0">
                <a:cs typeface="MoolBoran" pitchFamily="34" charset="0"/>
              </a:rPr>
              <a:t>свинку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Волкам и беркутам на страх</a:t>
            </a:r>
          </a:p>
          <a:p>
            <a:pPr marL="514350" indent="-514350" algn="just">
              <a:buNone/>
            </a:pPr>
            <a:r>
              <a:rPr lang="ru-RU" sz="3200" b="1" dirty="0">
                <a:cs typeface="MoolBoran" pitchFamily="34" charset="0"/>
              </a:rPr>
              <a:t>Кабан</a:t>
            </a:r>
            <a:r>
              <a:rPr lang="ru-RU" sz="3200" dirty="0">
                <a:cs typeface="MoolBoran" pitchFamily="34" charset="0"/>
              </a:rPr>
              <a:t> пасёт овец в горах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2857488" y="4572008"/>
            <a:ext cx="5472154" cy="157163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>
                <a:solidFill>
                  <a:srgbClr val="CC0000"/>
                </a:solidFill>
              </a:rPr>
              <a:t>спинку</a:t>
            </a:r>
            <a:r>
              <a:rPr lang="ru-RU"/>
              <a:t> </a:t>
            </a:r>
            <a:endParaRPr lang="ru-RU" dirty="0"/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>
                <a:solidFill>
                  <a:srgbClr val="CC0000"/>
                </a:solidFill>
              </a:rPr>
              <a:t>Чабан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03648" y="417514"/>
            <a:ext cx="6336704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Весёлый рассказ(пример)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500034" y="1071546"/>
            <a:ext cx="8258204" cy="566982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>
                <a:cs typeface="MoolBoran" pitchFamily="34" charset="0"/>
              </a:rPr>
              <a:t>Однажды мы с мамой смотрели Новогодний концерт, пел Артур Пирожков. Мама сказала, что Пирожков похож на актера Александра </a:t>
            </a:r>
            <a:r>
              <a:rPr lang="ru-RU" sz="3200" dirty="0" err="1">
                <a:cs typeface="MoolBoran" pitchFamily="34" charset="0"/>
              </a:rPr>
              <a:t>Ревву</a:t>
            </a:r>
            <a:r>
              <a:rPr lang="ru-RU" sz="3200" dirty="0">
                <a:cs typeface="MoolBoran" pitchFamily="34" charset="0"/>
              </a:rPr>
              <a:t>, известного </a:t>
            </a:r>
            <a:r>
              <a:rPr lang="ru-RU" sz="3200" dirty="0" err="1">
                <a:cs typeface="MoolBoran" pitchFamily="34" charset="0"/>
              </a:rPr>
              <a:t>КВНщика</a:t>
            </a:r>
            <a:r>
              <a:rPr lang="ru-RU" sz="3200" dirty="0">
                <a:cs typeface="MoolBoran" pitchFamily="34" charset="0"/>
              </a:rPr>
              <a:t>. Я начала спорить, что это </a:t>
            </a:r>
            <a:r>
              <a:rPr lang="ru-RU" sz="3200" dirty="0" err="1">
                <a:cs typeface="MoolBoran" pitchFamily="34" charset="0"/>
              </a:rPr>
              <a:t>Ревва</a:t>
            </a:r>
            <a:r>
              <a:rPr lang="ru-RU" sz="3200" dirty="0">
                <a:cs typeface="MoolBoran" pitchFamily="34" charset="0"/>
              </a:rPr>
              <a:t> похож на Пирожкова. А мама доказывала, что </a:t>
            </a:r>
            <a:r>
              <a:rPr lang="ru-RU" sz="3200" dirty="0" err="1">
                <a:cs typeface="MoolBoran" pitchFamily="34" charset="0"/>
              </a:rPr>
              <a:t>Ревва</a:t>
            </a:r>
            <a:r>
              <a:rPr lang="ru-RU" sz="3200" dirty="0">
                <a:cs typeface="MoolBoran" pitchFamily="34" charset="0"/>
              </a:rPr>
              <a:t> явно старше Пирожкова, а, значит, младший похож на старшего. А через несколько дней знакомые со смехом объясняли, что Артур Пирожков – это сценическое имя Александра </a:t>
            </a:r>
            <a:r>
              <a:rPr lang="ru-RU" sz="3200" dirty="0" err="1">
                <a:cs typeface="MoolBoran" pitchFamily="34" charset="0"/>
              </a:rPr>
              <a:t>Реввы</a:t>
            </a:r>
            <a:r>
              <a:rPr lang="ru-RU" sz="3200" dirty="0">
                <a:cs typeface="MoolBoran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1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ru-RU" dirty="0" smtClean="0"/>
              <a:t>Повторить пройденный материал.</a:t>
            </a:r>
            <a:endParaRPr lang="ru-RU" dirty="0"/>
          </a:p>
        </p:txBody>
      </p:sp>
      <p:pic>
        <p:nvPicPr>
          <p:cNvPr id="7" name="Picture 2" descr="http://www.kostyor.ru/images0/images_humour/jok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8936"/>
            <a:ext cx="6480720" cy="3510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dirty="0"/>
          </a:p>
        </p:txBody>
      </p:sp>
      <p:pic>
        <p:nvPicPr>
          <p:cNvPr id="5" name="Picture 2" descr="http://www.bouquet.kiev.ua/files/products/%2020_2.300x300.jpg?431aa1137accf4591dd9d6cd2d48118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480720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1340771"/>
            <a:ext cx="4038600" cy="2592285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dirty="0"/>
              <a:t>1. Узнай рассказ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/>
              <a:t>2. Доскажи слово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/>
              <a:t>3. Найди ошибку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/>
              <a:t>4. Найди лишнее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>
          <a:xfrm>
            <a:off x="4648200" y="1196753"/>
            <a:ext cx="4038600" cy="280831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/>
              <a:t>5. Откуда я?</a:t>
            </a:r>
          </a:p>
          <a:p>
            <a:pPr>
              <a:lnSpc>
                <a:spcPct val="150000"/>
              </a:lnSpc>
              <a:buNone/>
            </a:pPr>
            <a:r>
              <a:rPr lang="ru-RU" dirty="0"/>
              <a:t>6. Буква заблудилась</a:t>
            </a:r>
          </a:p>
          <a:p>
            <a:pPr>
              <a:lnSpc>
                <a:spcPct val="150000"/>
              </a:lnSpc>
              <a:buNone/>
            </a:pPr>
            <a:r>
              <a:rPr lang="ru-RU" dirty="0"/>
              <a:t>7. Весёлый рассказ(научись придумывать свои рассказы)</a:t>
            </a:r>
          </a:p>
        </p:txBody>
      </p:sp>
      <p:pic>
        <p:nvPicPr>
          <p:cNvPr id="14338" name="Picture 2" descr="http://kopilo4ka.ucoz.net/_ld/11/41617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149083"/>
            <a:ext cx="5429288" cy="2494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build="p"/>
      <p:bldP spid="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</a:t>
            </a:r>
            <a:b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Узнай </a:t>
            </a: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539552" y="1052736"/>
            <a:ext cx="8258204" cy="4500593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cs typeface="MoolBoran" pitchFamily="34" charset="0"/>
              </a:rPr>
              <a:t>Гулял</a:t>
            </a:r>
            <a:r>
              <a:rPr lang="ru-RU" sz="3600" dirty="0">
                <a:cs typeface="MoolBoran" pitchFamily="34" charset="0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cs typeface="MoolBoran" pitchFamily="34" charset="0"/>
              </a:rPr>
              <a:t>он</a:t>
            </a:r>
            <a:r>
              <a:rPr lang="ru-RU" sz="3600" dirty="0">
                <a:cs typeface="MoolBoran" pitchFamily="34" charset="0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cs typeface="MoolBoran" pitchFamily="34" charset="0"/>
              </a:rPr>
              <a:t>себе</a:t>
            </a:r>
            <a:r>
              <a:rPr lang="ru-RU" sz="3600" dirty="0">
                <a:cs typeface="MoolBoran" pitchFamily="34" charset="0"/>
              </a:rPr>
              <a:t>, гулял и вдруг около большого фруктового сада увидел несколько ящиков с апельсинами. Недолго думая, он забрался в один из них и стал завтракать. Он съел целых два апельсина и так объелся, что ему  трудно стало передвигаться. Поэтому он прямо на фруктах улегся спать.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3347864" y="5500702"/>
            <a:ext cx="2808312" cy="78581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000" b="1" dirty="0" err="1">
                <a:solidFill>
                  <a:srgbClr val="002060"/>
                </a:solidFill>
              </a:rPr>
              <a:t>Чебурашка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Узнай рассказ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8258204" cy="4500593"/>
          </a:xfrm>
        </p:spPr>
        <p:txBody>
          <a:bodyPr>
            <a:normAutofit lnSpcReduction="10000"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Каждый день они собирались вместе и придумывали что-нибудь интересное. Или просто разговаривали. Или мартышка пела смешные песенки, а удав, слоненок и попугай слушали и смеялись. Или слоненок задавал умные вопросы, а мартышка, попугай и удав отвечали. Или слоненок и мартышка брали удава и крутили, как скакалку, а попугай прыгал через него.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3143240" y="5500702"/>
            <a:ext cx="5472154" cy="78581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000" b="1" dirty="0">
                <a:solidFill>
                  <a:srgbClr val="002060"/>
                </a:solidFill>
              </a:rPr>
              <a:t>Зарядка для хвоста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Узнай рассказ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8258204" cy="4500593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А она к тому же была очень густая. Если бы она была жидкая, тогда другое дело, я бы зажмурился и выпил её. Тут я взял и долил в чашку кипятку. Всё равно было скользко, липко и противно. Главное, когда я глотаю, у меня горло само сжимается и выталкивает эту кашу обратно. Ужасно обидно! Ведь в Кремль-то хочется! И тут я вспомнил, что у нас есть хрен.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1285852" y="5500702"/>
            <a:ext cx="7329542" cy="78581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000" b="1" dirty="0">
                <a:solidFill>
                  <a:srgbClr val="002060"/>
                </a:solidFill>
              </a:rPr>
              <a:t>Тайное становится явным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         Доскажи </a:t>
            </a:r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00034" y="928670"/>
            <a:ext cx="60760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1)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Ложка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–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это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ложка,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ложкой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ru-RU" sz="2400" b="1" dirty="0">
                <a:solidFill>
                  <a:srgbClr val="008000"/>
                </a:solidFill>
                <a:latin typeface="Comic Sans MS" pitchFamily="64" charset="0"/>
              </a:rPr>
              <a:t>суп</a:t>
            </a:r>
            <a:r>
              <a:rPr lang="ru-RU" sz="2400" b="1" dirty="0">
                <a:solidFill>
                  <a:srgbClr val="FF00FF"/>
                </a:solidFill>
                <a:latin typeface="Comic Sans MS" pitchFamily="64" charset="0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Comic Sans MS" pitchFamily="64" charset="0"/>
              </a:rPr>
              <a:t>…</a:t>
            </a:r>
            <a:endParaRPr lang="ru-RU" sz="2400" b="1" dirty="0">
              <a:solidFill>
                <a:srgbClr val="008000"/>
              </a:solidFill>
              <a:latin typeface="Comic Sans MS" pitchFamily="6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00034" y="1571612"/>
            <a:ext cx="6141723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C0000"/>
                </a:solidFill>
                <a:latin typeface="Comic Sans MS" pitchFamily="64" charset="0"/>
              </a:rPr>
              <a:t>2) Кошка – это кошка, у кошки семь …</a:t>
            </a:r>
          </a:p>
        </p:txBody>
      </p:sp>
      <p:sp>
        <p:nvSpPr>
          <p:cNvPr id="12" name="Содержимое 16"/>
          <p:cNvSpPr>
            <a:spLocks noGrp="1"/>
          </p:cNvSpPr>
          <p:nvPr>
            <p:ph sz="half" idx="1"/>
          </p:nvPr>
        </p:nvSpPr>
        <p:spPr>
          <a:xfrm>
            <a:off x="6500826" y="857232"/>
            <a:ext cx="2071688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8000"/>
                </a:solidFill>
              </a:rPr>
              <a:t>едят</a:t>
            </a:r>
          </a:p>
        </p:txBody>
      </p:sp>
      <p:sp>
        <p:nvSpPr>
          <p:cNvPr id="13" name="Содержимое 16"/>
          <p:cNvSpPr>
            <a:spLocks noGrp="1"/>
          </p:cNvSpPr>
          <p:nvPr>
            <p:ph sz="half" idx="1"/>
          </p:nvPr>
        </p:nvSpPr>
        <p:spPr>
          <a:xfrm>
            <a:off x="6715140" y="1571612"/>
            <a:ext cx="2071688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котят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00034" y="2214554"/>
            <a:ext cx="6361335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00CC"/>
                </a:solidFill>
                <a:latin typeface="Comic Sans MS" pitchFamily="64" charset="0"/>
              </a:rPr>
              <a:t>3)Тряпка – это тряпка, тряпкой вытру …</a:t>
            </a:r>
          </a:p>
        </p:txBody>
      </p:sp>
      <p:sp>
        <p:nvSpPr>
          <p:cNvPr id="15" name="Содержимое 16"/>
          <p:cNvSpPr>
            <a:spLocks noGrp="1"/>
          </p:cNvSpPr>
          <p:nvPr>
            <p:ph sz="half" idx="1"/>
          </p:nvPr>
        </p:nvSpPr>
        <p:spPr>
          <a:xfrm>
            <a:off x="6786578" y="2214554"/>
            <a:ext cx="2071688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00CC"/>
                </a:solidFill>
              </a:rPr>
              <a:t>стол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42910" y="2786058"/>
            <a:ext cx="552617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FF9900"/>
                </a:solidFill>
                <a:latin typeface="Comic Sans MS" pitchFamily="64" charset="0"/>
              </a:rPr>
              <a:t>4) Шапка – это шапка, оделся и …</a:t>
            </a:r>
          </a:p>
        </p:txBody>
      </p:sp>
      <p:sp>
        <p:nvSpPr>
          <p:cNvPr id="18" name="Содержимое 16"/>
          <p:cNvSpPr>
            <a:spLocks noGrp="1"/>
          </p:cNvSpPr>
          <p:nvPr>
            <p:ph sz="half" idx="1"/>
          </p:nvPr>
        </p:nvSpPr>
        <p:spPr>
          <a:xfrm>
            <a:off x="6643702" y="2714620"/>
            <a:ext cx="2071688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FF9900"/>
                </a:solidFill>
              </a:rPr>
              <a:t>пошёл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357159" y="3429000"/>
            <a:ext cx="71438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5)А я придумал слово, смешное слово - …</a:t>
            </a:r>
          </a:p>
        </p:txBody>
      </p:sp>
      <p:sp>
        <p:nvSpPr>
          <p:cNvPr id="20" name="Содержимое 16"/>
          <p:cNvSpPr>
            <a:spLocks noGrp="1"/>
          </p:cNvSpPr>
          <p:nvPr>
            <p:ph sz="half" idx="1"/>
          </p:nvPr>
        </p:nvSpPr>
        <p:spPr>
          <a:xfrm>
            <a:off x="7072312" y="3357562"/>
            <a:ext cx="1857406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плим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2910" y="4000504"/>
            <a:ext cx="5588687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Я повторяю снова: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…</a:t>
            </a:r>
          </a:p>
        </p:txBody>
      </p:sp>
      <p:sp>
        <p:nvSpPr>
          <p:cNvPr id="22" name="Содержимое 16"/>
          <p:cNvSpPr>
            <a:spLocks noGrp="1"/>
          </p:cNvSpPr>
          <p:nvPr>
            <p:ph sz="half" idx="1"/>
          </p:nvPr>
        </p:nvSpPr>
        <p:spPr>
          <a:xfrm>
            <a:off x="6643702" y="3929066"/>
            <a:ext cx="2286016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плим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2910" y="4643446"/>
            <a:ext cx="6010276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Вот прыгает и скачет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…</a:t>
            </a:r>
          </a:p>
        </p:txBody>
      </p:sp>
      <p:sp>
        <p:nvSpPr>
          <p:cNvPr id="24" name="Содержимое 16"/>
          <p:cNvSpPr>
            <a:spLocks noGrp="1"/>
          </p:cNvSpPr>
          <p:nvPr>
            <p:ph sz="half" idx="1"/>
          </p:nvPr>
        </p:nvSpPr>
        <p:spPr>
          <a:xfrm>
            <a:off x="6643702" y="4572008"/>
            <a:ext cx="2286016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плим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642910" y="5286388"/>
            <a:ext cx="5676852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И ничего не значит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плим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4" charset="0"/>
              </a:rPr>
              <a:t>, …</a:t>
            </a:r>
          </a:p>
        </p:txBody>
      </p:sp>
      <p:sp>
        <p:nvSpPr>
          <p:cNvPr id="26" name="Содержимое 16"/>
          <p:cNvSpPr>
            <a:spLocks noGrp="1"/>
          </p:cNvSpPr>
          <p:nvPr>
            <p:ph sz="half" idx="1"/>
          </p:nvPr>
        </p:nvSpPr>
        <p:spPr>
          <a:xfrm>
            <a:off x="6357950" y="5357826"/>
            <a:ext cx="2286016" cy="57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плим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7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8" grpId="0" build="p"/>
      <p:bldP spid="20" grpId="0" build="p"/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Доскажи слово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8258204" cy="3600400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Над бумажным над листом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Машет кисточка хвостом.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И не просто машет,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А бумагу мажет.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Красит в разные цвета.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Ух, какая …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2786050" y="4725144"/>
            <a:ext cx="5472154" cy="122413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800" b="1" spc="3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красота</a:t>
            </a:r>
            <a:r>
              <a:rPr lang="ru-RU" sz="4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Доскажи слово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8258204" cy="2571767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Сегодня вышел я из дома.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Пушистый снег лежит кругом.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Смотрю – навстречу мой знакомый</a:t>
            </a:r>
          </a:p>
          <a:p>
            <a:pPr marL="514350" indent="-514350" algn="just">
              <a:buNone/>
            </a:pPr>
            <a:r>
              <a:rPr lang="ru-RU" sz="3200" dirty="0">
                <a:cs typeface="MoolBoran" pitchFamily="34" charset="0"/>
              </a:rPr>
              <a:t>Бежит по снегу</a:t>
            </a:r>
          </a:p>
        </p:txBody>
      </p:sp>
      <p:sp>
        <p:nvSpPr>
          <p:cNvPr id="8" name="Содержимое 16"/>
          <p:cNvSpPr>
            <a:spLocks noGrp="1"/>
          </p:cNvSpPr>
          <p:nvPr>
            <p:ph sz="half" idx="1"/>
          </p:nvPr>
        </p:nvSpPr>
        <p:spPr>
          <a:xfrm>
            <a:off x="3071802" y="3500438"/>
            <a:ext cx="5472154" cy="785818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ru-RU" sz="4400" b="1" spc="3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босиком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683</Words>
  <Application>Microsoft Office PowerPoint</Application>
  <PresentationFormat>Экран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Литературное чтение 2 класс Тема: «И в шутку и всерьёз!»</vt:lpstr>
      <vt:lpstr>Цель: </vt:lpstr>
      <vt:lpstr>Содержание</vt:lpstr>
      <vt:lpstr>Задание №1 Узнай рассказ</vt:lpstr>
      <vt:lpstr>Узнай рассказ</vt:lpstr>
      <vt:lpstr>Узнай рассказ</vt:lpstr>
      <vt:lpstr>Задание №2          Доскажи слово</vt:lpstr>
      <vt:lpstr>Доскажи слово</vt:lpstr>
      <vt:lpstr>Доскажи слово</vt:lpstr>
      <vt:lpstr>Доскажи слово</vt:lpstr>
      <vt:lpstr>Доскажи слово</vt:lpstr>
      <vt:lpstr>Задание №3 Найди ошибку</vt:lpstr>
      <vt:lpstr>Задание для контроля Найти лишнее</vt:lpstr>
      <vt:lpstr>Для тех, кому интересно Откуда я?</vt:lpstr>
      <vt:lpstr>Откуда я?</vt:lpstr>
      <vt:lpstr>Откуда я?</vt:lpstr>
      <vt:lpstr>Откуда я?</vt:lpstr>
      <vt:lpstr>Откуда я?</vt:lpstr>
      <vt:lpstr>Буква заблудилась</vt:lpstr>
      <vt:lpstr>Буква заблудилась</vt:lpstr>
      <vt:lpstr>Весёлый рассказ(пример)</vt:lpstr>
      <vt:lpstr>Домашнее задание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света</cp:lastModifiedBy>
  <cp:revision>55</cp:revision>
  <dcterms:created xsi:type="dcterms:W3CDTF">2020-05-03T08:43:24Z</dcterms:created>
  <dcterms:modified xsi:type="dcterms:W3CDTF">2022-04-28T08:36:17Z</dcterms:modified>
</cp:coreProperties>
</file>