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417" r:id="rId3"/>
    <p:sldId id="418" r:id="rId4"/>
    <p:sldId id="419" r:id="rId5"/>
    <p:sldId id="421" r:id="rId6"/>
    <p:sldId id="422" r:id="rId7"/>
    <p:sldId id="426" r:id="rId8"/>
    <p:sldId id="427" r:id="rId9"/>
    <p:sldId id="415" r:id="rId10"/>
    <p:sldId id="411" r:id="rId11"/>
    <p:sldId id="412" r:id="rId12"/>
    <p:sldId id="414" r:id="rId13"/>
    <p:sldId id="428" r:id="rId14"/>
    <p:sldId id="432" r:id="rId15"/>
    <p:sldId id="429" r:id="rId16"/>
    <p:sldId id="430" r:id="rId17"/>
    <p:sldId id="431" r:id="rId18"/>
    <p:sldId id="277" r:id="rId19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CC"/>
    <a:srgbClr val="D56509"/>
    <a:srgbClr val="CC6600"/>
    <a:srgbClr val="5F2E1F"/>
    <a:srgbClr val="B85808"/>
    <a:srgbClr val="DAA920"/>
    <a:srgbClr val="F8BAD6"/>
    <a:srgbClr val="FFFF66"/>
    <a:srgbClr val="164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82" d="100"/>
          <a:sy n="82" d="100"/>
        </p:scale>
        <p:origin x="-103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5BC41-4337-4BFC-9941-2F0399357776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89B52-F68C-4F2F-A821-A33D219002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44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CC6600"/>
          </a:fgClr>
          <a:bgClr>
            <a:srgbClr val="FFFFC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51520" y="518823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5F2E1F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26" name="Picture 2" descr="http://k.foto.radikal.ru/0701/ad2d67637c35.jpg">
            <a:extLst>
              <a:ext uri="{FF2B5EF4-FFF2-40B4-BE49-F238E27FC236}">
                <a16:creationId xmlns:a16="http://schemas.microsoft.com/office/drawing/2014/main" xmlns="" id="{B1B0A7D8-AB28-4863-B9D0-2C5AA0C4D65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D5650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9" t="1606" r="1899"/>
          <a:stretch/>
        </p:blipFill>
        <p:spPr bwMode="auto">
          <a:xfrm>
            <a:off x="-18256" y="-22820"/>
            <a:ext cx="9180512" cy="58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fXJ_Tq087I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rId2" action="ppaction://hlinksldjump" highlightClick="1"/>
          </p:cNvPr>
          <p:cNvSpPr/>
          <p:nvPr/>
        </p:nvSpPr>
        <p:spPr>
          <a:xfrm>
            <a:off x="251520" y="206456"/>
            <a:ext cx="504056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B85808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56351" y="28817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981921" y="294824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D31ED2-54F8-4A92-BDFA-8B5F3BFD5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63888" y="1928569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3A5D9CD-9963-497B-A63D-3E1DB68D04E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6351" y="1007993"/>
            <a:ext cx="7200000" cy="92057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131840" y="4009628"/>
            <a:ext cx="375198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Окружающий мир</a:t>
            </a:r>
          </a:p>
          <a:p>
            <a:r>
              <a:rPr lang="ru-RU" sz="2800" b="1" dirty="0" smtClean="0"/>
              <a:t>2 класс</a:t>
            </a:r>
          </a:p>
          <a:p>
            <a:r>
              <a:rPr lang="ru-RU" sz="2800" b="1" dirty="0" smtClean="0"/>
              <a:t>Учитель: Киселева С.А.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27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1029215" y="4089146"/>
            <a:ext cx="6858000" cy="147845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Материки (континенты) 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– это огромные участки суши, со всех сторон окружённые водой.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7331"/>
            <a:ext cx="7261262" cy="10199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Что такое материки? </a:t>
            </a:r>
          </a:p>
        </p:txBody>
      </p:sp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106874" y="147397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48294" y="759953"/>
            <a:ext cx="6101074" cy="3263797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9016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-6021" y="3307296"/>
            <a:ext cx="5193943" cy="223003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Карта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– это земная поверхность или её участок, </a:t>
            </a:r>
          </a:p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изображённый на плоскости.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7331"/>
            <a:ext cx="7261262" cy="10199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Карта и глобус.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106874" y="147397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картинку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48718" y="906997"/>
            <a:ext cx="4654724" cy="2230032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22631FE7-1C8A-4139-91F1-EE8FCF21B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525590" y="584163"/>
            <a:ext cx="2854715" cy="331236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F67A63F1-AFEE-4D14-AB61-AF1A5CC216B1}"/>
              </a:ext>
            </a:extLst>
          </p:cNvPr>
          <p:cNvSpPr txBox="1">
            <a:spLocks noChangeArrowheads="1"/>
          </p:cNvSpPr>
          <p:nvPr/>
        </p:nvSpPr>
        <p:spPr>
          <a:xfrm>
            <a:off x="5085425" y="3888603"/>
            <a:ext cx="3735047" cy="14784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Глобус</a:t>
            </a:r>
            <a:r>
              <a:rPr lang="ru-RU" altLang="ru-RU" sz="2800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изображает</a:t>
            </a:r>
          </a:p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форму Земли и её</a:t>
            </a:r>
          </a:p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поверхность. </a:t>
            </a:r>
          </a:p>
          <a:p>
            <a:endParaRPr lang="ru-RU" alt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32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65987" y="2783764"/>
            <a:ext cx="9042517" cy="27535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 отличие от карт, на глобусе нет искажений и разрывов, поэтому глобус удобен для получения общего представления о расположении материков и океанов.  В то же время глобус имеет довольно мелкий масштаб и не может показать какую-либо местность подробно.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7331"/>
            <a:ext cx="7261262" cy="10199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Сравните глобус и карту.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106874" y="147397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карту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92732" y="780683"/>
            <a:ext cx="3951274" cy="1893016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22631FE7-1C8A-4139-91F1-EE8FCF21B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525590" y="584163"/>
            <a:ext cx="2083359" cy="241735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6579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58789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Выполните </a:t>
            </a:r>
            <a:r>
              <a:rPr lang="ru-RU" dirty="0" smtClean="0"/>
              <a:t>задание на с. 11-117</a:t>
            </a:r>
          </a:p>
          <a:p>
            <a:endParaRPr lang="ru-RU" dirty="0"/>
          </a:p>
        </p:txBody>
      </p:sp>
      <p:pic>
        <p:nvPicPr>
          <p:cNvPr id="4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3" t="18274" r="1613" b="18695"/>
          <a:stretch/>
        </p:blipFill>
        <p:spPr bwMode="auto">
          <a:xfrm>
            <a:off x="2267744" y="2209428"/>
            <a:ext cx="4320481" cy="2814036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B0DB3D88-16FE-4F16-8E78-B2E50EA13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733264"/>
            <a:ext cx="8460448" cy="4248472"/>
          </a:xfrm>
          <a:prstGeom prst="rect">
            <a:avLst/>
          </a:prstGeom>
          <a:noFill/>
          <a:ln w="28575">
            <a:solidFill>
              <a:srgbClr val="DAA92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3F7CBEE-09D1-4454-8CD0-8978D0BBD14C}"/>
              </a:ext>
            </a:extLst>
          </p:cNvPr>
          <p:cNvSpPr/>
          <p:nvPr/>
        </p:nvSpPr>
        <p:spPr>
          <a:xfrm>
            <a:off x="1367855" y="128211"/>
            <a:ext cx="7416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Вспомните какие материки есть на Земле.</a:t>
            </a:r>
          </a:p>
        </p:txBody>
      </p:sp>
      <p:sp>
        <p:nvSpPr>
          <p:cNvPr id="38" name="Стрелка вправо с вырезом 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FBE3E187-158D-470C-94DE-AD4D44742BAB}"/>
              </a:ext>
            </a:extLst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5137A9B-F90A-434B-A2DB-4467351F345F}"/>
              </a:ext>
            </a:extLst>
          </p:cNvPr>
          <p:cNvSpPr/>
          <p:nvPr/>
        </p:nvSpPr>
        <p:spPr>
          <a:xfrm>
            <a:off x="1979712" y="1849388"/>
            <a:ext cx="86409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415E37B-991F-40F1-AF23-8183E6708A6E}"/>
              </a:ext>
            </a:extLst>
          </p:cNvPr>
          <p:cNvSpPr/>
          <p:nvPr/>
        </p:nvSpPr>
        <p:spPr>
          <a:xfrm>
            <a:off x="2843807" y="3145532"/>
            <a:ext cx="720081" cy="258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BC81332-76CE-4D7C-BCC7-252F1BF5EBF5}"/>
              </a:ext>
            </a:extLst>
          </p:cNvPr>
          <p:cNvSpPr/>
          <p:nvPr/>
        </p:nvSpPr>
        <p:spPr>
          <a:xfrm>
            <a:off x="4067944" y="2653769"/>
            <a:ext cx="1008112" cy="2037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F96912F-366B-4869-8771-2B65090C3F49}"/>
              </a:ext>
            </a:extLst>
          </p:cNvPr>
          <p:cNvSpPr/>
          <p:nvPr/>
        </p:nvSpPr>
        <p:spPr>
          <a:xfrm>
            <a:off x="6516216" y="3505572"/>
            <a:ext cx="7200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A5358A2D-224C-49E1-8C01-BDA40F85F5A0}"/>
              </a:ext>
            </a:extLst>
          </p:cNvPr>
          <p:cNvSpPr/>
          <p:nvPr/>
        </p:nvSpPr>
        <p:spPr>
          <a:xfrm rot="20930128">
            <a:off x="4512741" y="1596281"/>
            <a:ext cx="2655152" cy="222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FDE2746-AF69-465C-8F28-19E7B7FE803E}"/>
              </a:ext>
            </a:extLst>
          </p:cNvPr>
          <p:cNvSpPr txBox="1"/>
          <p:nvPr/>
        </p:nvSpPr>
        <p:spPr>
          <a:xfrm>
            <a:off x="147286" y="166384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прямоугольник</a:t>
            </a:r>
          </a:p>
        </p:txBody>
      </p:sp>
    </p:spTree>
    <p:extLst>
      <p:ext uri="{BB962C8B-B14F-4D97-AF65-F5344CB8AC3E}">
        <p14:creationId xmlns:p14="http://schemas.microsoft.com/office/powerpoint/2010/main" xmlns="" val="96940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/>
      <p:bldP spid="38" grpId="0" animBg="1"/>
      <p:bldP spid="3" grpId="0" animBg="1"/>
      <p:bldP spid="6" grpId="0" animBg="1"/>
      <p:bldP spid="7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Задание </a:t>
            </a:r>
            <a:r>
              <a:rPr lang="ru-RU" sz="3200" b="1" dirty="0" smtClean="0"/>
              <a:t>для контроля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Пройдите тест, </a:t>
            </a:r>
            <a:r>
              <a:rPr lang="ru-RU" sz="3200" b="1" dirty="0" smtClean="0"/>
              <a:t>ответы </a:t>
            </a:r>
            <a:r>
              <a:rPr lang="ru-RU" sz="3200" b="1" dirty="0" smtClean="0"/>
              <a:t>запишите в тетрадь</a:t>
            </a:r>
            <a:r>
              <a:rPr lang="ru-RU" sz="3200" b="1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А. Что такое океаны?</a:t>
            </a:r>
          </a:p>
          <a:p>
            <a:r>
              <a:rPr lang="ru-RU" dirty="0" smtClean="0"/>
              <a:t>    ⁪1)    огромные участки суши                                                   </a:t>
            </a:r>
          </a:p>
          <a:p>
            <a:r>
              <a:rPr lang="ru-RU" dirty="0" smtClean="0"/>
              <a:t>    ⁪ 2)  огромные водные пространства</a:t>
            </a:r>
          </a:p>
          <a:p>
            <a:r>
              <a:rPr lang="ru-RU" dirty="0" smtClean="0"/>
              <a:t>    ⁪ 3)   то же, что и моря                                                        </a:t>
            </a:r>
          </a:p>
          <a:p>
            <a:r>
              <a:rPr lang="ru-RU" dirty="0" smtClean="0"/>
              <a:t>   ⁪ 4) большой участок суши и водоём, который его омывает</a:t>
            </a:r>
          </a:p>
          <a:p>
            <a:r>
              <a:rPr lang="ru-RU" dirty="0" smtClean="0"/>
              <a:t>Б. Сколько материков на Земле?</a:t>
            </a:r>
          </a:p>
          <a:p>
            <a:r>
              <a:rPr lang="ru-RU" dirty="0" smtClean="0"/>
              <a:t>    ⁪1)    4                                                              ⁪ 2)      5</a:t>
            </a:r>
          </a:p>
          <a:p>
            <a:r>
              <a:rPr lang="ru-RU" dirty="0" smtClean="0"/>
              <a:t>    ⁪ 3)   6                                                              ⁪ 4)     8</a:t>
            </a:r>
          </a:p>
          <a:p>
            <a:r>
              <a:rPr lang="ru-RU" dirty="0" smtClean="0"/>
              <a:t>В. Найди самый маленький материк.</a:t>
            </a:r>
          </a:p>
          <a:p>
            <a:r>
              <a:rPr lang="ru-RU" dirty="0" smtClean="0"/>
              <a:t>⁪ 1) Евразия                                                      ⁪ 2) Африка</a:t>
            </a:r>
          </a:p>
          <a:p>
            <a:r>
              <a:rPr lang="ru-RU" dirty="0" smtClean="0"/>
              <a:t>⁪ 3) Северная Америка                                     ⁪ 4) </a:t>
            </a:r>
            <a:r>
              <a:rPr lang="ru-RU" dirty="0" smtClean="0"/>
              <a:t>Австралия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7220"/>
            <a:ext cx="8229600" cy="47679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Г. Какой океан самый большой?</a:t>
            </a:r>
          </a:p>
          <a:p>
            <a:r>
              <a:rPr lang="ru-RU" dirty="0" smtClean="0"/>
              <a:t>⁪ 1) Тихий                                                     </a:t>
            </a:r>
          </a:p>
          <a:p>
            <a:r>
              <a:rPr lang="ru-RU" dirty="0" smtClean="0"/>
              <a:t>⁪ 2) Атлантический</a:t>
            </a:r>
          </a:p>
          <a:p>
            <a:r>
              <a:rPr lang="ru-RU" dirty="0" smtClean="0"/>
              <a:t>⁪ 3)  Северный Ледовитый                          </a:t>
            </a:r>
          </a:p>
          <a:p>
            <a:r>
              <a:rPr lang="ru-RU" dirty="0" smtClean="0"/>
              <a:t>⁪4) Индийский</a:t>
            </a:r>
          </a:p>
          <a:p>
            <a:r>
              <a:rPr lang="ru-RU" dirty="0" smtClean="0"/>
              <a:t>Д. Укажи материк, на котором расположена наша страна?</a:t>
            </a:r>
          </a:p>
          <a:p>
            <a:r>
              <a:rPr lang="ru-RU" dirty="0" smtClean="0"/>
              <a:t>⁪ 1)  Австралия                                               ⁪ 2)  Евразия             </a:t>
            </a:r>
          </a:p>
          <a:p>
            <a:r>
              <a:rPr lang="ru-RU" dirty="0" smtClean="0"/>
              <a:t>⁪ 3) Южная Америка                                       ⁪ 4) Африка</a:t>
            </a:r>
          </a:p>
          <a:p>
            <a:r>
              <a:rPr lang="ru-RU" dirty="0" smtClean="0"/>
              <a:t>Е. Где нет городов?</a:t>
            </a:r>
          </a:p>
          <a:p>
            <a:r>
              <a:rPr lang="ru-RU" dirty="0" smtClean="0"/>
              <a:t>⁪ 1) в Северной Америке                                         ⁪ 2) в Австралии</a:t>
            </a:r>
          </a:p>
          <a:p>
            <a:r>
              <a:rPr lang="ru-RU" dirty="0" smtClean="0"/>
              <a:t>⁪ 3) в Антарктиде                                                     ⁪ 4) в Африке</a:t>
            </a:r>
          </a:p>
          <a:p>
            <a:r>
              <a:rPr lang="ru-RU" dirty="0" smtClean="0"/>
              <a:t>Ж. Где протекает река Нил?</a:t>
            </a:r>
          </a:p>
          <a:p>
            <a:r>
              <a:rPr lang="ru-RU" dirty="0" smtClean="0"/>
              <a:t>    ⁪ 1) в Евразии                           		⁪ 3) в Австралии</a:t>
            </a:r>
          </a:p>
          <a:p>
            <a:r>
              <a:rPr lang="ru-RU" dirty="0" smtClean="0"/>
              <a:t>    ⁪ 2) в Африке                          	          ⁪ 4) в Северной Америке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с.117.</a:t>
            </a:r>
          </a:p>
          <a:p>
            <a:endParaRPr lang="ru-RU" dirty="0"/>
          </a:p>
        </p:txBody>
      </p:sp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 flipH="1">
            <a:off x="6516216" y="271348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20674798" flipH="1">
            <a:off x="570801" y="2723926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D5D31ED2-54F8-4A92-BDFA-8B5F3BFD5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03848" y="264147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C741755-24FF-48C3-998E-FBA65D70AE8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91920" y="666687"/>
            <a:ext cx="6200169" cy="11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Ф</a:t>
            </a:r>
            <a:r>
              <a:rPr lang="ru-RU" b="1" dirty="0" smtClean="0"/>
              <a:t>ормирование </a:t>
            </a:r>
            <a:r>
              <a:rPr lang="ru-RU" b="1" dirty="0" smtClean="0"/>
              <a:t>представления о материках и океанах планеты.</a:t>
            </a:r>
          </a:p>
          <a:p>
            <a:endParaRPr lang="ru-RU" dirty="0"/>
          </a:p>
        </p:txBody>
      </p:sp>
      <p:pic>
        <p:nvPicPr>
          <p:cNvPr id="4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D5D31ED2-54F8-4A92-BDFA-8B5F3BFD5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19872" y="2785492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Окружающий мир 2 класс ч.2, тема урока "Путешествие по планете", с.114-117, Школа России., перейдя по ссылке: </a:t>
            </a:r>
            <a:r>
              <a:rPr lang="ru-RU" u="sng" dirty="0" smtClean="0">
                <a:hlinkClick r:id="rId2"/>
              </a:rPr>
              <a:t>https://www.youtube.com/watch?v=ofXJ_Tq087I&amp;feature=emb_logo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114 – 115.</a:t>
            </a:r>
          </a:p>
          <a:p>
            <a:endParaRPr lang="ru-RU" dirty="0"/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47864" y="2137420"/>
            <a:ext cx="2444975" cy="3234722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1027495" y="3789717"/>
            <a:ext cx="6858000" cy="171249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1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Карта </a:t>
            </a:r>
            <a:r>
              <a:rPr lang="ru-RU" altLang="ru-RU" sz="3333" dirty="0">
                <a:latin typeface="Comic Sans MS" panose="030F0702030302020204" pitchFamily="66" charset="0"/>
              </a:rPr>
              <a:t>- </a:t>
            </a:r>
            <a:r>
              <a:rPr lang="ru-RU" altLang="ru-RU" sz="3100" dirty="0">
                <a:latin typeface="Comic Sans MS" panose="030F0702030302020204" pitchFamily="66" charset="0"/>
              </a:rPr>
              <a:t>это уменьшенное изображение</a:t>
            </a:r>
          </a:p>
          <a:p>
            <a:r>
              <a:rPr lang="ru-RU" altLang="ru-RU" sz="3100" dirty="0">
                <a:latin typeface="Comic Sans MS" panose="030F0702030302020204" pitchFamily="66" charset="0"/>
              </a:rPr>
              <a:t>земной поверхности на плоскости</a:t>
            </a:r>
          </a:p>
          <a:p>
            <a:r>
              <a:rPr lang="ru-RU" altLang="ru-RU" sz="3100" dirty="0">
                <a:latin typeface="Comic Sans MS" panose="030F0702030302020204" pitchFamily="66" charset="0"/>
              </a:rPr>
              <a:t>с помощью условных знаков.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86888" y="49188"/>
            <a:ext cx="7201958" cy="8366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Что такое карта ?</a:t>
            </a:r>
            <a:endParaRPr lang="ru-RU" altLang="ru-RU" sz="36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306785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AC8D4F7A-7202-4C6F-BF8A-2FE98E0A56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5" t="20355" r="3415" b="19690"/>
          <a:stretch/>
        </p:blipFill>
        <p:spPr bwMode="auto">
          <a:xfrm>
            <a:off x="1430161" y="731478"/>
            <a:ext cx="6283677" cy="3058239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173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1027495" y="3789717"/>
            <a:ext cx="6858000" cy="171249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1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Физическими</a:t>
            </a:r>
            <a:r>
              <a:rPr lang="ru-RU" altLang="ru-RU" sz="3100" b="1" dirty="0">
                <a:latin typeface="Comic Sans MS" panose="030F0702030302020204" pitchFamily="66" charset="0"/>
              </a:rPr>
              <a:t> называются карты,</a:t>
            </a:r>
          </a:p>
          <a:p>
            <a:r>
              <a:rPr lang="ru-RU" altLang="ru-RU" sz="3100" b="1" dirty="0">
                <a:latin typeface="Comic Sans MS" panose="030F0702030302020204" pitchFamily="66" charset="0"/>
              </a:rPr>
              <a:t> на которых изображены равнины,</a:t>
            </a:r>
          </a:p>
          <a:p>
            <a:r>
              <a:rPr lang="ru-RU" altLang="ru-RU" sz="3100" b="1" dirty="0">
                <a:latin typeface="Comic Sans MS" panose="030F0702030302020204" pitchFamily="66" charset="0"/>
              </a:rPr>
              <a:t> горы, моря, реки , озёра и другие природные объекты.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7331"/>
            <a:ext cx="7261262" cy="101996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sz="3500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Какие карты называют физическими? 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106244" y="130090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5" t="20355" r="3415" b="19690"/>
          <a:stretch/>
        </p:blipFill>
        <p:spPr bwMode="auto">
          <a:xfrm>
            <a:off x="1757117" y="1081198"/>
            <a:ext cx="5398756" cy="2627552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307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4AE4B149-7FEF-4A08-92BF-81D7851D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5" y="3606916"/>
            <a:ext cx="889506" cy="17671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54223BB5-B210-4D8D-8A13-72CC9F84116F}"/>
              </a:ext>
            </a:extLst>
          </p:cNvPr>
          <p:cNvSpPr txBox="1">
            <a:spLocks noChangeArrowheads="1"/>
          </p:cNvSpPr>
          <p:nvPr/>
        </p:nvSpPr>
        <p:spPr>
          <a:xfrm>
            <a:off x="1029215" y="3505572"/>
            <a:ext cx="6858000" cy="200871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Океаны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– крупнейшие водные объекты, составляющие часть мирового океана, расположенные среди материков. 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7331"/>
            <a:ext cx="7261262" cy="10199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Что такое океаны? 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1439E8FD-424E-40F8-9754-DABBD98F9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430895" y="3875699"/>
            <a:ext cx="1440810" cy="15405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79EA46-CB66-4183-B298-915F8A2735F4}"/>
              </a:ext>
            </a:extLst>
          </p:cNvPr>
          <p:cNvSpPr txBox="1"/>
          <p:nvPr/>
        </p:nvSpPr>
        <p:spPr>
          <a:xfrm>
            <a:off x="106874" y="147397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вопрос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5" t="20355" r="3415" b="19690"/>
          <a:stretch/>
        </p:blipFill>
        <p:spPr bwMode="auto">
          <a:xfrm>
            <a:off x="1872622" y="670617"/>
            <a:ext cx="5398756" cy="2627552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362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2D0EFFB-4B43-4FC8-91FE-7848BC7B81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109339"/>
            <a:ext cx="7261262" cy="10199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Океаны.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642EF9DC-444E-478B-9904-95C060B5DD0F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E81A0424-56E5-4467-88DA-93A17B3E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5" t="20355" r="3415" b="19690"/>
          <a:stretch/>
        </p:blipFill>
        <p:spPr bwMode="auto">
          <a:xfrm>
            <a:off x="656786" y="912698"/>
            <a:ext cx="7830427" cy="3994390"/>
          </a:xfrm>
          <a:prstGeom prst="rect">
            <a:avLst/>
          </a:prstGeom>
          <a:noFill/>
          <a:ln w="28575">
            <a:solidFill>
              <a:srgbClr val="CC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A46AF67C-2CDA-4649-BA59-74A770B336ED}"/>
              </a:ext>
            </a:extLst>
          </p:cNvPr>
          <p:cNvCxnSpPr/>
          <p:nvPr/>
        </p:nvCxnSpPr>
        <p:spPr>
          <a:xfrm>
            <a:off x="683568" y="1167366"/>
            <a:ext cx="740527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C411115F-DF03-41EB-8D3B-274E4BF7C152}"/>
              </a:ext>
            </a:extLst>
          </p:cNvPr>
          <p:cNvCxnSpPr>
            <a:cxnSpLocks/>
          </p:cNvCxnSpPr>
          <p:nvPr/>
        </p:nvCxnSpPr>
        <p:spPr>
          <a:xfrm>
            <a:off x="827584" y="3649588"/>
            <a:ext cx="165618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ECDE0768-1ED8-4A2D-BCE8-B75E9779686C}"/>
              </a:ext>
            </a:extLst>
          </p:cNvPr>
          <p:cNvCxnSpPr>
            <a:cxnSpLocks/>
          </p:cNvCxnSpPr>
          <p:nvPr/>
        </p:nvCxnSpPr>
        <p:spPr>
          <a:xfrm>
            <a:off x="6805203" y="3217540"/>
            <a:ext cx="165618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8CD4D329-A289-49FB-B43B-9DED01793067}"/>
              </a:ext>
            </a:extLst>
          </p:cNvPr>
          <p:cNvCxnSpPr>
            <a:cxnSpLocks/>
          </p:cNvCxnSpPr>
          <p:nvPr/>
        </p:nvCxnSpPr>
        <p:spPr>
          <a:xfrm>
            <a:off x="4932040" y="3937620"/>
            <a:ext cx="165618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14759A0-2C96-4EBD-ADE6-60FE11C2B109}"/>
              </a:ext>
            </a:extLst>
          </p:cNvPr>
          <p:cNvCxnSpPr>
            <a:cxnSpLocks/>
          </p:cNvCxnSpPr>
          <p:nvPr/>
        </p:nvCxnSpPr>
        <p:spPr>
          <a:xfrm>
            <a:off x="3563888" y="1777380"/>
            <a:ext cx="504056" cy="21602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4D8E42DE-B5F6-4CAF-97BF-BEC2563DAFF7}"/>
              </a:ext>
            </a:extLst>
          </p:cNvPr>
          <p:cNvCxnSpPr>
            <a:cxnSpLocks/>
          </p:cNvCxnSpPr>
          <p:nvPr/>
        </p:nvCxnSpPr>
        <p:spPr>
          <a:xfrm>
            <a:off x="791895" y="4547634"/>
            <a:ext cx="7452935" cy="1244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415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7B4545DF-3640-42ED-B0CE-DB2F9FDBC76D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181347"/>
            <a:ext cx="7261262" cy="101996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3600" dirty="0">
                <a:latin typeface="Comic Sans MS" panose="030F0702030302020204" pitchFamily="66" charset="0"/>
              </a:rPr>
              <a:t>	</a:t>
            </a:r>
            <a:r>
              <a:rPr lang="ru-RU" altLang="ru-RU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Географы разделили Мировой океан на 5 океанов.</a:t>
            </a:r>
            <a:endParaRPr lang="ru-RU" altLang="ru-RU" sz="2800" b="1" dirty="0">
              <a:solidFill>
                <a:srgbClr val="5F2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xmlns="" id="{5ABDDFF2-C1FF-49E6-BDDC-FC0B864F4452}"/>
              </a:ext>
            </a:extLst>
          </p:cNvPr>
          <p:cNvCxnSpPr>
            <a:cxnSpLocks/>
          </p:cNvCxnSpPr>
          <p:nvPr/>
        </p:nvCxnSpPr>
        <p:spPr>
          <a:xfrm flipH="1">
            <a:off x="1763688" y="1201316"/>
            <a:ext cx="845840" cy="792088"/>
          </a:xfrm>
          <a:prstGeom prst="straightConnector1">
            <a:avLst/>
          </a:prstGeom>
          <a:ln w="38100">
            <a:solidFill>
              <a:srgbClr val="5F2E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82E31B9C-C799-4714-AF54-D74BC18135C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026052"/>
            <a:ext cx="3024336" cy="17124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Тихий океан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самый большой.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xmlns="" id="{55CD8A31-0CA8-4308-80B4-D0974554964C}"/>
              </a:ext>
            </a:extLst>
          </p:cNvPr>
          <p:cNvCxnSpPr>
            <a:cxnSpLocks/>
          </p:cNvCxnSpPr>
          <p:nvPr/>
        </p:nvCxnSpPr>
        <p:spPr>
          <a:xfrm>
            <a:off x="4679504" y="1201316"/>
            <a:ext cx="0" cy="792088"/>
          </a:xfrm>
          <a:prstGeom prst="straightConnector1">
            <a:avLst/>
          </a:prstGeom>
          <a:ln w="38100">
            <a:solidFill>
              <a:srgbClr val="5F2E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5B7807AC-490C-421C-B831-4920A58A2997}"/>
              </a:ext>
            </a:extLst>
          </p:cNvPr>
          <p:cNvSpPr txBox="1">
            <a:spLocks noChangeArrowheads="1"/>
          </p:cNvSpPr>
          <p:nvPr/>
        </p:nvSpPr>
        <p:spPr>
          <a:xfrm>
            <a:off x="2915816" y="2026052"/>
            <a:ext cx="3024336" cy="17124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Атлантический  океан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поменьше.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2A0240F4-FA34-4A7D-BEB4-882DBFF0FCCF}"/>
              </a:ext>
            </a:extLst>
          </p:cNvPr>
          <p:cNvCxnSpPr>
            <a:cxnSpLocks/>
          </p:cNvCxnSpPr>
          <p:nvPr/>
        </p:nvCxnSpPr>
        <p:spPr>
          <a:xfrm>
            <a:off x="6588224" y="1057300"/>
            <a:ext cx="1115616" cy="936104"/>
          </a:xfrm>
          <a:prstGeom prst="straightConnector1">
            <a:avLst/>
          </a:prstGeom>
          <a:ln w="38100">
            <a:solidFill>
              <a:srgbClr val="5F2E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CE369BE1-4E89-4B14-B9AF-3FC764B286B5}"/>
              </a:ext>
            </a:extLst>
          </p:cNvPr>
          <p:cNvSpPr txBox="1">
            <a:spLocks noChangeArrowheads="1"/>
          </p:cNvSpPr>
          <p:nvPr/>
        </p:nvSpPr>
        <p:spPr>
          <a:xfrm>
            <a:off x="5940152" y="2026052"/>
            <a:ext cx="3024336" cy="17124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Индийский  океан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ещё меньше.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ECD64DA9-85AC-48EB-9AD9-FE0AEDF319D7}"/>
              </a:ext>
            </a:extLst>
          </p:cNvPr>
          <p:cNvCxnSpPr>
            <a:cxnSpLocks/>
          </p:cNvCxnSpPr>
          <p:nvPr/>
        </p:nvCxnSpPr>
        <p:spPr>
          <a:xfrm>
            <a:off x="2913934" y="1201316"/>
            <a:ext cx="0" cy="2505718"/>
          </a:xfrm>
          <a:prstGeom prst="straightConnector1">
            <a:avLst/>
          </a:prstGeom>
          <a:ln w="38100">
            <a:solidFill>
              <a:srgbClr val="5F2E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2CFF758D-7D61-4DEE-A00D-794EE7F9AD63}"/>
              </a:ext>
            </a:extLst>
          </p:cNvPr>
          <p:cNvSpPr txBox="1">
            <a:spLocks noChangeArrowheads="1"/>
          </p:cNvSpPr>
          <p:nvPr/>
        </p:nvSpPr>
        <p:spPr>
          <a:xfrm>
            <a:off x="179512" y="3707034"/>
            <a:ext cx="4248472" cy="17124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Северный Ледовитый океан</a:t>
            </a:r>
            <a:r>
              <a:rPr lang="ru-RU" altLang="ru-RU" sz="2800" b="1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самый маленький и самый мелкий.</a:t>
            </a:r>
          </a:p>
        </p:txBody>
      </p:sp>
      <p:sp>
        <p:nvSpPr>
          <p:cNvPr id="18" name="Левая фигурная скобка 17">
            <a:extLst>
              <a:ext uri="{FF2B5EF4-FFF2-40B4-BE49-F238E27FC236}">
                <a16:creationId xmlns:a16="http://schemas.microsoft.com/office/drawing/2014/main" xmlns="" id="{1D4B21C6-9EDD-41C6-B508-6225C803B2AF}"/>
              </a:ext>
            </a:extLst>
          </p:cNvPr>
          <p:cNvSpPr/>
          <p:nvPr/>
        </p:nvSpPr>
        <p:spPr>
          <a:xfrm rot="16200000">
            <a:off x="4091492" y="-878334"/>
            <a:ext cx="712245" cy="8490001"/>
          </a:xfrm>
          <a:prstGeom prst="leftBrace">
            <a:avLst>
              <a:gd name="adj1" fmla="val 8333"/>
              <a:gd name="adj2" fmla="val 50443"/>
            </a:avLst>
          </a:prstGeom>
          <a:ln w="38100">
            <a:solidFill>
              <a:srgbClr val="5F2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8BBF27AA-1B5D-4AD0-B61B-62B2795EE377}"/>
              </a:ext>
            </a:extLst>
          </p:cNvPr>
          <p:cNvSpPr txBox="1">
            <a:spLocks noChangeArrowheads="1"/>
          </p:cNvSpPr>
          <p:nvPr/>
        </p:nvSpPr>
        <p:spPr>
          <a:xfrm>
            <a:off x="4056018" y="3674386"/>
            <a:ext cx="5112568" cy="17124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Соединены водным кольцом, которое называют </a:t>
            </a:r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Антарктическим</a:t>
            </a: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или </a:t>
            </a:r>
            <a:r>
              <a:rPr lang="ru-RU" altLang="ru-RU" sz="2800" b="1" u="sng" dirty="0">
                <a:solidFill>
                  <a:srgbClr val="5F2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Южным океаном</a:t>
            </a:r>
          </a:p>
        </p:txBody>
      </p:sp>
      <p:sp>
        <p:nvSpPr>
          <p:cNvPr id="2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AB687472-1DD8-434C-AC4E-6C33C3C8F7E8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B85808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3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7" grpId="0"/>
      <p:bldP spid="10" grpId="0"/>
      <p:bldP spid="14" grpId="0"/>
      <p:bldP spid="18" grpId="0" animBg="1"/>
      <p:bldP spid="19" grpId="0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471</Words>
  <Application>Microsoft Office PowerPoint</Application>
  <PresentationFormat>Экран (16:10)</PresentationFormat>
  <Paragraphs>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Цель:</vt:lpstr>
      <vt:lpstr>Изучение нового материала</vt:lpstr>
      <vt:lpstr>Задание №1.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Задание №2. </vt:lpstr>
      <vt:lpstr>Слайд 14</vt:lpstr>
      <vt:lpstr>Задание для контроля  Пройдите тест, ответы запишите в тетрадь:</vt:lpstr>
      <vt:lpstr>Слайд 16</vt:lpstr>
      <vt:lpstr>Домашнее задание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планете.Никифорова Н.В.</dc:title>
  <dc:creator>Наталья Никифорова</dc:creator>
  <cp:lastModifiedBy>света</cp:lastModifiedBy>
  <cp:revision>257</cp:revision>
  <dcterms:created xsi:type="dcterms:W3CDTF">2017-12-24T16:16:52Z</dcterms:created>
  <dcterms:modified xsi:type="dcterms:W3CDTF">2022-05-03T17:22:42Z</dcterms:modified>
</cp:coreProperties>
</file>