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9" r:id="rId3"/>
    <p:sldId id="270" r:id="rId4"/>
    <p:sldId id="271" r:id="rId5"/>
    <p:sldId id="272" r:id="rId6"/>
    <p:sldId id="273" r:id="rId7"/>
    <p:sldId id="276" r:id="rId8"/>
    <p:sldId id="257" r:id="rId9"/>
    <p:sldId id="258" r:id="rId10"/>
    <p:sldId id="259" r:id="rId11"/>
    <p:sldId id="260" r:id="rId12"/>
    <p:sldId id="265" r:id="rId13"/>
    <p:sldId id="266" r:id="rId14"/>
    <p:sldId id="274" r:id="rId15"/>
    <p:sldId id="268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6.05\&#1073;&#1091;&#1083;&#1100;&#1076;&#1086;&#1075;%20&#1087;&#1086;%20&#1082;&#1083;&#1080;&#1095;&#1082;&#1077;%20&#1076;&#1086;&#1075;\01%20-%20%20&#1041;&#1091;&#1083;&#1100;&#1076;&#1086;&#1075;%20&#1087;&#1086;%20&#1082;&#1083;&#1080;&#1095;&#1082;&#1077;%20&#1044;&#1086;&#1075;%20.%20.mp3" TargetMode="Externa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3600"/>
            <a:ext cx="7772400" cy="2286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cap="all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АМЕРИКАНСКАЯ </a:t>
            </a:r>
            <a:br>
              <a:rPr lang="ru-RU" b="1" cap="all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cap="all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НАРОДНАЯ ПЕСЕНКА </a:t>
            </a:r>
            <a:br>
              <a:rPr lang="ru-RU" b="1" cap="all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"БУЛЬДОГ ПО КЛИЧКЕ ДОГ"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71800" y="4800600"/>
            <a:ext cx="5943600" cy="1828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Учитель: Киселева С.А.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28800" y="381000"/>
            <a:ext cx="5791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Урок литературного чтения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2 класс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УМК «Школа России»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0000016-300x2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4648200"/>
            <a:ext cx="2438400" cy="19642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latin typeface="Arno Pro SmText" pitchFamily="18" charset="0"/>
              </a:rPr>
              <a:t>Роман </a:t>
            </a:r>
            <a:r>
              <a:rPr lang="ru-RU" dirty="0" smtClean="0">
                <a:latin typeface="Arno Pro SmText" pitchFamily="18" charset="0"/>
              </a:rPr>
              <a:t>– повествовательное произведение со сложным сюжетом.</a:t>
            </a:r>
            <a:endParaRPr lang="ru-RU" dirty="0">
              <a:latin typeface="Arno Pro SmText" pitchFamily="18" charset="0"/>
            </a:endParaRPr>
          </a:p>
        </p:txBody>
      </p:sp>
      <p:pic>
        <p:nvPicPr>
          <p:cNvPr id="4" name="Рисунок 3" descr="Любовные-стихи-романы-Книга-с-сердечком-1295531132_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2667000"/>
            <a:ext cx="5486400" cy="3657600"/>
          </a:xfrm>
          <a:prstGeom prst="rect">
            <a:avLst/>
          </a:prstGeom>
        </p:spPr>
      </p:pic>
      <p:pic>
        <p:nvPicPr>
          <p:cNvPr id="5" name="Рисунок 4" descr="0000016-300x2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05600" y="4724400"/>
            <a:ext cx="1905000" cy="1435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latin typeface="Arno Pro SmText" pitchFamily="18" charset="0"/>
              </a:rPr>
              <a:t>Портной</a:t>
            </a:r>
            <a:r>
              <a:rPr lang="ru-RU" dirty="0" smtClean="0">
                <a:latin typeface="Arno Pro SmText" pitchFamily="18" charset="0"/>
              </a:rPr>
              <a:t> – мастер, специалист по шитью.</a:t>
            </a:r>
            <a:endParaRPr lang="ru-RU" dirty="0">
              <a:latin typeface="Arno Pro SmText" pitchFamily="18" charset="0"/>
            </a:endParaRPr>
          </a:p>
        </p:txBody>
      </p:sp>
      <p:pic>
        <p:nvPicPr>
          <p:cNvPr id="4" name="Рисунок 3" descr="tailo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133600"/>
            <a:ext cx="4114800" cy="4385116"/>
          </a:xfrm>
          <a:prstGeom prst="rect">
            <a:avLst/>
          </a:prstGeom>
        </p:spPr>
      </p:pic>
      <p:pic>
        <p:nvPicPr>
          <p:cNvPr id="5" name="Рисунок 4" descr="89755103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1752600"/>
            <a:ext cx="3352800" cy="3352800"/>
          </a:xfrm>
          <a:prstGeom prst="rect">
            <a:avLst/>
          </a:prstGeom>
        </p:spPr>
      </p:pic>
      <p:pic>
        <p:nvPicPr>
          <p:cNvPr id="6" name="Рисунок 5" descr="0000016-300x22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0" y="4953000"/>
            <a:ext cx="1905000" cy="1435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base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Пословицы к произведению: </a:t>
            </a:r>
            <a:b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Собака – друг человека.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собака ласковое слово знает.</a:t>
            </a:r>
            <a:br>
              <a:rPr lang="ru-RU" sz="49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Собака человеку неизменный друг.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0000016-300x2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5000" y="4495800"/>
            <a:ext cx="2857500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689097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Чему учит произведение?</a:t>
            </a:r>
            <a:b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799"/>
          </a:xfrm>
        </p:spPr>
        <p:txBody>
          <a:bodyPr>
            <a:normAutofit/>
          </a:bodyPr>
          <a:lstStyle/>
          <a:p>
            <a:pPr fontAlgn="base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Произведение учит любить, ценить и оберегать животных, ведь они тоже могут быть настоящими друзьями.</a:t>
            </a:r>
          </a:p>
          <a:p>
            <a:pPr fontAlgn="base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 также песенка учит пониманию того, что в одиночестве жить тяжело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Рисунок 4" descr="0000016-300x2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3352800"/>
            <a:ext cx="1905000" cy="14351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304800"/>
            <a:ext cx="49530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B050"/>
                </a:solidFill>
              </a:rPr>
              <a:t>Выберите и продолжите любое предложение.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/>
              <a:t>• На сегодняшнем уроке я узнал...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/>
              <a:t>• На этом уроке я похвалил бы себя за...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/>
              <a:t>• После урока мне захотелось...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/>
              <a:t>• Сегодня я сумел...</a:t>
            </a:r>
          </a:p>
          <a:p>
            <a:endParaRPr lang="ru-RU" dirty="0"/>
          </a:p>
        </p:txBody>
      </p:sp>
      <p:pic>
        <p:nvPicPr>
          <p:cNvPr id="4" name="Рисунок 3" descr="0000016-300x2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7000" y="5029200"/>
            <a:ext cx="1905000" cy="1435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6400800" cy="103414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Домашнее задание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611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Ответьте на вопросы с. 173, 175.</a:t>
            </a:r>
          </a:p>
          <a:p>
            <a:pPr algn="ctr">
              <a:buNone/>
            </a:pPr>
            <a:endParaRPr lang="ru-RU" sz="4800" dirty="0"/>
          </a:p>
        </p:txBody>
      </p:sp>
      <p:pic>
        <p:nvPicPr>
          <p:cNvPr id="4" name="Рисунок 3" descr="0000016-300x2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4419600"/>
            <a:ext cx="2209800" cy="1739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5" name="Рисунок 4" descr="0000016-300x2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1676400"/>
            <a:ext cx="5109294" cy="402283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Цель:</a:t>
            </a:r>
            <a:r>
              <a:rPr lang="ru-RU" sz="3200" dirty="0" smtClean="0"/>
              <a:t> развитие интереса и любви к чтению в процессе ознакомления обучающихся с американской народной песенкой «Бульдог по кличке Дог».</a:t>
            </a:r>
            <a:br>
              <a:rPr lang="ru-RU" sz="3200" dirty="0" smtClean="0"/>
            </a:br>
            <a:endParaRPr lang="ru-RU" sz="32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697480"/>
            <a:ext cx="3276600" cy="393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86000" y="228600"/>
            <a:ext cx="5486400" cy="9144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dirty="0" smtClean="0"/>
              <a:t>Задание №1 </a:t>
            </a:r>
            <a:br>
              <a:rPr lang="ru-RU" sz="4000" b="1" dirty="0" smtClean="0"/>
            </a:br>
            <a:r>
              <a:rPr lang="ru-RU" sz="4000" b="1" dirty="0" smtClean="0"/>
              <a:t>Работа </a:t>
            </a:r>
            <a:r>
              <a:rPr lang="ru-RU" sz="4000" b="1" dirty="0" smtClean="0"/>
              <a:t>с текстом с.172</a:t>
            </a:r>
            <a:endParaRPr lang="ru-RU" sz="40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81000" y="1219200"/>
            <a:ext cx="3886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419600" y="1524000"/>
            <a:ext cx="4495800" cy="51054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— Прочитаем авторский текст об этом разделе на с. </a:t>
            </a:r>
            <a:r>
              <a:rPr lang="ru-RU" dirty="0" smtClean="0"/>
              <a:t>172.</a:t>
            </a:r>
            <a:endParaRPr lang="ru-RU" dirty="0" smtClean="0"/>
          </a:p>
          <a:p>
            <a:r>
              <a:rPr lang="ru-RU" dirty="0" smtClean="0"/>
              <a:t>— Какие страны упоминаются в тексте? </a:t>
            </a:r>
          </a:p>
          <a:p>
            <a:r>
              <a:rPr lang="ru-RU" dirty="0" smtClean="0"/>
              <a:t>— Из какой страны сказочник </a:t>
            </a:r>
            <a:r>
              <a:rPr lang="ru-RU" dirty="0" err="1" smtClean="0"/>
              <a:t>Ганс</a:t>
            </a:r>
            <a:r>
              <a:rPr lang="ru-RU" dirty="0" smtClean="0"/>
              <a:t> Христиан Андерсен? </a:t>
            </a:r>
          </a:p>
          <a:p>
            <a:r>
              <a:rPr lang="ru-RU" dirty="0" smtClean="0"/>
              <a:t>— Кто написал сказку «Золушка»? </a:t>
            </a:r>
          </a:p>
          <a:p>
            <a:r>
              <a:rPr lang="ru-RU" dirty="0" smtClean="0"/>
              <a:t>— Кто переводил английские народные песенки и загадки из книги «Рифмы Матушки Гусыни»?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Работа с иллюстрациями с.173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343401" y="1447800"/>
            <a:ext cx="4495800" cy="4678363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/>
              <a:t>— Нас. 171 рассмотрите иллюстрации.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— Что перепутал художник? Как должно быть на самом деле?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— Вспомните, кто написал эти сказки и как они называются. 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4114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Работа с иллюстрациями с.173</a:t>
            </a:r>
            <a:endParaRPr lang="ru-RU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3657600" cy="3352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381000" y="5257800"/>
            <a:ext cx="4114800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Шарль Перро</a:t>
            </a:r>
          </a:p>
          <a:p>
            <a:pPr algn="ctr"/>
            <a:r>
              <a:rPr lang="ru-RU" sz="2800" b="1" dirty="0" smtClean="0"/>
              <a:t> «Красная Шапочка».</a:t>
            </a:r>
            <a:endParaRPr lang="ru-RU" sz="28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524000"/>
            <a:ext cx="400526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4625006" y="5257800"/>
            <a:ext cx="4518994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 Братья Гримм</a:t>
            </a:r>
          </a:p>
          <a:p>
            <a:pPr algn="ctr"/>
            <a:r>
              <a:rPr lang="ru-RU" sz="2800" b="1" dirty="0" smtClean="0"/>
              <a:t> «</a:t>
            </a:r>
            <a:r>
              <a:rPr lang="ru-RU" sz="2800" b="1" dirty="0" err="1" smtClean="0"/>
              <a:t>Бременские</a:t>
            </a:r>
            <a:r>
              <a:rPr lang="ru-RU" sz="2800" b="1" dirty="0" smtClean="0"/>
              <a:t> музыканты».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Работа с иллюстрациями с.173</a:t>
            </a:r>
            <a:endParaRPr lang="ru-RU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752600"/>
            <a:ext cx="3886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752600"/>
            <a:ext cx="3733800" cy="3310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066800" y="5257800"/>
            <a:ext cx="2621167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sz="2800" b="1" dirty="0" smtClean="0"/>
              <a:t>Шарль Перро </a:t>
            </a:r>
          </a:p>
          <a:p>
            <a:pPr algn="ctr"/>
            <a:r>
              <a:rPr lang="ru-RU" sz="2800" b="1" dirty="0" smtClean="0"/>
              <a:t>«Кот в сапогах»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95800" y="5257800"/>
            <a:ext cx="442922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/>
              <a:t> Г.Х. Андерсен </a:t>
            </a:r>
          </a:p>
          <a:p>
            <a:pPr algn="ctr"/>
            <a:r>
              <a:rPr lang="ru-RU" sz="2800" b="1" dirty="0" smtClean="0"/>
              <a:t>«Принцесса на горошине».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Задание №2</a:t>
            </a:r>
            <a:br>
              <a:rPr lang="ru-RU" b="1" dirty="0" smtClean="0"/>
            </a:br>
            <a:r>
              <a:rPr lang="ru-RU" b="1" dirty="0" smtClean="0"/>
              <a:t>Работа </a:t>
            </a:r>
            <a:r>
              <a:rPr lang="ru-RU" b="1" dirty="0" smtClean="0"/>
              <a:t>по учебнику с.174-175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4038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1600200"/>
            <a:ext cx="4041775" cy="431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0016-300x2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533400"/>
            <a:ext cx="7467600" cy="5625592"/>
          </a:xfrm>
          <a:prstGeom prst="rect">
            <a:avLst/>
          </a:prstGeom>
        </p:spPr>
      </p:pic>
      <p:pic>
        <p:nvPicPr>
          <p:cNvPr id="3" name="01 -  Бульдог по кличке Дог .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620000" y="5334000"/>
            <a:ext cx="15240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0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142711926_d90a331fb5_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3041952"/>
            <a:ext cx="2509838" cy="38160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3716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latin typeface="Arno Pro SmText" pitchFamily="18" charset="0"/>
              </a:rPr>
              <a:t>Чехарда</a:t>
            </a:r>
            <a:r>
              <a:rPr lang="ru-RU" b="1" dirty="0" smtClean="0">
                <a:latin typeface="Arno Pro SmText" pitchFamily="18" charset="0"/>
              </a:rPr>
              <a:t> </a:t>
            </a:r>
            <a:r>
              <a:rPr lang="ru-RU" dirty="0" smtClean="0">
                <a:latin typeface="Arno Pro SmText" pitchFamily="18" charset="0"/>
              </a:rPr>
              <a:t>– игра, в которой один из игроков, разбежавшись, перепрыгивает через другого, подставляющего ему для упора собственную спину.</a:t>
            </a:r>
            <a:endParaRPr lang="ru-RU" dirty="0">
              <a:latin typeface="Arno Pro SmText" pitchFamily="18" charset="0"/>
            </a:endParaRPr>
          </a:p>
        </p:txBody>
      </p:sp>
      <p:pic>
        <p:nvPicPr>
          <p:cNvPr id="5" name="Рисунок 4" descr="0000016-300x2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3200" y="4495800"/>
            <a:ext cx="1905000" cy="1816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254</Words>
  <Application>Microsoft Office PowerPoint</Application>
  <PresentationFormat>Экран (4:3)</PresentationFormat>
  <Paragraphs>46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АМЕРИКАНСКАЯ  НАРОДНАЯ ПЕСЕНКА  "БУЛЬДОГ ПО КЛИЧКЕ ДОГ"</vt:lpstr>
      <vt:lpstr>Цель: развитие интереса и любви к чтению в процессе ознакомления обучающихся с американской народной песенкой «Бульдог по кличке Дог». </vt:lpstr>
      <vt:lpstr>Задание №1  Работа с текстом с.172</vt:lpstr>
      <vt:lpstr>Работа с иллюстрациями с.173</vt:lpstr>
      <vt:lpstr>Работа с иллюстрациями с.173</vt:lpstr>
      <vt:lpstr>Работа с иллюстрациями с.173</vt:lpstr>
      <vt:lpstr>Задание №2 Работа по учебнику с.174-175</vt:lpstr>
      <vt:lpstr>Слайд 8</vt:lpstr>
      <vt:lpstr>Чехарда – игра, в которой один из игроков, разбежавшись, перепрыгивает через другого, подставляющего ему для упора собственную спину.</vt:lpstr>
      <vt:lpstr>Роман – повествовательное произведение со сложным сюжетом.</vt:lpstr>
      <vt:lpstr>Портной – мастер, специалист по шитью.</vt:lpstr>
      <vt:lpstr>        Пословицы к произведению:    Собака – друг человека. И собака ласковое слово знает. Собака человеку неизменный друг. </vt:lpstr>
      <vt:lpstr> Чему учит произведение? </vt:lpstr>
      <vt:lpstr> 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Алекс'Сандра</dc:creator>
  <cp:lastModifiedBy>света</cp:lastModifiedBy>
  <cp:revision>15</cp:revision>
  <dcterms:created xsi:type="dcterms:W3CDTF">2015-05-05T23:04:20Z</dcterms:created>
  <dcterms:modified xsi:type="dcterms:W3CDTF">2022-05-04T14:33:53Z</dcterms:modified>
</cp:coreProperties>
</file>