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03" r:id="rId3"/>
    <p:sldId id="304" r:id="rId4"/>
    <p:sldId id="265" r:id="rId5"/>
    <p:sldId id="266" r:id="rId6"/>
    <p:sldId id="276" r:id="rId7"/>
    <p:sldId id="277" r:id="rId8"/>
    <p:sldId id="278" r:id="rId9"/>
    <p:sldId id="271" r:id="rId10"/>
    <p:sldId id="258" r:id="rId11"/>
    <p:sldId id="263" r:id="rId12"/>
    <p:sldId id="288" r:id="rId13"/>
    <p:sldId id="289" r:id="rId14"/>
    <p:sldId id="290" r:id="rId15"/>
    <p:sldId id="291" r:id="rId16"/>
    <p:sldId id="292" r:id="rId17"/>
    <p:sldId id="293" r:id="rId18"/>
    <p:sldId id="306" r:id="rId19"/>
    <p:sldId id="307" r:id="rId20"/>
    <p:sldId id="296" r:id="rId21"/>
    <p:sldId id="299" r:id="rId22"/>
    <p:sldId id="302" r:id="rId23"/>
    <p:sldId id="297" r:id="rId24"/>
    <p:sldId id="30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2" autoAdjust="0"/>
    <p:restoredTop sz="93925" autoAdjust="0"/>
  </p:normalViewPr>
  <p:slideViewPr>
    <p:cSldViewPr>
      <p:cViewPr>
        <p:scale>
          <a:sx n="70" d="100"/>
          <a:sy n="70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AC294-7030-4F49-B843-2CCABA149322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10145-3E44-44F3-9A69-1425D3B0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 flip="none" rotWithShape="1">
          <a:gsLst>
            <a:gs pos="42000">
              <a:srgbClr val="FFC000">
                <a:alpha val="52000"/>
              </a:srgbClr>
            </a:gs>
            <a:gs pos="5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1-tub-ru.yandex.net/i?id=8ac252a4a369b0142b750a6fb72a54a4-l&amp;n=1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28794" y="2130425"/>
            <a:ext cx="6000792" cy="13700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dirty="0" smtClean="0"/>
              <a:t>Тамбурный шов.</a:t>
            </a:r>
            <a:br>
              <a:rPr lang="ru-RU" dirty="0" smtClean="0"/>
            </a:br>
            <a:r>
              <a:rPr lang="ru-RU" dirty="0" smtClean="0"/>
              <a:t>Салфетка (вышивка)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714480" y="5715016"/>
            <a:ext cx="6400800" cy="781040"/>
          </a:xfrm>
        </p:spPr>
        <p:txBody>
          <a:bodyPr/>
          <a:lstStyle>
            <a:lvl1pPr marL="0" indent="0" algn="ctr">
              <a:buNone/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Урок технологии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79512" y="623731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Данилова Т.В.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EEE67-1684-4E68-B59D-AD43F2907CE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time_continue=8&amp;v=hI-VE-cCJK8&amp;feature=emb_log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Строчка косого стежка</a:t>
            </a:r>
            <a:endParaRPr lang="ru-RU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42852"/>
            <a:ext cx="6400800" cy="7810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Урок технологии</a:t>
            </a:r>
          </a:p>
          <a:p>
            <a:r>
              <a:rPr lang="ru-RU" b="0" dirty="0" smtClean="0"/>
              <a:t>УМК «Школа России»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5949280"/>
            <a:ext cx="4786315" cy="707886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200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Киселева С.А.</a:t>
            </a:r>
            <a:endParaRPr lang="ru-RU" sz="2000" dirty="0" smtClean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0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929198"/>
            <a:ext cx="8229600" cy="169703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700" b="1" dirty="0" smtClean="0"/>
              <a:t>В старину в воспитание девочек обязательно входило обучение искусству вышивки, которым они занимались ежедневно. Они учились делать различные стежки на куске льняной ткани. </a:t>
            </a:r>
            <a:endParaRPr lang="ru-RU" sz="2700" dirty="0"/>
          </a:p>
        </p:txBody>
      </p:sp>
      <p:pic>
        <p:nvPicPr>
          <p:cNvPr id="1026" name="Picture 2" descr="http://hobby-country.ru/wp-content/uploads/2014/01/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85728"/>
            <a:ext cx="3381399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s://im0-tub-ru.yandex.net/i?id=24ddf107c9312552f2e0bd226249ce6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071810"/>
            <a:ext cx="3804072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https://im0-tub-ru.yandex.net/i?id=20f08a2d2043e7df3638296189cefa4b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3214710" cy="4740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725602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Станки </a:t>
            </a:r>
            <a:b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</a:b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для вышивания</a:t>
            </a:r>
            <a:endParaRPr lang="ru-RU" b="1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tx1"/>
                  </a:solidFill>
                </a:ln>
              </a:rPr>
              <a:t>Что обозначают узоры и цвета в вышивке?</a:t>
            </a:r>
            <a:endParaRPr lang="ru-RU" b="1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20482" name="Picture 2" descr="https://im2-tub-ru.yandex.net/i?id=d635af875666d0445a12c9af50231b5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712495" cy="2784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http://hardanger-school.ru/wp-content/uploads/2013/05/vysh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2656"/>
            <a:ext cx="3733794" cy="3873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78621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Солнце </a:t>
            </a:r>
            <a:r>
              <a:rPr lang="ru-RU" sz="2800" dirty="0" smtClean="0"/>
              <a:t>– источник жизни, обладающий живительной силой.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238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10639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700808"/>
            <a:ext cx="4680520" cy="221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0" y="188640"/>
            <a:ext cx="4176464" cy="1570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Земля –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изображение женской фигуры, матери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-Земли.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5517232"/>
            <a:ext cx="3762549" cy="107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0" y="4077072"/>
            <a:ext cx="3816424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Распространённый вид рисунка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ПТИЦА.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3970784" cy="1008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Хранитель домашнего очага - конь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918948" cy="266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20888"/>
            <a:ext cx="2557542" cy="313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44008" y="620688"/>
            <a:ext cx="397078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Древо жизни, дерево, рождающее новую жизнь, было символом жизни, единства рода. 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3933056"/>
            <a:ext cx="397078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Знак Земли и ПЛОДОРОДИЯ. Квадрат или ромб, поделённый крестом на четыре части – это вспаханное поле. Если внутри есть точки – засеянное поле.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35147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157192"/>
            <a:ext cx="5062627" cy="142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933056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Сила ВОДЫ, питающая Землю изображались в виде водоплавающих животных, а вода – в виде зигзагообразных полосок.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основные цвета преобладают на вышивке?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700808"/>
            <a:ext cx="86825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Белый цвет </a:t>
            </a:r>
            <a:r>
              <a:rPr lang="ru-RU" sz="3600" dirty="0" smtClean="0"/>
              <a:t>-  символ красоты.</a:t>
            </a:r>
          </a:p>
          <a:p>
            <a:r>
              <a:rPr lang="ru-RU" sz="3600" dirty="0" smtClean="0">
                <a:ln>
                  <a:solidFill>
                    <a:srgbClr val="FF0000"/>
                  </a:solidFill>
                </a:ln>
              </a:rPr>
              <a:t>Красный цвет </a:t>
            </a:r>
            <a:r>
              <a:rPr lang="ru-RU" sz="3600" dirty="0" smtClean="0"/>
              <a:t>– символ огня, в народном </a:t>
            </a:r>
          </a:p>
          <a:p>
            <a:r>
              <a:rPr lang="ru-RU" sz="3600" dirty="0" smtClean="0"/>
              <a:t>представлении – благовидный, </a:t>
            </a:r>
          </a:p>
          <a:p>
            <a:r>
              <a:rPr lang="ru-RU" sz="3600" dirty="0" smtClean="0"/>
              <a:t>прекрасный, красивый. </a:t>
            </a:r>
          </a:p>
          <a:p>
            <a: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Зелёный цвет</a:t>
            </a:r>
            <a:r>
              <a:rPr lang="ru-RU" sz="3600" dirty="0" smtClean="0"/>
              <a:t> – растительность, жизнь.</a:t>
            </a:r>
          </a:p>
          <a:p>
            <a:r>
              <a:rPr lang="ru-RU" sz="3600" dirty="0" smtClean="0">
                <a:ln>
                  <a:solidFill>
                    <a:schemeClr val="tx1"/>
                  </a:solidFill>
                </a:ln>
              </a:rPr>
              <a:t>Чёрный цвет </a:t>
            </a:r>
            <a:r>
              <a:rPr lang="ru-RU" sz="3600" dirty="0" smtClean="0"/>
              <a:t>– земля.</a:t>
            </a:r>
          </a:p>
          <a:p>
            <a:r>
              <a:rPr lang="ru-RU" sz="36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Золотой цвет </a:t>
            </a:r>
            <a:r>
              <a:rPr lang="ru-RU" sz="3600" dirty="0" smtClean="0"/>
              <a:t>– солнце.</a:t>
            </a:r>
          </a:p>
          <a:p>
            <a:r>
              <a:rPr lang="ru-RU" sz="3600" dirty="0" smtClean="0">
                <a:ln>
                  <a:solidFill>
                    <a:schemeClr val="accent1"/>
                  </a:solidFill>
                </a:ln>
                <a:solidFill>
                  <a:srgbClr val="00B0F0"/>
                </a:solidFill>
              </a:rPr>
              <a:t>Синий цвет </a:t>
            </a:r>
            <a:r>
              <a:rPr lang="ru-RU" sz="3600" dirty="0" smtClean="0"/>
              <a:t>– небо, вода.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каждом регионе, иногда даже в находящихся рядом деревнях, вышивка имеет разное сочетание цветов и узоров. Да и вышиваются изделия разными видами </a:t>
            </a:r>
            <a:r>
              <a:rPr lang="ru-RU" b="1" dirty="0" smtClean="0"/>
              <a:t>стежков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429000"/>
            <a:ext cx="72419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Стежок</a:t>
            </a:r>
            <a:r>
              <a:rPr lang="ru-RU" sz="2800" dirty="0" smtClean="0"/>
              <a:t> – это один элемент строчки.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Строчка</a:t>
            </a:r>
            <a:r>
              <a:rPr lang="ru-RU" sz="2800" dirty="0" smtClean="0"/>
              <a:t> – это последовательный ряд стежков.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97152"/>
            <a:ext cx="6384896" cy="183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25594" cy="440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916294"/>
            <a:ext cx="8352928" cy="151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071546"/>
            <a:ext cx="850112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800" b="1" dirty="0" smtClean="0"/>
              <a:t>  Хранить  иглы  нужно  в  определённом  месте                      (в игольнице, в футляре-коробочке).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/>
              <a:t>2.    </a:t>
            </a:r>
            <a:r>
              <a:rPr lang="ru-RU" sz="2800" b="1" dirty="0" smtClean="0">
                <a:solidFill>
                  <a:srgbClr val="FF0000"/>
                </a:solidFill>
              </a:rPr>
              <a:t>ЗАПРЕЩАЕТСЯ</a:t>
            </a:r>
            <a:r>
              <a:rPr lang="ru-RU" sz="2800" b="1" dirty="0" smtClean="0"/>
              <a:t>  брать  иглу  в  рот,  вкалывать  её в одежду.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ru-RU" sz="2800" b="1" dirty="0" smtClean="0"/>
              <a:t>  Шить  необходимо  шить  с  напёрстком,  чтобы не поранить  палец.</a:t>
            </a:r>
          </a:p>
          <a:p>
            <a:pPr marL="457200" indent="-457200">
              <a:lnSpc>
                <a:spcPct val="150000"/>
              </a:lnSpc>
              <a:buAutoNum type="arabicPeriod" startAt="4"/>
            </a:pPr>
            <a:r>
              <a:rPr lang="ru-RU" sz="2800" b="1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НЕЛЬЗЯ</a:t>
            </a:r>
            <a:r>
              <a:rPr lang="ru-RU" sz="2800" b="1" dirty="0" smtClean="0"/>
              <a:t>  шить  ржавой  иглой:  она              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800" b="1" dirty="0" smtClean="0"/>
              <a:t>    плохо входит  в  ткань, портит  её  и               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800" b="1" dirty="0" smtClean="0"/>
              <a:t>    может   сломаться.  </a:t>
            </a:r>
          </a:p>
          <a:p>
            <a:pPr marL="342900" indent="-342900"/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Правила </a:t>
            </a: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работы с иголкой</a:t>
            </a:r>
            <a:endParaRPr lang="ru-RU" b="1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13314" name="Picture 2" descr="C:\Users\Тамара\Desktop\1314896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2348079" cy="17610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5"/>
            <a:ext cx="8640960" cy="936103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/>
              <a:t>Используя </a:t>
            </a:r>
            <a:r>
              <a:rPr lang="ru-RU" sz="2400" b="1" dirty="0" smtClean="0"/>
              <a:t>теоретический материал и технологическую карту на с. 122 - 125,  изготовьте изделие.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514307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645024"/>
            <a:ext cx="4957548" cy="292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4941168"/>
            <a:ext cx="3059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Виды косого стежка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Формирование </a:t>
            </a:r>
            <a:r>
              <a:rPr lang="ru-RU" b="1" dirty="0" smtClean="0"/>
              <a:t>знаний о строчке косого стежка.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im3-tub-ru.yandex.net/i?id=2c39400df3d09bbd54adcc50d2fcd26c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507304" cy="3431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6" descr="http://steghok.ru/books/item/f00/s00/z0000001/pic/00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212976"/>
            <a:ext cx="2699943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https://im3-tub-ru.yandex.net/i?id=cf6f5e9f291330eb2036de94eb87f3d9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276872"/>
            <a:ext cx="2784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 вышивке мастерицы используют </a:t>
            </a:r>
          </a:p>
          <a:p>
            <a:pPr algn="ctr"/>
            <a:r>
              <a:rPr lang="ru-RU" sz="3200" dirty="0" err="1" smtClean="0"/>
              <a:t>безузелковое</a:t>
            </a:r>
            <a:r>
              <a:rPr lang="ru-RU" sz="3200" dirty="0" smtClean="0"/>
              <a:t> закрепление нитки </a:t>
            </a:r>
          </a:p>
          <a:p>
            <a:pPr algn="ctr"/>
            <a:r>
              <a:rPr lang="ru-RU" sz="3200" dirty="0" smtClean="0"/>
              <a:t>в начале и в конце строек.</a:t>
            </a:r>
            <a:endParaRPr lang="ru-RU" sz="4400" dirty="0"/>
          </a:p>
        </p:txBody>
      </p:sp>
      <p:pic>
        <p:nvPicPr>
          <p:cNvPr id="9221" name="Picture 5" descr="C:\Users\Тамара\Desktop\img35.jpg"/>
          <p:cNvPicPr>
            <a:picLocks noChangeAspect="1" noChangeArrowheads="1"/>
          </p:cNvPicPr>
          <p:nvPr/>
        </p:nvPicPr>
        <p:blipFill>
          <a:blip r:embed="rId2" cstate="print"/>
          <a:srcRect l="4641" t="21020" r="5586" b="2121"/>
          <a:stretch>
            <a:fillRect/>
          </a:stretch>
        </p:blipFill>
        <p:spPr bwMode="auto">
          <a:xfrm>
            <a:off x="1115616" y="1988840"/>
            <a:ext cx="6840760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581128"/>
            <a:ext cx="3607822" cy="197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51520" y="267834"/>
            <a:ext cx="8712968" cy="588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Рассмотрите изделие, которое мы будем делать сегодня.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Как вы думаете, для чего оно предназначено?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Такие мешочки можно использовать в качестве упаковки для небольших сувениров. 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Есть еще один вариант их применения.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Раньше часто, сейчас уже гораздо реже, в такие мешочки вкладывали разные виды ароматных трав: сушеные мяту, лаванду, шалфей и др.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Такие мешочки называли саше. Саше раскладывали в шкафах для  того, чтобы они имели  приятный аромат. Такая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ароматизация белья 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одежды гораздо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экологичнее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современных химических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ароматизаторов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по выполнению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87129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dirty="0" smtClean="0"/>
              <a:t>Организуйте своё рабочее место.</a:t>
            </a:r>
          </a:p>
          <a:p>
            <a:pPr marL="342900" indent="-342900" algn="just">
              <a:buAutoNum type="arabicPeriod"/>
            </a:pPr>
            <a:r>
              <a:rPr lang="ru-RU" sz="2400" dirty="0" smtClean="0"/>
              <a:t>Приготовьте ткань для вышивания  30 см </a:t>
            </a:r>
            <a:r>
              <a:rPr lang="ru-RU" sz="2400" dirty="0" err="1" smtClean="0"/>
              <a:t>х</a:t>
            </a:r>
            <a:r>
              <a:rPr lang="ru-RU" sz="2400" dirty="0" smtClean="0"/>
              <a:t> 9 см. </a:t>
            </a:r>
            <a:r>
              <a:rPr lang="ru-RU" sz="1400" dirty="0" smtClean="0"/>
              <a:t>(канва, вафельная ткань)</a:t>
            </a:r>
            <a:endParaRPr lang="ru-RU" sz="2400" dirty="0" smtClean="0"/>
          </a:p>
          <a:p>
            <a:pPr marL="342900" indent="-342900" algn="just">
              <a:buAutoNum type="arabicPeriod"/>
            </a:pPr>
            <a:r>
              <a:rPr lang="ru-RU" sz="2400" dirty="0" smtClean="0"/>
              <a:t>Ткань сложите пополам и на одной из этой  половинке выполните вышивку. (Рис. 1) </a:t>
            </a:r>
            <a:r>
              <a:rPr lang="ru-RU" sz="2400" dirty="0" smtClean="0">
                <a:hlinkClick r:id="rId2" action="ppaction://hlinksldjump"/>
              </a:rPr>
              <a:t>Образец вышивки</a:t>
            </a:r>
            <a:r>
              <a:rPr lang="ru-RU" sz="2400" dirty="0" smtClean="0"/>
              <a:t>.</a:t>
            </a:r>
          </a:p>
          <a:p>
            <a:pPr marL="342900" indent="-342900" algn="just">
              <a:buAutoNum type="arabicPeriod" startAt="4"/>
            </a:pPr>
            <a:r>
              <a:rPr lang="ru-RU" sz="2400" dirty="0" smtClean="0"/>
              <a:t>Строчкой косого стежка </a:t>
            </a:r>
            <a:r>
              <a:rPr lang="ru-RU" sz="2400" dirty="0" err="1" smtClean="0"/>
              <a:t>обметайке</a:t>
            </a:r>
            <a:r>
              <a:rPr lang="ru-RU" sz="2400" dirty="0" smtClean="0"/>
              <a:t> края. (Рис. 2)</a:t>
            </a:r>
          </a:p>
          <a:p>
            <a:pPr marL="342900" indent="-342900" algn="just">
              <a:buAutoNum type="arabicPeriod" startAt="4"/>
            </a:pPr>
            <a:r>
              <a:rPr lang="ru-RU" sz="2400" dirty="0" smtClean="0"/>
              <a:t>Сложите изделие  пополам и строчкой косого стежка обметайте края.(Рис. 3)</a:t>
            </a:r>
          </a:p>
          <a:p>
            <a:pPr marL="342900" indent="-342900" algn="just">
              <a:buAutoNum type="arabicPeriod" startAt="4"/>
            </a:pPr>
            <a:r>
              <a:rPr lang="ru-RU" sz="2400" dirty="0" smtClean="0"/>
              <a:t>Завяжите мешочек с помощью атласной ленточки. (Рис.4)</a:t>
            </a:r>
            <a:endParaRPr lang="ru-RU" sz="2800" dirty="0" smtClean="0"/>
          </a:p>
          <a:p>
            <a:pPr marL="342900" indent="-342900">
              <a:buAutoNum type="arabicPeriod" startAt="4"/>
            </a:pPr>
            <a:endParaRPr lang="ru-RU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 l="11571" r="19001"/>
          <a:stretch>
            <a:fillRect/>
          </a:stretch>
        </p:blipFill>
        <p:spPr bwMode="auto">
          <a:xfrm>
            <a:off x="4499992" y="4293096"/>
            <a:ext cx="129614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/>
          <a:srcRect l="6878" t="8275" r="20432" b="8970"/>
          <a:stretch>
            <a:fillRect/>
          </a:stretch>
        </p:blipFill>
        <p:spPr bwMode="auto">
          <a:xfrm rot="16200000">
            <a:off x="-507" y="4617131"/>
            <a:ext cx="1800200" cy="14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7544" y="630932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1.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699792" y="630932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2. </a:t>
            </a:r>
            <a:endParaRPr lang="ru-RU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 l="8055" r="10216" b="7924"/>
          <a:stretch>
            <a:fillRect/>
          </a:stretch>
        </p:blipFill>
        <p:spPr bwMode="auto">
          <a:xfrm rot="16200000">
            <a:off x="2065223" y="4567626"/>
            <a:ext cx="1944216" cy="153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860032" y="630932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3. </a:t>
            </a:r>
            <a:endParaRPr lang="ru-RU" dirty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5" cstate="print"/>
          <a:srcRect l="8000" r="16001"/>
          <a:stretch>
            <a:fillRect/>
          </a:stretch>
        </p:blipFill>
        <p:spPr bwMode="auto">
          <a:xfrm>
            <a:off x="6516216" y="4301660"/>
            <a:ext cx="1224136" cy="190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660232" y="630932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4. </a:t>
            </a:r>
            <a:endParaRPr lang="ru-RU" dirty="0"/>
          </a:p>
        </p:txBody>
      </p:sp>
      <p:sp>
        <p:nvSpPr>
          <p:cNvPr id="18" name="Стрелка вверх 17">
            <a:hlinkClick r:id="rId6" action="ppaction://hlinksldjump"/>
          </p:cNvPr>
          <p:cNvSpPr/>
          <p:nvPr/>
        </p:nvSpPr>
        <p:spPr>
          <a:xfrm rot="5400000">
            <a:off x="8347280" y="6062432"/>
            <a:ext cx="340616" cy="546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713658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верх 2">
            <a:hlinkClick r:id="rId3" action="ppaction://hlinksldjump"/>
          </p:cNvPr>
          <p:cNvSpPr/>
          <p:nvPr/>
        </p:nvSpPr>
        <p:spPr>
          <a:xfrm rot="16200000">
            <a:off x="359532" y="6129300"/>
            <a:ext cx="432048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836712"/>
            <a:ext cx="4639337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вас всё получилось!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Молодцы!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 скорой встречи!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8915" name="Picture 3" descr="C:\Documents and Settings\Пользователь\Рабочий стол\0_ff90586b1ba0da29c7476b488ea62c09_1438094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2594513" cy="2311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 </a:t>
            </a:r>
            <a:r>
              <a:rPr lang="ru-RU" dirty="0" smtClean="0"/>
              <a:t>новый материал: Технология 2 класс (Урок№15 - Строчка косого стежка. Есть ли у неё «дочки»?)</a:t>
            </a:r>
            <a:r>
              <a:rPr lang="ru-RU" b="1" dirty="0" smtClean="0"/>
              <a:t>, перейдя по ссылке: </a:t>
            </a:r>
          </a:p>
          <a:p>
            <a:r>
              <a:rPr lang="ru-RU" b="1" u="sng" dirty="0" smtClean="0">
                <a:hlinkClick r:id="rId2"/>
              </a:rPr>
              <a:t>https://www.youtube.com/watch?time_continue=8&amp;v=hI-VE-cCJK8&amp;feature=emb_logo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3" descr="C:\Users\Тамара\Desktop\1314896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7632" y="4797152"/>
            <a:ext cx="2457791" cy="1843237"/>
          </a:xfrm>
          <a:prstGeom prst="rect">
            <a:avLst/>
          </a:prstGeom>
          <a:noFill/>
        </p:spPr>
      </p:pic>
      <p:pic>
        <p:nvPicPr>
          <p:cNvPr id="5" name="Picture 2" descr="C:\Users\Тамара\Desktop\c10e6d758285ce898e63440f01cf7608--herringbone-stitch-embroidery-stitch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1562759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857652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Вышивка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2530" name="Picture 2" descr="http://www.stranamam.ru/data/cache/2013feb/26/20/7447346_96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077650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2" name="Picture 4" descr="https://cs5.livemaster.ru/storage/1a/53/196894566bb229a416b75c914frd--vintazh-salfetka-s-vyshitymi-gladyu-tsvet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57166"/>
            <a:ext cx="4572032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00694" y="4643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3929066"/>
            <a:ext cx="4572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это искусство шитья декоративными стежками по материалу, который позволяет создавать </a:t>
            </a:r>
            <a:r>
              <a:rPr lang="ru-RU" sz="2400" b="1" dirty="0"/>
              <a:t>красивые узоры и орнаменты на одежде, скатертях, полотенцах и других повседневных вещах.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8"/>
            <a:ext cx="4186238" cy="13573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a typeface="Calibri"/>
                <a:cs typeface="Times New Roman"/>
              </a:rPr>
              <a:t>Вышивка – самый распространенный вид рукоделия, который известен миру с древних времен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23554" name="Picture 2" descr="https://45.img.avito.st/640x480/1225860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925372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Picture 4" descr="http://www.belosnezhka.net/userfiles/image/photo/big/6541-39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4214818" cy="4214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220072" y="404664"/>
            <a:ext cx="375419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Calibri"/>
                <a:cs typeface="Times New Roman"/>
              </a:rPr>
              <a:t>По узору, рисунку и сочетанию цветов ниток в вышивке можно узнать, какой народности она принадлежит.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В каждой стране был свой собственный стиль вышивки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 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5143504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/>
              <a:t>В Китае и Японии для вышивки использовались золотые нити и шелк, которыми на тонкой дамасской ткани вышивали драконов, цветы, птиц и пейзажи.</a:t>
            </a:r>
            <a:r>
              <a:rPr lang="ru-RU" sz="1600" b="1" dirty="0" smtClean="0"/>
              <a:t> 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2770" name="Picture 2" descr="http://picsly.ru/images/309312_vyshivka-yaponsk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4286233" cy="3214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 descr="http://www.izuminki.com/images/kitajskaya-vyshivka-shyolkom/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643049"/>
            <a:ext cx="3414694" cy="4878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72142"/>
            <a:ext cx="9001156" cy="118585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    В теплых странах, таких, как Италия и Испания, вышивки были яркими и веселыми по цвету и рисунку.</a:t>
            </a:r>
            <a:endParaRPr lang="ru-RU" b="1" dirty="0"/>
          </a:p>
        </p:txBody>
      </p:sp>
      <p:pic>
        <p:nvPicPr>
          <p:cNvPr id="4" name="Picture 2" descr="http://gifok.net/images/2015/11/06/1c3eh214MQ8.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3956895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ttp://ubrus-ru.narod.ru/0_5ba0_f56a_-1-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48777"/>
            <a:ext cx="3500462" cy="5311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286388"/>
            <a:ext cx="8229600" cy="13398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700" b="1" dirty="0" smtClean="0"/>
              <a:t>Франция и Швейцария славились изяществом работы. Там вышивки часто выполнялись белыми нитками на белом фоне. </a:t>
            </a:r>
            <a:endParaRPr lang="ru-RU" sz="2700" b="1" dirty="0"/>
          </a:p>
        </p:txBody>
      </p:sp>
      <p:pic>
        <p:nvPicPr>
          <p:cNvPr id="34818" name="Picture 2" descr="http://3.bp.blogspot.com/_Ym18yg6j5-o/TOLmdbfiThI/AAAAAAAAHRw/cZpEHXkbgdU/s1600/e69fec59ca64b5d261f163b9859b00005ee62271880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3429024" cy="4582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2" name="Picture 6" descr="http://data26.i.gallery.ru/albums/gallery/362718-68062-89535916-m750x740-uf29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000108"/>
            <a:ext cx="4429116" cy="3735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000768"/>
            <a:ext cx="8229600" cy="64293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Филипп Малявин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«Крестьянка за вышиванием»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7650" name="Picture 2" descr="http://www.gela.ru/images/prochee/16-11-10_den-vyshivaniy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571612"/>
            <a:ext cx="5429288" cy="4386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42844" y="142852"/>
            <a:ext cx="878687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/>
              <a:t>На Руси расшитая ярким орнаментом одежда и постельное белье переходили по наследству из поколения в поколение.</a:t>
            </a:r>
            <a:endParaRPr lang="ru-RU" sz="27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747</Words>
  <Application>Microsoft Office PowerPoint</Application>
  <PresentationFormat>Экран (4:3)</PresentationFormat>
  <Paragraphs>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Строчка косого стежка</vt:lpstr>
      <vt:lpstr>Цель: </vt:lpstr>
      <vt:lpstr>Изучение нового материала</vt:lpstr>
      <vt:lpstr>Вышивка</vt:lpstr>
      <vt:lpstr>Вышивка – самый распространенный вид рукоделия, который известен миру с древних времен.</vt:lpstr>
      <vt:lpstr>В каждой стране был свой собственный стиль вышивки </vt:lpstr>
      <vt:lpstr>Слайд 7</vt:lpstr>
      <vt:lpstr>Слайд 8</vt:lpstr>
      <vt:lpstr>Филипп Малявин  «Крестьянка за вышиванием»</vt:lpstr>
      <vt:lpstr>Слайд 10</vt:lpstr>
      <vt:lpstr>Станки  для вышивания</vt:lpstr>
      <vt:lpstr>Солнце – источник жизни, обладающий живительной силой.</vt:lpstr>
      <vt:lpstr>Хранитель домашнего очага - конь</vt:lpstr>
      <vt:lpstr>Знак Земли и ПЛОДОРОДИЯ. Квадрат или ромб, поделённый крестом на четыре части – это вспаханное поле. Если внутри есть точки – засеянное поле.</vt:lpstr>
      <vt:lpstr>Какие основные цвета преобладают на вышивке?</vt:lpstr>
      <vt:lpstr>В каждом регионе, иногда даже в находящихся рядом деревнях, вышивка имеет разное сочетание цветов и узоров. Да и вышиваются изделия разными видами стежков. </vt:lpstr>
      <vt:lpstr>Слайд 17</vt:lpstr>
      <vt:lpstr>Задание №1.  Правила работы с иголкой</vt:lpstr>
      <vt:lpstr>Задание №2.</vt:lpstr>
      <vt:lpstr>Слайд 20</vt:lpstr>
      <vt:lpstr>Слайд 21</vt:lpstr>
      <vt:lpstr>Инструкция по выполнению</vt:lpstr>
      <vt:lpstr>Слайд 23</vt:lpstr>
      <vt:lpstr>Задание для контроля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</dc:title>
  <dc:creator>света</dc:creator>
  <cp:lastModifiedBy>света</cp:lastModifiedBy>
  <cp:revision>183</cp:revision>
  <dcterms:created xsi:type="dcterms:W3CDTF">2017-03-12T11:59:56Z</dcterms:created>
  <dcterms:modified xsi:type="dcterms:W3CDTF">2022-05-11T14:00:33Z</dcterms:modified>
</cp:coreProperties>
</file>