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7" r:id="rId2"/>
    <p:sldId id="302" r:id="rId3"/>
    <p:sldId id="274" r:id="rId4"/>
    <p:sldId id="290" r:id="rId5"/>
    <p:sldId id="291" r:id="rId6"/>
    <p:sldId id="275" r:id="rId7"/>
    <p:sldId id="276" r:id="rId8"/>
    <p:sldId id="257" r:id="rId9"/>
    <p:sldId id="270" r:id="rId10"/>
    <p:sldId id="282" r:id="rId11"/>
    <p:sldId id="278" r:id="rId12"/>
    <p:sldId id="279" r:id="rId13"/>
    <p:sldId id="285" r:id="rId14"/>
    <p:sldId id="271" r:id="rId15"/>
    <p:sldId id="286" r:id="rId16"/>
    <p:sldId id="283" r:id="rId17"/>
    <p:sldId id="268" r:id="rId18"/>
    <p:sldId id="287" r:id="rId19"/>
    <p:sldId id="265" r:id="rId20"/>
    <p:sldId id="267" r:id="rId21"/>
    <p:sldId id="284" r:id="rId22"/>
    <p:sldId id="263" r:id="rId23"/>
    <p:sldId id="261" r:id="rId24"/>
    <p:sldId id="262" r:id="rId25"/>
    <p:sldId id="301" r:id="rId26"/>
    <p:sldId id="293" r:id="rId27"/>
    <p:sldId id="294" r:id="rId28"/>
    <p:sldId id="295" r:id="rId29"/>
    <p:sldId id="298" r:id="rId30"/>
    <p:sldId id="296" r:id="rId31"/>
    <p:sldId id="269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3035423"/>
          </a:xfrm>
        </p:spPr>
        <p:txBody>
          <a:bodyPr/>
          <a:lstStyle/>
          <a:p>
            <a:r>
              <a:rPr lang="ru-RU" sz="4400" dirty="0" smtClean="0"/>
              <a:t>Русский язык</a:t>
            </a:r>
            <a:br>
              <a:rPr lang="ru-RU" sz="4400" dirty="0" smtClean="0"/>
            </a:br>
            <a:r>
              <a:rPr lang="ru-RU" sz="4400" dirty="0" smtClean="0"/>
              <a:t>2 класс</a:t>
            </a:r>
            <a:br>
              <a:rPr lang="ru-RU" sz="4400" dirty="0" smtClean="0"/>
            </a:br>
            <a:r>
              <a:rPr lang="ru-RU" sz="4400" dirty="0" smtClean="0"/>
              <a:t>Тема: </a:t>
            </a:r>
            <a:r>
              <a:rPr lang="ru-RU" sz="4400" dirty="0" smtClean="0"/>
              <a:t>Сочинение по картине. </a:t>
            </a:r>
            <a:r>
              <a:rPr lang="ru-RU" sz="4400" dirty="0" smtClean="0"/>
              <a:t>С.117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5949280"/>
            <a:ext cx="4568552" cy="582960"/>
          </a:xfrm>
        </p:spPr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89040"/>
            <a:ext cx="3893080" cy="26369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3890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23528"/>
          </a:xfrm>
        </p:spPr>
        <p:txBody>
          <a:bodyPr/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по содержанию картины</a:t>
            </a:r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1038436"/>
            <a:ext cx="9108504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какое время дня художник изобразил медвежат?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раннее солнечное </a:t>
            </a:r>
            <a:r>
              <a:rPr lang="ru-RU" sz="3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утро.</a:t>
            </a:r>
            <a:endParaRPr lang="ru-RU" sz="32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наступившего утра вы увидели на картине?</a:t>
            </a:r>
          </a:p>
          <a:p>
            <a:pPr marL="0" indent="0">
              <a:buNone/>
            </a:pPr>
            <a:r>
              <a:rPr lang="ru-RU" sz="3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</a:t>
            </a:r>
            <a:r>
              <a:rPr lang="ru-RU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лучи солнца освещают вершины сосен и золотят их. </a:t>
            </a:r>
            <a:r>
              <a:rPr lang="en-US" sz="3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Беловатый </a:t>
            </a:r>
            <a:r>
              <a:rPr lang="ru-RU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туман поднимается из </a:t>
            </a:r>
            <a:r>
              <a:rPr lang="ru-RU" sz="3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оврага.</a:t>
            </a:r>
            <a:endParaRPr lang="ru-RU" sz="32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6641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23528"/>
          </a:xfrm>
        </p:spPr>
        <p:txBody>
          <a:bodyPr/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по содержанию картины</a:t>
            </a:r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1038436"/>
            <a:ext cx="910850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лес на картине?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6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Непроходимая чаща, темно, лучи солнца едва освещают верхушки деревьев.</a:t>
            </a:r>
            <a:endParaRPr lang="ru-RU" sz="56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45728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23528"/>
          </a:xfrm>
        </p:spPr>
        <p:txBody>
          <a:bodyPr/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по содержанию картины</a:t>
            </a:r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1038436"/>
            <a:ext cx="9108504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вас поражает в этом лесу?</a:t>
            </a:r>
          </a:p>
          <a:p>
            <a:pPr marL="0" indent="0">
              <a:buNone/>
            </a:pPr>
            <a:r>
              <a:rPr lang="ru-RU" sz="3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Сосны </a:t>
            </a:r>
            <a:r>
              <a:rPr lang="ru-RU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высокие, могучие, вековые, у них прямые стволы, покрытые потрескавшейся толстой корой. </a:t>
            </a:r>
            <a:r>
              <a:rPr lang="en-US" sz="3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32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1541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23528"/>
          </a:xfrm>
        </p:spPr>
        <p:txBody>
          <a:bodyPr/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по содержанию картины</a:t>
            </a:r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1038436"/>
            <a:ext cx="9108504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почему художник для своей картины выбрал именно такую глушь? </a:t>
            </a:r>
          </a:p>
          <a:p>
            <a:pPr marL="0" indent="0">
              <a:buNone/>
            </a:pP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здесь медвежата могут играть беззаботно: их покой охраняет дремучий густой лес, сюда не ступала нога </a:t>
            </a:r>
            <a:r>
              <a:rPr lang="ru-RU" sz="3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человека.</a:t>
            </a:r>
            <a:endParaRPr lang="ru-RU" sz="32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8947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23528"/>
          </a:xfrm>
        </p:spPr>
        <p:txBody>
          <a:bodyPr/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по содержанию картины</a:t>
            </a:r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1038436"/>
            <a:ext cx="9108504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1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Приходилось </a:t>
            </a:r>
            <a:r>
              <a:rPr lang="ru-RU" sz="1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вам видеть медвежат? </a:t>
            </a:r>
            <a:endParaRPr lang="ru-RU" sz="1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Опишите </a:t>
            </a:r>
            <a:r>
              <a:rPr lang="ru-RU" sz="1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их. </a:t>
            </a:r>
          </a:p>
          <a:p>
            <a:pPr marL="0" indent="0">
              <a:buNone/>
            </a:pPr>
            <a:r>
              <a:rPr lang="ru-RU" sz="1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Медвежата весёлые, мохнатые, косолапые, лазят, пыхтят.</a:t>
            </a:r>
          </a:p>
          <a:p>
            <a:pPr marL="0" indent="0">
              <a:buNone/>
            </a:pPr>
            <a:r>
              <a:rPr lang="ru-RU" sz="1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Посмотрите что делают медвежата? </a:t>
            </a:r>
            <a:endParaRPr lang="ru-RU" sz="1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28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8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Двое залезли </a:t>
            </a:r>
            <a:r>
              <a:rPr lang="ru-RU" sz="1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8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сломанное бурей дерево, а </a:t>
            </a:r>
            <a:r>
              <a:rPr lang="ru-RU" sz="1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встал на задние лапы и смотрит куда-то </a:t>
            </a:r>
            <a:r>
              <a:rPr lang="ru-RU" sz="128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вдаль.</a:t>
            </a:r>
            <a:endParaRPr lang="ru-RU" sz="128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23830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23528"/>
          </a:xfrm>
        </p:spPr>
        <p:txBody>
          <a:bodyPr/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по содержанию картины</a:t>
            </a:r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1038436"/>
            <a:ext cx="9108504" cy="4525963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1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делает четвёртый медведь?</a:t>
            </a:r>
          </a:p>
          <a:p>
            <a:pPr marL="0" indent="0">
              <a:buNone/>
            </a:pPr>
            <a:r>
              <a:rPr lang="ru-RU" sz="1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8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медведица. Она внимательно следит за своими малышами.</a:t>
            </a:r>
          </a:p>
          <a:p>
            <a:pPr marL="0" indent="0">
              <a:buNone/>
            </a:pPr>
            <a:endParaRPr lang="ru-RU" sz="128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8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44038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23528"/>
          </a:xfrm>
        </p:spPr>
        <p:txBody>
          <a:bodyPr/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по содержанию картины</a:t>
            </a:r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1038436"/>
            <a:ext cx="9108504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(Не)Понравилась ли вам картина?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/>
              <a:t> </a:t>
            </a:r>
            <a:r>
              <a:rPr lang="ru-RU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очень </a:t>
            </a:r>
            <a:r>
              <a:rPr lang="ru-RU" sz="3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(понравилась) </a:t>
            </a:r>
            <a:r>
              <a:rPr lang="ru-RU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картина. </a:t>
            </a:r>
            <a:endParaRPr lang="ru-RU" sz="3200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(не)понравилась картина?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 </a:t>
            </a:r>
            <a:r>
              <a:rPr lang="ru-RU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побуждает нас </a:t>
            </a:r>
          </a:p>
          <a:p>
            <a:pPr marL="0" indent="0">
              <a:buNone/>
            </a:pPr>
            <a:r>
              <a:rPr lang="ru-RU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беречь красоту нашего леса со всеми его жителями. </a:t>
            </a:r>
          </a:p>
        </p:txBody>
      </p:sp>
    </p:spTree>
    <p:extLst>
      <p:ext uri="{BB962C8B-B14F-4D97-AF65-F5344CB8AC3E}">
        <p14:creationId xmlns:p14="http://schemas.microsoft.com/office/powerpoint/2010/main" xmlns="" val="1033031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0014" y="260648"/>
            <a:ext cx="8229600" cy="1143000"/>
          </a:xfrm>
        </p:spPr>
        <p:txBody>
          <a:bodyPr/>
          <a:lstStyle/>
          <a:p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Сколько  частей   будет  в  тексте  рассказа?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87824" y="1338940"/>
            <a:ext cx="3456384" cy="5169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Вступление</a:t>
            </a:r>
            <a:endParaRPr lang="ru-RU" sz="32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27784" y="2941483"/>
            <a:ext cx="4320480" cy="5169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Основная  часть</a:t>
            </a:r>
            <a:endParaRPr lang="ru-RU" sz="32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63888" y="4653136"/>
            <a:ext cx="2880320" cy="5169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Концовка</a:t>
            </a:r>
            <a:endParaRPr lang="ru-RU" sz="32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975275" y="1307183"/>
            <a:ext cx="6192688" cy="50405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1.Художник  и   его  картина.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309096" y="2635888"/>
            <a:ext cx="6858867" cy="50405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2.Утро.Лес.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Медвежья семейка.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943258" y="4621013"/>
            <a:ext cx="6768752" cy="50405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4.Моё   отношение   к   картине.  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618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/>
      <p:bldP spid="8" grpId="1" build="allAtOnce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мая.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нен</a:t>
            </a: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79912" y="202992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720" lvl="0">
              <a:buClr>
                <a:srgbClr val="000000"/>
              </a:buClr>
            </a:pPr>
            <a:r>
              <a:rPr lang="ru-RU" sz="5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План</a:t>
            </a:r>
          </a:p>
          <a:p>
            <a:pPr marL="720" lvl="0">
              <a:buClr>
                <a:srgbClr val="000000"/>
              </a:buClr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1263" y="2538335"/>
            <a:ext cx="815683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0" lvl="0">
              <a:buClr>
                <a:srgbClr val="000000"/>
              </a:buClr>
            </a:pPr>
            <a:r>
              <a:rPr lang="ru-RU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</a:t>
            </a:r>
            <a:endParaRPr lang="ru-RU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DejaVu Sans"/>
            </a:endParaRPr>
          </a:p>
          <a:p>
            <a:pPr marL="720" lvl="0">
              <a:buClr>
                <a:srgbClr val="000000"/>
              </a:buClr>
            </a:pPr>
            <a:r>
              <a:rPr lang="ru-RU" sz="4400" spc="-1" dirty="0" smtClean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1.Художни</a:t>
            </a:r>
            <a:r>
              <a:rPr lang="ru-RU" sz="44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к</a:t>
            </a:r>
            <a:r>
              <a:rPr lang="ru-RU" sz="4400" spc="-1" dirty="0" smtClean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</a:t>
            </a:r>
            <a:r>
              <a:rPr lang="ru-RU" sz="4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и е</a:t>
            </a:r>
            <a:r>
              <a:rPr lang="ru-RU" sz="4400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г</a:t>
            </a:r>
            <a:r>
              <a:rPr lang="ru-RU" sz="4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 к</a:t>
            </a:r>
            <a:r>
              <a:rPr lang="ru-RU" sz="4400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а</a:t>
            </a:r>
            <a:r>
              <a:rPr lang="ru-RU" sz="4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ртина.</a:t>
            </a:r>
          </a:p>
          <a:p>
            <a:pPr marL="720" lvl="0">
              <a:buClr>
                <a:srgbClr val="000000"/>
              </a:buClr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05" y="2924944"/>
            <a:ext cx="849694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0" lvl="0">
              <a:buClr>
                <a:srgbClr val="000000"/>
              </a:buClr>
            </a:pPr>
            <a:r>
              <a:rPr lang="ru-RU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</a:t>
            </a:r>
            <a:endParaRPr lang="ru-RU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DejaVu Sans"/>
            </a:endParaRPr>
          </a:p>
          <a:p>
            <a:pPr marL="720" lvl="0">
              <a:buClr>
                <a:srgbClr val="000000"/>
              </a:buClr>
            </a:pPr>
            <a:r>
              <a:rPr lang="ru-RU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</a:t>
            </a:r>
            <a:endParaRPr lang="ru-RU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DejaVu Sans"/>
            </a:endParaRPr>
          </a:p>
          <a:p>
            <a:pPr marL="720" lvl="0">
              <a:buClr>
                <a:srgbClr val="000000"/>
              </a:buClr>
            </a:pPr>
            <a:r>
              <a:rPr lang="ru-RU" sz="4400" spc="-1" dirty="0" smtClean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2.Утро.Ле</a:t>
            </a:r>
            <a:r>
              <a:rPr lang="ru-RU" sz="44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с</a:t>
            </a:r>
            <a:r>
              <a:rPr lang="ru-RU" sz="4400" spc="-1" dirty="0" smtClean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.М</a:t>
            </a:r>
            <a:r>
              <a:rPr lang="ru-RU" sz="44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е</a:t>
            </a:r>
            <a:r>
              <a:rPr lang="ru-RU" sz="4400" spc="-1" dirty="0" smtClean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двеж</a:t>
            </a:r>
            <a:r>
              <a:rPr lang="ru-RU" sz="44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ь</a:t>
            </a:r>
            <a:r>
              <a:rPr lang="ru-RU" sz="4400" spc="-1" dirty="0" smtClean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я </a:t>
            </a:r>
            <a:r>
              <a:rPr lang="ru-RU" sz="4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с</a:t>
            </a:r>
            <a:r>
              <a:rPr lang="ru-RU" sz="4400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е</a:t>
            </a:r>
            <a:r>
              <a:rPr lang="ru-RU" sz="4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мейка.</a:t>
            </a:r>
            <a:endParaRPr lang="ru-RU" sz="4400" spc="-1" dirty="0">
              <a:solidFill>
                <a:schemeClr val="tx2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" lvl="0">
              <a:buClr>
                <a:srgbClr val="000000"/>
              </a:buClr>
            </a:pPr>
            <a:r>
              <a:rPr lang="ru-RU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030468"/>
            <a:ext cx="74888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0" lvl="0">
              <a:buClr>
                <a:srgbClr val="000000"/>
              </a:buClr>
            </a:pPr>
            <a:r>
              <a:rPr lang="ru-RU" sz="4400" spc="-1" dirty="0" smtClean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</a:t>
            </a:r>
            <a:r>
              <a:rPr lang="ru-RU" sz="4400" spc="-1" dirty="0" smtClean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4400" spc="-1" dirty="0" smtClean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М</a:t>
            </a:r>
            <a:r>
              <a:rPr lang="ru-RU" sz="44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о</a:t>
            </a:r>
            <a:r>
              <a:rPr lang="ru-RU" sz="4400" spc="-1" dirty="0" smtClean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ё </a:t>
            </a:r>
            <a:r>
              <a:rPr lang="ru-RU" sz="4400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о</a:t>
            </a:r>
            <a:r>
              <a:rPr lang="ru-RU" sz="4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тн</a:t>
            </a:r>
            <a:r>
              <a:rPr lang="ru-RU" sz="4400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о</a:t>
            </a:r>
            <a:r>
              <a:rPr lang="ru-RU" sz="4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шение </a:t>
            </a:r>
            <a:r>
              <a:rPr lang="ru-RU" sz="4400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к</a:t>
            </a:r>
            <a:r>
              <a:rPr lang="ru-RU" sz="4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к</a:t>
            </a:r>
            <a:r>
              <a:rPr lang="ru-RU" sz="4400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а</a:t>
            </a:r>
            <a:r>
              <a:rPr lang="ru-RU" sz="4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ртине.</a:t>
            </a:r>
            <a:endParaRPr lang="ru-RU" sz="4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13992" y="1414951"/>
            <a:ext cx="7272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 </a:t>
            </a:r>
            <a:r>
              <a:rPr lang="ru-RU" sz="4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</a:t>
            </a:r>
            <a:r>
              <a:rPr lang="ru-RU" sz="4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сновом лесу</a:t>
            </a:r>
            <a:endParaRPr lang="ru-RU" sz="4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1761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4221088"/>
            <a:ext cx="8568952" cy="2246769"/>
          </a:xfrm>
          <a:prstGeom prst="rect">
            <a:avLst/>
          </a:prstGeom>
          <a:ln w="381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1.Перед </a:t>
            </a:r>
            <a:r>
              <a:rPr lang="ru-RU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нами картина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…</a:t>
            </a:r>
          </a:p>
          <a:p>
            <a:pPr lvl="0"/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2.На </a:t>
            </a:r>
            <a:r>
              <a:rPr lang="ru-RU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картине изображено …   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Лес </a:t>
            </a:r>
            <a:r>
              <a:rPr lang="ru-RU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…    </a:t>
            </a:r>
            <a:endParaRPr lang="ru-RU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0"/>
            <a:r>
              <a:rPr lang="ru-RU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В центре картины я вижу…  Они…    Медведица…    </a:t>
            </a:r>
            <a:endParaRPr lang="ru-RU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0"/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3.Мне  </a:t>
            </a:r>
            <a:r>
              <a:rPr lang="ru-RU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понравилась картина Шишкина «Утро в </a:t>
            </a:r>
            <a:endParaRPr lang="ru-RU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0"/>
            <a:r>
              <a:rPr lang="ru-RU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сосновом лесу», потому что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…</a:t>
            </a:r>
            <a:endParaRPr lang="ru-RU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tretch/>
        </p:blipFill>
        <p:spPr>
          <a:xfrm>
            <a:off x="323528" y="188640"/>
            <a:ext cx="8568952" cy="3816424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88380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708920"/>
            <a:ext cx="8229600" cy="182880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Формирование </a:t>
            </a:r>
            <a:r>
              <a:rPr lang="ru-RU" b="1" dirty="0" smtClean="0"/>
              <a:t>навыков последовательного анализа описания картины: построение предложений, использование слов и оборотов речи со значением времени и места действия.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  <a:ln w="38100">
            <a:solidFill>
              <a:srgbClr val="00B050"/>
            </a:solidFill>
          </a:ln>
        </p:spPr>
        <p:txBody>
          <a:bodyPr/>
          <a:lstStyle/>
          <a:p>
            <a:r>
              <a:rPr lang="ru-RU" dirty="0" smtClean="0"/>
              <a:t>Написание 1 части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172272" cy="5256584"/>
          </a:xfrm>
          <a:ln w="3810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И. </a:t>
            </a: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Ши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шкина «</a:t>
            </a:r>
            <a:r>
              <a:rPr lang="ru-RU" sz="2800" dirty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тро </a:t>
            </a:r>
            <a:r>
              <a:rPr lang="ru-RU" sz="2800" dirty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сновом л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е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су».</a:t>
            </a:r>
          </a:p>
          <a:p>
            <a:pPr marL="0" indent="0">
              <a:buNone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endParaRPr lang="ru-RU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endParaRPr lang="ru-RU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340768"/>
            <a:ext cx="4041648" cy="5256584"/>
          </a:xfrm>
          <a:ln w="38100">
            <a:solidFill>
              <a:srgbClr val="00B050"/>
            </a:solidFill>
          </a:ln>
        </p:spPr>
        <p:txBody>
          <a:bodyPr/>
          <a:lstStyle/>
          <a:p>
            <a:pPr marL="514350" indent="-514350">
              <a:buAutoNum type="arabicPeriod"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Какая 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к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а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ртина 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находи</a:t>
            </a:r>
            <a:r>
              <a:rPr lang="ru-RU" sz="28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тся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перед 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нами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? </a:t>
            </a:r>
          </a:p>
          <a:p>
            <a:pPr marL="0" indent="0">
              <a:buNone/>
            </a:pPr>
            <a:endParaRPr lang="ru-RU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9017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  <a:ln w="38100">
            <a:solidFill>
              <a:srgbClr val="00B050"/>
            </a:solidFill>
          </a:ln>
        </p:spPr>
        <p:txBody>
          <a:bodyPr/>
          <a:lstStyle/>
          <a:p>
            <a:r>
              <a:rPr lang="ru-RU" dirty="0" smtClean="0"/>
              <a:t>Написание 2 части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172272" cy="5256584"/>
          </a:xfrm>
          <a:ln w="3810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1. ра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нн</a:t>
            </a:r>
            <a:r>
              <a:rPr lang="ru-RU" sz="28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ее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, свеж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ее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летн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ее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, тума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нн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о;</a:t>
            </a: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endParaRPr lang="ru-RU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endParaRPr lang="ru-RU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2.б</a:t>
            </a:r>
            <a:r>
              <a:rPr lang="ru-RU" sz="28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ватый, </a:t>
            </a:r>
            <a:r>
              <a:rPr lang="ru-RU" sz="28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врага;</a:t>
            </a:r>
            <a:endParaRPr lang="ru-RU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endParaRPr lang="ru-RU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endParaRPr lang="ru-RU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r>
              <a:rPr lang="ru-RU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.в</a:t>
            </a:r>
            <a:r>
              <a:rPr lang="ru-RU" sz="28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рху</a:t>
            </a:r>
            <a:r>
              <a:rPr lang="ru-RU" sz="28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шк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и, м</a:t>
            </a:r>
            <a:r>
              <a:rPr lang="ru-RU" sz="28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гучих, сосен;</a:t>
            </a: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endParaRPr lang="ru-RU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endParaRPr lang="ru-RU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340768"/>
            <a:ext cx="4134232" cy="5256584"/>
          </a:xfrm>
          <a:ln w="38100">
            <a:solidFill>
              <a:srgbClr val="00B05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1.Какое 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утро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</a:t>
            </a:r>
            <a:r>
              <a:rPr lang="ru-RU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из</a:t>
            </a:r>
            <a:r>
              <a:rPr lang="ru-RU" sz="28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</a:t>
            </a:r>
            <a:r>
              <a:rPr lang="ru-RU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браж</a:t>
            </a:r>
            <a:r>
              <a:rPr lang="ru-RU" sz="28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е</a:t>
            </a:r>
            <a:r>
              <a:rPr lang="ru-RU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но</a:t>
            </a:r>
            <a:r>
              <a:rPr lang="ru-RU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на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к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а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ртине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?</a:t>
            </a:r>
          </a:p>
          <a:p>
            <a:pPr marL="0" indent="0">
              <a:buNone/>
            </a:pPr>
            <a:endParaRPr lang="ru-RU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DejaVu Sans"/>
            </a:endParaRPr>
          </a:p>
          <a:p>
            <a:pPr marL="0" indent="0">
              <a:buNone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2.Какой 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туман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и откуда 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поднимае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тся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он?</a:t>
            </a:r>
          </a:p>
          <a:p>
            <a:pPr marL="0" indent="0">
              <a:buNone/>
            </a:pPr>
            <a:endParaRPr lang="ru-RU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DejaVu Sans"/>
            </a:endParaRPr>
          </a:p>
          <a:p>
            <a:pPr marL="0" indent="0">
              <a:buNone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3.Что 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з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л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тят со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л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не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чн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ые лучи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xmlns="" val="2199805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  <a:ln w="3810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dirty="0">
                <a:solidFill>
                  <a:srgbClr val="2F5897"/>
                </a:solidFill>
              </a:rPr>
              <a:t>Написание </a:t>
            </a:r>
            <a:r>
              <a:rPr lang="ru-RU" dirty="0" smtClean="0">
                <a:solidFill>
                  <a:srgbClr val="2F5897"/>
                </a:solidFill>
              </a:rPr>
              <a:t>2 </a:t>
            </a:r>
            <a:r>
              <a:rPr lang="ru-RU" dirty="0">
                <a:solidFill>
                  <a:srgbClr val="2F5897"/>
                </a:solidFill>
              </a:rPr>
              <a:t>части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038600" cy="5256584"/>
          </a:xfrm>
          <a:ln w="3810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lang="ru-RU" sz="28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8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димый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r>
              <a:rPr lang="ru-RU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личеств</a:t>
            </a:r>
            <a:r>
              <a:rPr lang="ru-RU" sz="28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енн</a:t>
            </a:r>
            <a:r>
              <a:rPr lang="ru-RU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ый;</a:t>
            </a: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гучий ;др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мучий</a:t>
            </a:r>
            <a:r>
              <a:rPr lang="ru-RU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endParaRPr lang="ru-RU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2. ст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летн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м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гуч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endParaRPr lang="ru-RU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340768"/>
            <a:ext cx="4041648" cy="5256584"/>
          </a:xfrm>
          <a:ln w="38100">
            <a:solidFill>
              <a:srgbClr val="00B050"/>
            </a:solidFill>
          </a:ln>
        </p:spPr>
        <p:txBody>
          <a:bodyPr/>
          <a:lstStyle/>
          <a:p>
            <a:pPr marL="0" lvl="0" indent="0">
              <a:buNone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1.Какой </a:t>
            </a:r>
            <a:r>
              <a:rPr lang="ru-RU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мы вид</a:t>
            </a:r>
            <a:r>
              <a:rPr lang="ru-RU" sz="28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и</a:t>
            </a:r>
            <a:r>
              <a:rPr lang="ru-RU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м 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ле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с</a:t>
            </a:r>
            <a:r>
              <a:rPr lang="ru-RU" sz="28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на </a:t>
            </a:r>
            <a:r>
              <a:rPr lang="ru-RU" sz="2800" b="1" spc="-1" dirty="0" smtClean="0">
                <a:solidFill>
                  <a:schemeClr val="tx1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к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а</a:t>
            </a:r>
            <a:r>
              <a:rPr lang="ru-RU" sz="2800" b="1" spc="-1" dirty="0" smtClean="0">
                <a:solidFill>
                  <a:schemeClr val="tx1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ртине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?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Какими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зил художни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сосны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8525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  <a:ln w="3810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dirty="0">
                <a:solidFill>
                  <a:srgbClr val="2F5897"/>
                </a:solidFill>
              </a:rPr>
              <a:t>Написание 2 части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5328592"/>
          </a:xfrm>
          <a:ln w="38100">
            <a:solidFill>
              <a:srgbClr val="00B050"/>
            </a:solidFill>
          </a:ln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3.м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еньк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м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двежат;</a:t>
            </a: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лезли </a:t>
            </a:r>
            <a:r>
              <a:rPr lang="ru-RU" sz="2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слома</a:t>
            </a:r>
            <a:r>
              <a:rPr lang="ru-RU" sz="2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нн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ое бурей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</a:t>
            </a:r>
            <a:r>
              <a:rPr lang="ru-RU" sz="2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во;</a:t>
            </a: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встал </a:t>
            </a:r>
            <a:r>
              <a:rPr lang="ru-RU" sz="2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задн</a:t>
            </a:r>
            <a:r>
              <a:rPr lang="ru-RU" sz="2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лапы и смотрит куда</a:t>
            </a:r>
            <a:r>
              <a:rPr lang="ru-RU" sz="2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вдал</a:t>
            </a:r>
            <a:r>
              <a:rPr lang="ru-RU" sz="2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вн</a:t>
            </a:r>
            <a:r>
              <a:rPr lang="ru-RU" sz="26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мательно сл</a:t>
            </a:r>
            <a:r>
              <a:rPr lang="ru-RU" sz="26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дит за св</a:t>
            </a:r>
            <a:r>
              <a:rPr lang="ru-RU" sz="26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ими м</a:t>
            </a:r>
            <a:r>
              <a:rPr lang="ru-RU" sz="26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лышами;</a:t>
            </a: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457200" y="1268760"/>
            <a:ext cx="3950208" cy="5328592"/>
          </a:xfrm>
          <a:ln w="3810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3.Кого вы видите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центре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ртины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Что  делают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м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жонка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Что </a:t>
            </a: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делал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м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жоно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6.Что делает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мама-м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двед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8839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91264" cy="936104"/>
          </a:xfrm>
          <a:ln w="3810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dirty="0">
                <a:solidFill>
                  <a:srgbClr val="2F5897"/>
                </a:solidFill>
              </a:rPr>
              <a:t>Написание </a:t>
            </a:r>
            <a:r>
              <a:rPr lang="ru-RU" dirty="0" smtClean="0">
                <a:solidFill>
                  <a:srgbClr val="2F5897"/>
                </a:solidFill>
              </a:rPr>
              <a:t>3 </a:t>
            </a:r>
            <a:r>
              <a:rPr lang="ru-RU" dirty="0">
                <a:solidFill>
                  <a:srgbClr val="2F5897"/>
                </a:solidFill>
              </a:rPr>
              <a:t>части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88296" cy="5069160"/>
          </a:xfrm>
          <a:ln w="3810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514350" lvl="0" indent="-514350">
              <a:spcBef>
                <a:spcPts val="0"/>
              </a:spcBef>
              <a:buAutoNum type="arabicPeriod"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Мне… </a:t>
            </a:r>
          </a:p>
          <a:p>
            <a:pPr marL="514350" lvl="0" indent="-514350">
              <a:spcBef>
                <a:spcPts val="0"/>
              </a:spcBef>
              <a:buAutoNum type="arabicPeriod"/>
            </a:pPr>
            <a:endParaRPr lang="ru-RU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DejaVu Sans"/>
            </a:endParaRPr>
          </a:p>
          <a:p>
            <a:pPr marL="514350" lvl="0" indent="-514350">
              <a:spcBef>
                <a:spcPts val="0"/>
              </a:spcBef>
              <a:buAutoNum type="arabicPeriod"/>
            </a:pPr>
            <a:endParaRPr lang="ru-RU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DejaVu Sans"/>
            </a:endParaRPr>
          </a:p>
          <a:p>
            <a:pPr marL="0" lvl="0" indent="0">
              <a:spcBef>
                <a:spcPts val="0"/>
              </a:spcBef>
              <a:buNone/>
            </a:pPr>
            <a:endParaRPr lang="ru-RU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DejaVu Sans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2... п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каз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а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на кр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а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та др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муч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его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с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снов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ого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леса и 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жи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зн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ь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с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м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ь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и м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дведей;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…п</a:t>
            </a: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буждает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береч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 наше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леса 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всеми е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лями. </a:t>
            </a:r>
          </a:p>
          <a:p>
            <a:pPr marL="514350" lvl="0" indent="-514350">
              <a:spcBef>
                <a:spcPts val="0"/>
              </a:spcBef>
              <a:buAutoNum type="arabicPeriod"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107504" y="1600200"/>
            <a:ext cx="4464496" cy="5069160"/>
          </a:xfrm>
          <a:ln w="38100">
            <a:solidFill>
              <a:srgbClr val="00B050"/>
            </a:solidFill>
          </a:ln>
        </p:spPr>
        <p:txBody>
          <a:bodyPr/>
          <a:lstStyle/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онравилась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 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к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а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ртина 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Ши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шкина «Утро </a:t>
            </a:r>
            <a:r>
              <a:rPr lang="ru-RU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в с</a:t>
            </a:r>
            <a:r>
              <a:rPr lang="ru-RU" sz="28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</a:t>
            </a:r>
            <a:r>
              <a:rPr lang="ru-RU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снов</a:t>
            </a:r>
            <a:r>
              <a:rPr lang="ru-RU" sz="28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ом</a:t>
            </a:r>
            <a:r>
              <a:rPr lang="ru-RU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л</a:t>
            </a:r>
            <a:r>
              <a:rPr lang="ru-RU" sz="28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е</a:t>
            </a:r>
            <a:r>
              <a:rPr lang="ru-RU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су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»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?</a:t>
            </a:r>
          </a:p>
          <a:p>
            <a:pPr marL="514350" indent="-514350">
              <a:buAutoNum type="arabicPeriod"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Чем (</a:t>
            </a:r>
            <a:r>
              <a:rPr lang="ru-RU" sz="28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не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)п</a:t>
            </a:r>
            <a:r>
              <a:rPr lang="ru-RU" sz="28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нравилас</a:t>
            </a:r>
            <a:r>
              <a:rPr lang="ru-RU" sz="28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ь </a:t>
            </a:r>
            <a:r>
              <a:rPr lang="ru-RU" sz="2800" spc="-1" dirty="0" smtClean="0">
                <a:solidFill>
                  <a:schemeClr val="tx1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к</a:t>
            </a:r>
            <a:r>
              <a:rPr lang="ru-RU" sz="28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а</a:t>
            </a:r>
            <a:r>
              <a:rPr lang="ru-RU" sz="2800" spc="-1" dirty="0" smtClean="0">
                <a:solidFill>
                  <a:schemeClr val="tx1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ртина?</a:t>
            </a: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225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 мая.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нен</a:t>
            </a: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79912" y="202992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720" lvl="0">
              <a:buClr>
                <a:srgbClr val="000000"/>
              </a:buClr>
            </a:pPr>
            <a:r>
              <a:rPr lang="ru-RU" sz="5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План</a:t>
            </a:r>
          </a:p>
          <a:p>
            <a:pPr marL="720" lvl="0">
              <a:buClr>
                <a:srgbClr val="000000"/>
              </a:buClr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1263" y="2538335"/>
            <a:ext cx="815683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0" lvl="0">
              <a:buClr>
                <a:srgbClr val="000000"/>
              </a:buClr>
            </a:pPr>
            <a:r>
              <a:rPr lang="ru-RU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</a:t>
            </a:r>
            <a:endParaRPr lang="ru-RU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DejaVu Sans"/>
            </a:endParaRPr>
          </a:p>
          <a:p>
            <a:pPr marL="720" lvl="0">
              <a:buClr>
                <a:srgbClr val="000000"/>
              </a:buClr>
            </a:pPr>
            <a:r>
              <a:rPr lang="ru-RU" sz="4400" spc="-1" dirty="0" smtClean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1.Художни</a:t>
            </a:r>
            <a:r>
              <a:rPr lang="ru-RU" sz="44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к</a:t>
            </a:r>
            <a:r>
              <a:rPr lang="ru-RU" sz="4400" spc="-1" dirty="0" smtClean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</a:t>
            </a:r>
            <a:r>
              <a:rPr lang="ru-RU" sz="4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и е</a:t>
            </a:r>
            <a:r>
              <a:rPr lang="ru-RU" sz="4400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г</a:t>
            </a:r>
            <a:r>
              <a:rPr lang="ru-RU" sz="4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 к</a:t>
            </a:r>
            <a:r>
              <a:rPr lang="ru-RU" sz="4400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а</a:t>
            </a:r>
            <a:r>
              <a:rPr lang="ru-RU" sz="4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ртина.</a:t>
            </a:r>
          </a:p>
          <a:p>
            <a:pPr marL="720" lvl="0">
              <a:buClr>
                <a:srgbClr val="000000"/>
              </a:buClr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05" y="2924944"/>
            <a:ext cx="849694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0" lvl="0">
              <a:buClr>
                <a:srgbClr val="000000"/>
              </a:buClr>
            </a:pPr>
            <a:r>
              <a:rPr lang="ru-RU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</a:t>
            </a:r>
            <a:endParaRPr lang="ru-RU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DejaVu Sans"/>
            </a:endParaRPr>
          </a:p>
          <a:p>
            <a:pPr marL="720" lvl="0">
              <a:buClr>
                <a:srgbClr val="000000"/>
              </a:buClr>
            </a:pPr>
            <a:r>
              <a:rPr lang="ru-RU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</a:t>
            </a:r>
            <a:endParaRPr lang="ru-RU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DejaVu Sans"/>
            </a:endParaRPr>
          </a:p>
          <a:p>
            <a:pPr marL="720" lvl="0">
              <a:buClr>
                <a:srgbClr val="000000"/>
              </a:buClr>
            </a:pPr>
            <a:r>
              <a:rPr lang="ru-RU" sz="4400" spc="-1" dirty="0" smtClean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2.Утро.Ле</a:t>
            </a:r>
            <a:r>
              <a:rPr lang="ru-RU" sz="44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с</a:t>
            </a:r>
            <a:r>
              <a:rPr lang="ru-RU" sz="4400" spc="-1" dirty="0" smtClean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.М</a:t>
            </a:r>
            <a:r>
              <a:rPr lang="ru-RU" sz="44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е</a:t>
            </a:r>
            <a:r>
              <a:rPr lang="ru-RU" sz="4400" spc="-1" dirty="0" smtClean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двеж</a:t>
            </a:r>
            <a:r>
              <a:rPr lang="ru-RU" sz="44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ь</a:t>
            </a:r>
            <a:r>
              <a:rPr lang="ru-RU" sz="4400" spc="-1" dirty="0" smtClean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я </a:t>
            </a:r>
            <a:r>
              <a:rPr lang="ru-RU" sz="4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с</a:t>
            </a:r>
            <a:r>
              <a:rPr lang="ru-RU" sz="4400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е</a:t>
            </a:r>
            <a:r>
              <a:rPr lang="ru-RU" sz="4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мейка.</a:t>
            </a:r>
            <a:endParaRPr lang="ru-RU" sz="4400" spc="-1" dirty="0">
              <a:solidFill>
                <a:schemeClr val="tx2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" lvl="0">
              <a:buClr>
                <a:srgbClr val="000000"/>
              </a:buClr>
            </a:pPr>
            <a:r>
              <a:rPr lang="ru-RU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030468"/>
            <a:ext cx="74888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0" lvl="0">
              <a:buClr>
                <a:srgbClr val="000000"/>
              </a:buClr>
            </a:pPr>
            <a:r>
              <a:rPr lang="ru-RU" sz="4400" spc="-1" dirty="0" smtClean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</a:t>
            </a:r>
            <a:r>
              <a:rPr lang="ru-RU" sz="4400" spc="-1" dirty="0" smtClean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4400" spc="-1" dirty="0" smtClean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М</a:t>
            </a:r>
            <a:r>
              <a:rPr lang="ru-RU" sz="44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о</a:t>
            </a:r>
            <a:r>
              <a:rPr lang="ru-RU" sz="4400" spc="-1" dirty="0" smtClean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ё </a:t>
            </a:r>
            <a:r>
              <a:rPr lang="ru-RU" sz="4400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о</a:t>
            </a:r>
            <a:r>
              <a:rPr lang="ru-RU" sz="4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тн</a:t>
            </a:r>
            <a:r>
              <a:rPr lang="ru-RU" sz="4400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о</a:t>
            </a:r>
            <a:r>
              <a:rPr lang="ru-RU" sz="4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шение </a:t>
            </a:r>
            <a:r>
              <a:rPr lang="ru-RU" sz="4400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к</a:t>
            </a:r>
            <a:r>
              <a:rPr lang="ru-RU" sz="4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к</a:t>
            </a:r>
            <a:r>
              <a:rPr lang="ru-RU" sz="4400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а</a:t>
            </a:r>
            <a:r>
              <a:rPr lang="ru-RU" sz="4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ртине.</a:t>
            </a:r>
            <a:endParaRPr lang="ru-RU" sz="4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13992" y="1414951"/>
            <a:ext cx="7272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 </a:t>
            </a:r>
            <a:r>
              <a:rPr lang="ru-RU" sz="4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</a:t>
            </a:r>
            <a:r>
              <a:rPr lang="ru-RU" sz="4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сновом лесу</a:t>
            </a:r>
            <a:endParaRPr lang="ru-RU" sz="4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238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  <a:ln w="38100">
            <a:solidFill>
              <a:srgbClr val="00B050"/>
            </a:solidFill>
          </a:ln>
        </p:spPr>
        <p:txBody>
          <a:bodyPr/>
          <a:lstStyle/>
          <a:p>
            <a:r>
              <a:rPr lang="ru-RU" dirty="0" smtClean="0"/>
              <a:t>Написание 1 части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172272" cy="5256584"/>
          </a:xfrm>
          <a:ln w="3810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И. </a:t>
            </a: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Ши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шкина «</a:t>
            </a:r>
            <a:r>
              <a:rPr lang="ru-RU" sz="2800" dirty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тро </a:t>
            </a:r>
            <a:r>
              <a:rPr lang="ru-RU" sz="2800" dirty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сновом л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е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су».</a:t>
            </a:r>
          </a:p>
          <a:p>
            <a:pPr marL="0" indent="0">
              <a:buNone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endParaRPr lang="ru-RU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endParaRPr lang="ru-RU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340768"/>
            <a:ext cx="4041648" cy="5256584"/>
          </a:xfrm>
          <a:ln w="38100">
            <a:solidFill>
              <a:srgbClr val="00B050"/>
            </a:solidFill>
          </a:ln>
        </p:spPr>
        <p:txBody>
          <a:bodyPr/>
          <a:lstStyle/>
          <a:p>
            <a:pPr marL="514350" indent="-514350">
              <a:buAutoNum type="arabicPeriod"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Какая 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к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а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ртина 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находи</a:t>
            </a:r>
            <a:r>
              <a:rPr lang="ru-RU" sz="28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тся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перед 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нами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? </a:t>
            </a:r>
          </a:p>
          <a:p>
            <a:pPr marL="0" indent="0">
              <a:buNone/>
            </a:pPr>
            <a:endParaRPr lang="ru-RU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932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  <a:ln w="38100">
            <a:solidFill>
              <a:srgbClr val="00B050"/>
            </a:solidFill>
          </a:ln>
        </p:spPr>
        <p:txBody>
          <a:bodyPr/>
          <a:lstStyle/>
          <a:p>
            <a:r>
              <a:rPr lang="ru-RU" dirty="0" smtClean="0"/>
              <a:t>Написание 2 части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172272" cy="5256584"/>
          </a:xfrm>
          <a:ln w="3810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1. ра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нн</a:t>
            </a:r>
            <a:r>
              <a:rPr lang="ru-RU" sz="28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ее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, свеж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ее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летн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ее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, тума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нн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о;</a:t>
            </a: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endParaRPr lang="ru-RU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endParaRPr lang="ru-RU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2.б</a:t>
            </a:r>
            <a:r>
              <a:rPr lang="ru-RU" sz="28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ватый, </a:t>
            </a:r>
            <a:r>
              <a:rPr lang="ru-RU" sz="28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врага;</a:t>
            </a:r>
            <a:endParaRPr lang="ru-RU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endParaRPr lang="ru-RU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endParaRPr lang="ru-RU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r>
              <a:rPr lang="ru-RU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.в</a:t>
            </a:r>
            <a:r>
              <a:rPr lang="ru-RU" sz="28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рху</a:t>
            </a:r>
            <a:r>
              <a:rPr lang="ru-RU" sz="28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шк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и, м</a:t>
            </a:r>
            <a:r>
              <a:rPr lang="ru-RU" sz="28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гучих, сосен;</a:t>
            </a: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endParaRPr lang="ru-RU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endParaRPr lang="ru-RU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340768"/>
            <a:ext cx="4134232" cy="5256584"/>
          </a:xfrm>
          <a:ln w="38100">
            <a:solidFill>
              <a:srgbClr val="00B05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1.Какое 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утро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</a:t>
            </a:r>
            <a:r>
              <a:rPr lang="ru-RU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из</a:t>
            </a:r>
            <a:r>
              <a:rPr lang="ru-RU" sz="28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</a:t>
            </a:r>
            <a:r>
              <a:rPr lang="ru-RU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браж</a:t>
            </a:r>
            <a:r>
              <a:rPr lang="ru-RU" sz="28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е</a:t>
            </a:r>
            <a:r>
              <a:rPr lang="ru-RU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но</a:t>
            </a:r>
            <a:r>
              <a:rPr lang="ru-RU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на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к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а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ртине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?</a:t>
            </a:r>
          </a:p>
          <a:p>
            <a:pPr marL="0" indent="0">
              <a:buNone/>
            </a:pPr>
            <a:endParaRPr lang="ru-RU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DejaVu Sans"/>
            </a:endParaRPr>
          </a:p>
          <a:p>
            <a:pPr marL="0" indent="0">
              <a:buNone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2.Какой 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туман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и откуда 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поднимае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тся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он?</a:t>
            </a:r>
          </a:p>
          <a:p>
            <a:pPr marL="0" indent="0">
              <a:buNone/>
            </a:pPr>
            <a:endParaRPr lang="ru-RU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DejaVu Sans"/>
            </a:endParaRPr>
          </a:p>
          <a:p>
            <a:pPr marL="0" indent="0">
              <a:buNone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3.Что 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з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л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тят со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л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не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чн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ые лучи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xmlns="" val="553411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  <a:ln w="3810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dirty="0">
                <a:solidFill>
                  <a:srgbClr val="2F5897"/>
                </a:solidFill>
              </a:rPr>
              <a:t>Написание </a:t>
            </a:r>
            <a:r>
              <a:rPr lang="ru-RU" dirty="0" smtClean="0">
                <a:solidFill>
                  <a:srgbClr val="2F5897"/>
                </a:solidFill>
              </a:rPr>
              <a:t>2 </a:t>
            </a:r>
            <a:r>
              <a:rPr lang="ru-RU" dirty="0">
                <a:solidFill>
                  <a:srgbClr val="2F5897"/>
                </a:solidFill>
              </a:rPr>
              <a:t>части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038600" cy="5256584"/>
          </a:xfrm>
          <a:ln w="3810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lang="ru-RU" sz="28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8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димый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r>
              <a:rPr lang="ru-RU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личеств</a:t>
            </a:r>
            <a:r>
              <a:rPr lang="ru-RU" sz="28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енн</a:t>
            </a:r>
            <a:r>
              <a:rPr lang="ru-RU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ый;</a:t>
            </a: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гучий ;др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мучий</a:t>
            </a:r>
            <a:r>
              <a:rPr lang="ru-RU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endParaRPr lang="ru-RU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2. ст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летн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м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гуч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endParaRPr lang="ru-RU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340768"/>
            <a:ext cx="4041648" cy="5256584"/>
          </a:xfrm>
          <a:ln w="38100">
            <a:solidFill>
              <a:srgbClr val="00B050"/>
            </a:solidFill>
          </a:ln>
        </p:spPr>
        <p:txBody>
          <a:bodyPr/>
          <a:lstStyle/>
          <a:p>
            <a:pPr marL="457200" lvl="0" indent="-457200">
              <a:buFont typeface="Arial" pitchFamily="34" charset="0"/>
              <a:buAutoNum type="arabicPeriod"/>
            </a:pPr>
            <a:r>
              <a:rPr lang="ru-RU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Какой </a:t>
            </a:r>
            <a:r>
              <a:rPr lang="ru-RU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мы вид</a:t>
            </a:r>
            <a:r>
              <a:rPr lang="ru-RU" sz="28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и</a:t>
            </a:r>
            <a:r>
              <a:rPr lang="ru-RU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м 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ле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с</a:t>
            </a:r>
            <a:r>
              <a:rPr lang="ru-RU" sz="28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на </a:t>
            </a:r>
            <a:r>
              <a:rPr lang="ru-RU" sz="2800" b="1" spc="-1" dirty="0" smtClean="0">
                <a:solidFill>
                  <a:schemeClr val="tx1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к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а</a:t>
            </a:r>
            <a:r>
              <a:rPr lang="ru-RU" sz="2800" b="1" spc="-1" dirty="0" smtClean="0">
                <a:solidFill>
                  <a:schemeClr val="tx1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ртине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?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Какими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зил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сосны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6174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  <a:ln w="3810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dirty="0">
                <a:solidFill>
                  <a:srgbClr val="2F5897"/>
                </a:solidFill>
              </a:rPr>
              <a:t>Написание 2 части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5328592"/>
          </a:xfrm>
          <a:ln w="38100">
            <a:solidFill>
              <a:srgbClr val="00B050"/>
            </a:solidFill>
          </a:ln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3.м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еньк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м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двежат;</a:t>
            </a: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лезли </a:t>
            </a:r>
            <a:r>
              <a:rPr lang="ru-RU" sz="2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слома</a:t>
            </a:r>
            <a:r>
              <a:rPr lang="ru-RU" sz="2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нн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ое бурей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</a:t>
            </a:r>
            <a:r>
              <a:rPr lang="ru-RU" sz="2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во;</a:t>
            </a: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встал </a:t>
            </a:r>
            <a:r>
              <a:rPr lang="ru-RU" sz="2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задн</a:t>
            </a:r>
            <a:r>
              <a:rPr lang="ru-RU" sz="2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лапы и смотрит куда</a:t>
            </a:r>
            <a:r>
              <a:rPr lang="ru-RU" sz="2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вдал</a:t>
            </a:r>
            <a:r>
              <a:rPr lang="ru-RU" sz="2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вн</a:t>
            </a:r>
            <a:r>
              <a:rPr lang="ru-RU" sz="26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мательно сл</a:t>
            </a:r>
            <a:r>
              <a:rPr lang="ru-RU" sz="26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дит за св</a:t>
            </a:r>
            <a:r>
              <a:rPr lang="ru-RU" sz="26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ими м</a:t>
            </a:r>
            <a:r>
              <a:rPr lang="ru-RU" sz="26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лышами;</a:t>
            </a:r>
          </a:p>
          <a:p>
            <a:pPr marL="720" lvl="0" indent="0">
              <a:spcBef>
                <a:spcPts val="0"/>
              </a:spcBef>
              <a:buClr>
                <a:srgbClr val="000000"/>
              </a:buClr>
              <a:buNone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457200" y="1268760"/>
            <a:ext cx="3950208" cy="5328592"/>
          </a:xfrm>
          <a:ln w="3810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3.Кого вы видите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центре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ртины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Что  делают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м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жонка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Что </a:t>
            </a: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делал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м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жоно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6.Что делает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мама-м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двед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2353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>
          <a:xfrm>
            <a:off x="457200" y="-800100"/>
            <a:ext cx="8229600" cy="1600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с.117, упр.195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06116" y="692696"/>
            <a:ext cx="7531768" cy="288032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278465"/>
            <a:ext cx="4882038" cy="3574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14357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91264" cy="936104"/>
          </a:xfrm>
          <a:ln w="3810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dirty="0">
                <a:solidFill>
                  <a:srgbClr val="2F5897"/>
                </a:solidFill>
              </a:rPr>
              <a:t>Написание </a:t>
            </a:r>
            <a:r>
              <a:rPr lang="ru-RU" dirty="0" smtClean="0">
                <a:solidFill>
                  <a:srgbClr val="2F5897"/>
                </a:solidFill>
              </a:rPr>
              <a:t>3 </a:t>
            </a:r>
            <a:r>
              <a:rPr lang="ru-RU" dirty="0">
                <a:solidFill>
                  <a:srgbClr val="2F5897"/>
                </a:solidFill>
              </a:rPr>
              <a:t>части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88296" cy="5069160"/>
          </a:xfrm>
          <a:ln w="3810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514350" lvl="0" indent="-514350">
              <a:spcBef>
                <a:spcPts val="0"/>
              </a:spcBef>
              <a:buAutoNum type="arabicPeriod"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Мне… </a:t>
            </a:r>
          </a:p>
          <a:p>
            <a:pPr marL="514350" lvl="0" indent="-514350">
              <a:spcBef>
                <a:spcPts val="0"/>
              </a:spcBef>
              <a:buAutoNum type="arabicPeriod"/>
            </a:pPr>
            <a:endParaRPr lang="ru-RU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DejaVu Sans"/>
            </a:endParaRPr>
          </a:p>
          <a:p>
            <a:pPr marL="514350" lvl="0" indent="-514350">
              <a:spcBef>
                <a:spcPts val="0"/>
              </a:spcBef>
              <a:buAutoNum type="arabicPeriod"/>
            </a:pPr>
            <a:endParaRPr lang="ru-RU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DejaVu Sans"/>
            </a:endParaRPr>
          </a:p>
          <a:p>
            <a:pPr marL="0" lvl="0" indent="0">
              <a:spcBef>
                <a:spcPts val="0"/>
              </a:spcBef>
              <a:buNone/>
            </a:pPr>
            <a:endParaRPr lang="ru-RU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DejaVu Sans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2... п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каз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а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на кр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а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та др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муч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его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с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снов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ого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леса и 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жи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зн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ь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с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м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ь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и м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дведей;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…п</a:t>
            </a: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буждает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береч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 наше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леса 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всеми е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лями. </a:t>
            </a:r>
          </a:p>
          <a:p>
            <a:pPr marL="514350" lvl="0" indent="-514350">
              <a:spcBef>
                <a:spcPts val="0"/>
              </a:spcBef>
              <a:buAutoNum type="arabicPeriod"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107504" y="1600200"/>
            <a:ext cx="4464496" cy="5069160"/>
          </a:xfrm>
          <a:ln w="38100">
            <a:solidFill>
              <a:srgbClr val="00B050"/>
            </a:solidFill>
          </a:ln>
        </p:spPr>
        <p:txBody>
          <a:bodyPr/>
          <a:lstStyle/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онравилась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 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к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а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ртина </a:t>
            </a:r>
            <a:r>
              <a:rPr lang="ru-RU" sz="28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Ши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шкина «Утро </a:t>
            </a:r>
            <a:r>
              <a:rPr lang="ru-RU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в с</a:t>
            </a:r>
            <a:r>
              <a:rPr lang="ru-RU" sz="28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</a:t>
            </a:r>
            <a:r>
              <a:rPr lang="ru-RU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снов</a:t>
            </a:r>
            <a:r>
              <a:rPr lang="ru-RU" sz="28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ом</a:t>
            </a:r>
            <a:r>
              <a:rPr lang="ru-RU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л</a:t>
            </a:r>
            <a:r>
              <a:rPr lang="ru-RU" sz="28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е</a:t>
            </a:r>
            <a:r>
              <a:rPr lang="ru-RU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су</a:t>
            </a: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»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?</a:t>
            </a:r>
          </a:p>
          <a:p>
            <a:pPr marL="514350" indent="-514350">
              <a:buAutoNum type="arabicPeriod"/>
            </a:pP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Чем (</a:t>
            </a:r>
            <a:r>
              <a:rPr lang="ru-RU" sz="28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не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)п</a:t>
            </a:r>
            <a:r>
              <a:rPr lang="ru-RU" sz="28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</a:t>
            </a:r>
            <a:r>
              <a:rPr lang="ru-RU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нравилас</a:t>
            </a:r>
            <a:r>
              <a:rPr lang="ru-RU" sz="28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ь </a:t>
            </a:r>
            <a:r>
              <a:rPr lang="ru-RU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к</a:t>
            </a:r>
            <a:r>
              <a:rPr lang="ru-RU" sz="28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а</a:t>
            </a:r>
            <a:r>
              <a:rPr lang="ru-RU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ртина</a:t>
            </a:r>
            <a:r>
              <a:rPr lang="ru-RU" sz="2800" spc="-1" dirty="0" smtClean="0">
                <a:solidFill>
                  <a:schemeClr val="tx1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?</a:t>
            </a: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2729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2152" y="5949280"/>
            <a:ext cx="6851104" cy="706090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Благодарю  за  работу!</a:t>
            </a:r>
            <a:endParaRPr lang="ru-RU" sz="32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75656" y="1053322"/>
            <a:ext cx="5760640" cy="86409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В  тетради  записан   текст  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>
              <a:defRPr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из  3  частей.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83972" y="2204864"/>
            <a:ext cx="7192483" cy="86409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Каждая  часть  текста  начинается  с  красной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строки.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83972" y="3510722"/>
            <a:ext cx="7192483" cy="129614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Предложения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текста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записаны  с  заглавной  буквы,  в  конце  -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точка.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96232" y="5040290"/>
            <a:ext cx="7036207" cy="72008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Работа  выполнена  аккуратно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.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344308" y="1179116"/>
            <a:ext cx="648072" cy="631935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!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8028383" y="1169402"/>
            <a:ext cx="648072" cy="631935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Arial Black" pitchFamily="34" charset="0"/>
              </a:rPr>
              <a:t>?</a:t>
            </a:r>
          </a:p>
        </p:txBody>
      </p:sp>
      <p:sp>
        <p:nvSpPr>
          <p:cNvPr id="11" name="Овал 10"/>
          <p:cNvSpPr/>
          <p:nvPr/>
        </p:nvSpPr>
        <p:spPr>
          <a:xfrm>
            <a:off x="7992380" y="5128435"/>
            <a:ext cx="648072" cy="631935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!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495928" y="5128435"/>
            <a:ext cx="648072" cy="631935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Arial Black" pitchFamily="34" charset="0"/>
              </a:rPr>
              <a:t>?</a:t>
            </a:r>
          </a:p>
        </p:txBody>
      </p:sp>
      <p:sp>
        <p:nvSpPr>
          <p:cNvPr id="13" name="Овал 12"/>
          <p:cNvSpPr/>
          <p:nvPr/>
        </p:nvSpPr>
        <p:spPr>
          <a:xfrm>
            <a:off x="8058412" y="3842826"/>
            <a:ext cx="648072" cy="631935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!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485032" y="3824054"/>
            <a:ext cx="648072" cy="631935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Arial Black" pitchFamily="34" charset="0"/>
              </a:rPr>
              <a:t>?</a:t>
            </a:r>
          </a:p>
        </p:txBody>
      </p:sp>
      <p:sp>
        <p:nvSpPr>
          <p:cNvPr id="15" name="Овал 14"/>
          <p:cNvSpPr/>
          <p:nvPr/>
        </p:nvSpPr>
        <p:spPr>
          <a:xfrm>
            <a:off x="7983256" y="2320944"/>
            <a:ext cx="648072" cy="631935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!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8559811" y="2415528"/>
            <a:ext cx="648072" cy="631935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Arial Black" pitchFamily="34" charset="0"/>
              </a:rPr>
              <a:t>?</a:t>
            </a: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1700064" y="413048"/>
            <a:ext cx="6851104" cy="70609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smtClean="0">
                <a:solidFill>
                  <a:srgbClr val="FF0000"/>
                </a:solidFill>
                <a:latin typeface="Arial Black" pitchFamily="34" charset="0"/>
              </a:rPr>
              <a:t>Проверим  работу!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427334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62" y="517208"/>
            <a:ext cx="2597930" cy="17596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267744" y="0"/>
            <a:ext cx="5688632" cy="5169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Картинная   галерея </a:t>
            </a:r>
            <a:endParaRPr lang="ru-RU" sz="32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1268760"/>
            <a:ext cx="6192688" cy="41044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«</a:t>
            </a:r>
            <a:r>
              <a:rPr lang="ru-RU" sz="2400" b="1" dirty="0">
                <a:solidFill>
                  <a:srgbClr val="FF0000"/>
                </a:solidFill>
                <a:latin typeface="Arial Black" pitchFamily="34" charset="0"/>
              </a:rPr>
              <a:t>Утро</a:t>
            </a:r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 </a:t>
            </a:r>
            <a:r>
              <a:rPr lang="ru-RU" sz="2400" b="1" dirty="0">
                <a:solidFill>
                  <a:srgbClr val="FF0000"/>
                </a:solidFill>
                <a:latin typeface="Arial Black" pitchFamily="34" charset="0"/>
              </a:rPr>
              <a:t>в</a:t>
            </a:r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 </a:t>
            </a:r>
            <a:r>
              <a:rPr lang="ru-RU" sz="2400" b="1" dirty="0">
                <a:solidFill>
                  <a:srgbClr val="FF0000"/>
                </a:solidFill>
                <a:latin typeface="Arial Black" pitchFamily="34" charset="0"/>
              </a:rPr>
              <a:t>сосновом</a:t>
            </a:r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 </a:t>
            </a:r>
            <a:r>
              <a:rPr lang="ru-RU" sz="2400" b="1" dirty="0">
                <a:solidFill>
                  <a:srgbClr val="FF0000"/>
                </a:solidFill>
                <a:latin typeface="Arial Black" pitchFamily="34" charset="0"/>
              </a:rPr>
              <a:t>лесу</a:t>
            </a:r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»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— картина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двух  русских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художников И.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Шишкина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 и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его друга -  Константина  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Савицкого. Савицкий написал медведей, но коллекционер П. М. Третьяков стёр его подпись, так что автором картины часто указывается один 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Шишкин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0729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5724128" y="1412776"/>
            <a:ext cx="2543584" cy="5301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4213225" cy="308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Шедевр  Шишкина  оказался на  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конфетной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 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обёртке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52550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58204" cy="607223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Сегодня мы будем писать сочинение по картине известного русского художника-пейзажиста И.И.Шишкина.  </a:t>
            </a:r>
          </a:p>
          <a:p>
            <a:pPr marL="0" indent="0">
              <a:buNone/>
            </a:pPr>
            <a:endParaRPr lang="ru-RU" sz="2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buNone/>
              <a:tabLst>
                <a:tab pos="5467350" algn="l"/>
              </a:tabLst>
            </a:pPr>
            <a:r>
              <a:rPr lang="ru-RU" dirty="0" smtClean="0"/>
              <a:t>                                                                                                    </a:t>
            </a:r>
            <a:endParaRPr lang="ru-RU" b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/>
          <p:cNvPicPr>
            <a:picLocks/>
          </p:cNvPicPr>
          <p:nvPr/>
        </p:nvPicPr>
        <p:blipFill>
          <a:blip r:embed="rId2" cstate="print"/>
          <a:stretch/>
        </p:blipFill>
        <p:spPr>
          <a:xfrm>
            <a:off x="1043608" y="1844824"/>
            <a:ext cx="3312368" cy="4464496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sp>
        <p:nvSpPr>
          <p:cNvPr id="5" name="Объект 7"/>
          <p:cNvSpPr txBox="1">
            <a:spLocks/>
          </p:cNvSpPr>
          <p:nvPr/>
        </p:nvSpPr>
        <p:spPr>
          <a:xfrm>
            <a:off x="4860032" y="1844824"/>
            <a:ext cx="3826768" cy="4392488"/>
          </a:xfrm>
          <a:prstGeom prst="rect">
            <a:avLst/>
          </a:prstGeom>
          <a:ln w="38100">
            <a:solidFill>
              <a:srgbClr val="00B050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4000" b="1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Иван Иванович Шишкин</a:t>
            </a:r>
          </a:p>
          <a:p>
            <a:pPr marL="0" indent="0">
              <a:buFont typeface="Arial" pitchFamily="34" charset="0"/>
              <a:buNone/>
            </a:pPr>
            <a:endParaRPr lang="ru-RU" sz="4000" b="1" spc="-1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+mj-ea"/>
              <a:cs typeface="+mj-cs"/>
            </a:endParaRPr>
          </a:p>
          <a:p>
            <a:pPr marL="720" indent="0" algn="ctr">
              <a:spcBef>
                <a:spcPts val="0"/>
              </a:spcBef>
              <a:buClr>
                <a:srgbClr val="000000"/>
              </a:buClr>
              <a:buFont typeface="Arial" pitchFamily="34" charset="0"/>
              <a:buNone/>
            </a:pPr>
            <a:r>
              <a:rPr lang="ru-RU" sz="1600" b="1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j-ea"/>
                <a:cs typeface="+mj-cs"/>
              </a:rPr>
              <a:t/>
            </a:r>
            <a:br>
              <a:rPr lang="ru-RU" sz="1600" b="1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j-ea"/>
                <a:cs typeface="+mj-cs"/>
              </a:rPr>
            </a:br>
            <a:r>
              <a:rPr lang="ru-RU" sz="4400" b="1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(1832-1898)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366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рассмотрите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картину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Ивана Ивановича Шишкина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/>
        </p:blipFill>
        <p:spPr>
          <a:xfrm>
            <a:off x="1115616" y="1556792"/>
            <a:ext cx="6796148" cy="4380796"/>
          </a:xfrm>
          <a:prstGeom prst="rect">
            <a:avLst/>
          </a:prstGeom>
          <a:ln w="190440">
            <a:solidFill>
              <a:srgbClr val="C8C6BD"/>
            </a:solidFill>
            <a:miter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72198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tretch/>
        </p:blipFill>
        <p:spPr>
          <a:xfrm>
            <a:off x="8100" y="272340"/>
            <a:ext cx="9127800" cy="6313320"/>
          </a:xfrm>
          <a:prstGeom prst="rect">
            <a:avLst/>
          </a:prstGeom>
          <a:ln w="190440">
            <a:solidFill>
              <a:srgbClr val="C8C6BD"/>
            </a:solidFill>
            <a:miter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72546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964488" cy="5786478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заголовком</a:t>
            </a:r>
          </a:p>
          <a:p>
            <a:pPr marL="0" indent="0">
              <a:buNone/>
            </a:pPr>
            <a:r>
              <a:rPr lang="ru-RU" sz="14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И.И.Шишкин</a:t>
            </a:r>
            <a:r>
              <a:rPr lang="ru-RU" sz="1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назвал свою картину </a:t>
            </a:r>
            <a:endParaRPr lang="ru-RU" sz="14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Утро в сосновом </a:t>
            </a:r>
            <a:r>
              <a:rPr lang="ru-RU" sz="1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лесу»</a:t>
            </a:r>
          </a:p>
          <a:p>
            <a:pPr marL="0" indent="0">
              <a:buNone/>
            </a:pPr>
            <a:endParaRPr lang="ru-RU" sz="14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заголовки вы предложите к картине? </a:t>
            </a:r>
          </a:p>
          <a:p>
            <a:pPr marL="0" indent="0">
              <a:buNone/>
            </a:pPr>
            <a:r>
              <a:rPr lang="ru-RU" sz="14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«Рассвет в лесу», «Весёлая семейка», «Секреты старого леса», «Сказка старого леса», «Утренние игры медвежат»</a:t>
            </a:r>
          </a:p>
          <a:p>
            <a:pPr marL="0" indent="0" algn="ctr">
              <a:buNone/>
            </a:pPr>
            <a:r>
              <a:rPr lang="ru-RU" sz="1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400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itchFamily="2" charset="2"/>
              <a:buChar char="Ø"/>
            </a:pPr>
            <a:endParaRPr lang="ru-RU" sz="11200" i="1" dirty="0" smtClean="0"/>
          </a:p>
          <a:p>
            <a:pPr marL="0" indent="0">
              <a:buNone/>
            </a:pPr>
            <a:r>
              <a:rPr lang="ru-RU" sz="10400" dirty="0" smtClean="0"/>
              <a:t>  </a:t>
            </a:r>
          </a:p>
          <a:p>
            <a:pPr marL="0" indent="0">
              <a:buNone/>
            </a:pPr>
            <a:r>
              <a:rPr lang="ru-RU" sz="3000" dirty="0" smtClean="0"/>
              <a:t>      </a:t>
            </a:r>
          </a:p>
          <a:p>
            <a:pPr marL="0" indent="0">
              <a:buNone/>
            </a:pPr>
            <a:r>
              <a:rPr lang="ru-RU" sz="3000" dirty="0" smtClean="0"/>
              <a:t>                    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65965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393</TotalTime>
  <Words>914</Words>
  <Application>Microsoft Office PowerPoint</Application>
  <PresentationFormat>Экран (4:3)</PresentationFormat>
  <Paragraphs>238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Исполнительная</vt:lpstr>
      <vt:lpstr>Русский язык 2 класс Тема: Сочинение по картине. С.117</vt:lpstr>
      <vt:lpstr>Цель: </vt:lpstr>
      <vt:lpstr>с.117, упр.195</vt:lpstr>
      <vt:lpstr>Слайд 4</vt:lpstr>
      <vt:lpstr>Шедевр  Шишкина  оказался на  конфетной  обёртке</vt:lpstr>
      <vt:lpstr>Слайд 6</vt:lpstr>
      <vt:lpstr>Слайд 7</vt:lpstr>
      <vt:lpstr>Слайд 8</vt:lpstr>
      <vt:lpstr>Слайд 9</vt:lpstr>
      <vt:lpstr>Беседа по содержанию картины </vt:lpstr>
      <vt:lpstr>Беседа по содержанию картины </vt:lpstr>
      <vt:lpstr>Беседа по содержанию картины </vt:lpstr>
      <vt:lpstr>Беседа по содержанию картины </vt:lpstr>
      <vt:lpstr>Беседа по содержанию картины </vt:lpstr>
      <vt:lpstr>Беседа по содержанию картины </vt:lpstr>
      <vt:lpstr>Беседа по содержанию картины </vt:lpstr>
      <vt:lpstr>Сколько  частей   будет  в  тексте  рассказа?</vt:lpstr>
      <vt:lpstr>24 мая. Сочинение</vt:lpstr>
      <vt:lpstr>Слайд 19</vt:lpstr>
      <vt:lpstr>Написание 1 части</vt:lpstr>
      <vt:lpstr>Написание 2 части</vt:lpstr>
      <vt:lpstr>Написание 2 части</vt:lpstr>
      <vt:lpstr>Написание 2 части</vt:lpstr>
      <vt:lpstr>Написание 3 части</vt:lpstr>
      <vt:lpstr>18 мая. Сочинение</vt:lpstr>
      <vt:lpstr>Написание 1 части</vt:lpstr>
      <vt:lpstr>Написание 2 части</vt:lpstr>
      <vt:lpstr>Написание 2 части</vt:lpstr>
      <vt:lpstr>Написание 2 части</vt:lpstr>
      <vt:lpstr>Написание 3 части</vt:lpstr>
      <vt:lpstr>Благодарю  за  работу!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света</cp:lastModifiedBy>
  <cp:revision>41</cp:revision>
  <dcterms:created xsi:type="dcterms:W3CDTF">2017-05-09T13:29:32Z</dcterms:created>
  <dcterms:modified xsi:type="dcterms:W3CDTF">2022-05-23T15:31:52Z</dcterms:modified>
</cp:coreProperties>
</file>