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7" r:id="rId3"/>
    <p:sldId id="271" r:id="rId4"/>
    <p:sldId id="270" r:id="rId5"/>
    <p:sldId id="269" r:id="rId6"/>
    <p:sldId id="272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9326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5803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9312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4110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616300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6646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3199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0534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6846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8042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862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8305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063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808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395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16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0A17E-6FE6-4678-8ADC-51B1B0B7C615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2BFD2FC-29A1-472C-93F8-1C7A35E4B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0751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69615" y="271587"/>
            <a:ext cx="8305479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Литературное чтение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 класс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Тема: Энн </a:t>
            </a:r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Хогарт</a:t>
            </a:r>
          </a:p>
          <a:p>
            <a:pPr algn="ctr"/>
            <a:r>
              <a:rPr lang="ru-RU" sz="6000" b="1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Мафин</a:t>
            </a:r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и паук</a:t>
            </a:r>
            <a:endParaRPr lang="ru-RU" sz="6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69255" y="5714647"/>
            <a:ext cx="90714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Учитель: Киселева С.А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01501" y="4037429"/>
            <a:ext cx="4090499" cy="282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4131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570" y="0"/>
            <a:ext cx="10187354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7. Где ослик собрал своих друзей?</a:t>
            </a:r>
            <a:endParaRPr lang="ru-RU" sz="3200" b="0" i="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А) в сарае                                                Б) на поляне </a:t>
            </a: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В) на берегу пруда                           Г) в доме</a:t>
            </a:r>
          </a:p>
          <a:p>
            <a:endParaRPr lang="ru-RU" sz="3200" b="1" i="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8. Что ослик рассказал своим друзьям?</a:t>
            </a:r>
            <a:endParaRPr lang="ru-RU" sz="3200" b="0" i="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А) что он хочет сделать им подарок</a:t>
            </a: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Б) что он познакомит их с пауком</a:t>
            </a: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В) что он их любит и уважает</a:t>
            </a:r>
          </a:p>
          <a:p>
            <a:endParaRPr lang="ru-RU" sz="3200" b="1" i="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9. Что решили друзья?</a:t>
            </a:r>
            <a:endParaRPr lang="ru-RU" sz="3200" b="0" i="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А) что им жаль паука 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Б</a:t>
            </a:r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) что они любят и уважают </a:t>
            </a:r>
            <a:r>
              <a:rPr lang="ru-RU" sz="2800" b="0" i="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Мафина</a:t>
            </a:r>
            <a:endParaRPr lang="ru-RU" sz="2800" b="0" i="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В</a:t>
            </a:r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) что нужно немедленно бежать </a:t>
            </a: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Г) что нужно прогнать паука</a:t>
            </a:r>
            <a:endParaRPr lang="ru-RU" sz="2800" b="0" i="0" dirty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369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185" y="92059"/>
            <a:ext cx="10808677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10. Что произошло с пауком?</a:t>
            </a:r>
            <a:endParaRPr lang="ru-RU" sz="3200" b="0" i="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А) он убежал                                   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Б</a:t>
            </a:r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) он оказался злым и коварным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В</a:t>
            </a:r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) он стал с ними дружить   </a:t>
            </a: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Г) он превратился в фею</a:t>
            </a:r>
          </a:p>
          <a:p>
            <a:endParaRPr lang="ru-RU" sz="3200" b="1" i="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11. Что стало происходить в саду?</a:t>
            </a:r>
            <a:endParaRPr lang="ru-RU" sz="3200" b="0" i="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А) в нём стали вянуть цветы</a:t>
            </a: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Б) сад стал ещё прекраснее</a:t>
            </a: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В) в нём стали расти удивительные фрукты</a:t>
            </a: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Г) в нём стала слышаться музыка</a:t>
            </a:r>
          </a:p>
          <a:p>
            <a:r>
              <a:rPr lang="ru-RU" sz="32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/>
            </a:r>
            <a:br>
              <a:rPr lang="ru-RU" sz="32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</a:br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12. Как теперь друзья стали встречать всех пауков?</a:t>
            </a:r>
            <a:endParaRPr lang="ru-RU" sz="2800" b="0" i="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  <a:p>
            <a:r>
              <a:rPr lang="ru-RU" sz="32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А) с ужасом             Б) приветливо                  В) с подозрением</a:t>
            </a:r>
            <a:endParaRPr lang="ru-RU" sz="3200" b="0" i="0" dirty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949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353" y="385246"/>
            <a:ext cx="10410093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13. Почему?</a:t>
            </a:r>
            <a:endParaRPr lang="ru-RU" sz="3200" b="0" i="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</a:endParaRP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А) они ещё больше боялись пауков</a:t>
            </a: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Б) они не доверяли паукам</a:t>
            </a:r>
          </a:p>
          <a:p>
            <a:r>
              <a:rPr lang="ru-RU" sz="2800" b="0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</a:rPr>
              <a:t>В) они не знали, кто скрывается под уродливой внешностью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84485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3526" y="2391507"/>
            <a:ext cx="94136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Перескажите </a:t>
            </a:r>
            <a:r>
              <a:rPr lang="ru-RU" sz="3200" b="1" dirty="0" smtClean="0"/>
              <a:t>прочитанный отрывок по записанному плану</a:t>
            </a:r>
            <a:r>
              <a:rPr lang="ru-RU" sz="3200" b="1" dirty="0" smtClean="0"/>
              <a:t>.</a:t>
            </a:r>
            <a:endParaRPr lang="ru-RU" sz="32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913205" y="255563"/>
            <a:ext cx="6811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Домашнее </a:t>
            </a:r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задание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45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402" y="2368062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Цель: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16798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Создание </a:t>
            </a:r>
            <a:r>
              <a:rPr lang="ru-RU" sz="3200" b="1" dirty="0" smtClean="0"/>
              <a:t>условия для продолжения знакомства и закрепления сказки Э. Хогарт «</a:t>
            </a:r>
            <a:r>
              <a:rPr lang="ru-RU" sz="3200" b="1" dirty="0" err="1" smtClean="0"/>
              <a:t>Мафин</a:t>
            </a:r>
            <a:r>
              <a:rPr lang="ru-RU" sz="3200" b="1" dirty="0" smtClean="0"/>
              <a:t> и паук».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6996" y="4159347"/>
            <a:ext cx="3587262" cy="247356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1117183"/>
          </a:xfrm>
        </p:spPr>
        <p:txBody>
          <a:bodyPr/>
          <a:lstStyle/>
          <a:p>
            <a:r>
              <a:rPr lang="ru-RU" sz="2800" b="1" dirty="0" smtClean="0"/>
              <a:t>Выразительно  </a:t>
            </a:r>
            <a:r>
              <a:rPr lang="ru-RU" sz="2800" b="1" dirty="0" smtClean="0"/>
              <a:t>прочитайте сказку </a:t>
            </a:r>
            <a:r>
              <a:rPr lang="ru-RU" sz="2800" b="1" dirty="0" err="1" smtClean="0"/>
              <a:t>Эни</a:t>
            </a:r>
            <a:r>
              <a:rPr lang="ru-RU" sz="2800" b="1" dirty="0" smtClean="0"/>
              <a:t> Хогарт «</a:t>
            </a:r>
            <a:r>
              <a:rPr lang="ru-RU" sz="2800" b="1" dirty="0" err="1" smtClean="0"/>
              <a:t>Мафин</a:t>
            </a:r>
            <a:r>
              <a:rPr lang="ru-RU" sz="2800" b="1" dirty="0" smtClean="0"/>
              <a:t> и паук» с. 204 – 208.</a:t>
            </a:r>
          </a:p>
          <a:p>
            <a:endParaRPr lang="ru-RU" dirty="0"/>
          </a:p>
        </p:txBody>
      </p:sp>
      <p:pic>
        <p:nvPicPr>
          <p:cNvPr id="29698" name="Picture 2" descr="https://img.youtube.com/vi/EbVrqWa30CE/0.jpg"/>
          <p:cNvPicPr>
            <a:picLocks noChangeAspect="1" noChangeArrowheads="1"/>
          </p:cNvPicPr>
          <p:nvPr/>
        </p:nvPicPr>
        <p:blipFill>
          <a:blip r:embed="rId2" cstate="print"/>
          <a:srcRect l="20597" t="6984" r="22480" b="11375"/>
          <a:stretch>
            <a:fillRect/>
          </a:stretch>
        </p:blipFill>
        <p:spPr bwMode="auto">
          <a:xfrm>
            <a:off x="3488788" y="3305908"/>
            <a:ext cx="3021019" cy="3249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</a:t>
            </a:r>
            <a:r>
              <a:rPr lang="ru-RU" b="1" dirty="0" smtClean="0"/>
              <a:t>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835829"/>
          </a:xfrm>
        </p:spPr>
        <p:txBody>
          <a:bodyPr/>
          <a:lstStyle/>
          <a:p>
            <a:pPr algn="ctr"/>
            <a:r>
              <a:rPr lang="ru-RU" sz="3200" b="1" dirty="0" smtClean="0"/>
              <a:t>Ответьте </a:t>
            </a:r>
            <a:r>
              <a:rPr lang="ru-RU" sz="3200" b="1" dirty="0" smtClean="0"/>
              <a:t>на вопросы с. 208.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066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Соотнесите пословицы и содержание сказки.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631" y="1598266"/>
            <a:ext cx="10222523" cy="4173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4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Доброе дело без награды не останется.</a:t>
            </a:r>
          </a:p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endParaRPr lang="ru-RU" sz="4000" dirty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  <a:ea typeface="Times New Roman" panose="02020603050405020304" pitchFamily="18" charset="0"/>
            </a:endParaRPr>
          </a:p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    Верный друг лучше  многих слуг.</a:t>
            </a:r>
          </a:p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endParaRPr lang="ru-RU" sz="400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  <a:ea typeface="Times New Roman" panose="02020603050405020304" pitchFamily="18" charset="0"/>
            </a:endParaRPr>
          </a:p>
          <a:p>
            <a:pPr marL="228600">
              <a:lnSpc>
                <a:spcPct val="130000"/>
              </a:lnSpc>
              <a:spcAft>
                <a:spcPts val="0"/>
              </a:spcAft>
            </a:pPr>
            <a:endParaRPr lang="ru-RU" sz="2000" dirty="0" smtClean="0">
              <a:latin typeface="Impact" panose="020B0806030902050204" pitchFamily="34" charset="0"/>
              <a:ea typeface="Times New Roman" panose="02020603050405020304" pitchFamily="18" charset="0"/>
            </a:endParaRPr>
          </a:p>
          <a:p>
            <a:pPr marL="228600">
              <a:lnSpc>
                <a:spcPct val="130000"/>
              </a:lnSpc>
              <a:spcAft>
                <a:spcPts val="0"/>
              </a:spcAft>
            </a:pPr>
            <a:r>
              <a:rPr lang="ru-RU" sz="2000" dirty="0">
                <a:latin typeface="Impact" panose="020B0806030902050204" pitchFamily="34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Impact" panose="020B0806030902050204" pitchFamily="34" charset="0"/>
                <a:ea typeface="Times New Roman" panose="02020603050405020304" pitchFamily="18" charset="0"/>
              </a:rPr>
              <a:t>                  </a:t>
            </a:r>
            <a:r>
              <a:rPr lang="ru-RU" sz="2400" dirty="0" smtClean="0">
                <a:latin typeface="Impact" panose="020B0806030902050204" pitchFamily="34" charset="0"/>
                <a:ea typeface="Times New Roman" panose="02020603050405020304" pitchFamily="18" charset="0"/>
              </a:rPr>
              <a:t>Выражают ли они главную мысль сказки?</a:t>
            </a:r>
            <a:endParaRPr lang="ru-RU" sz="2400" dirty="0">
              <a:latin typeface="Impact" panose="020B080603090205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4090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1173454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/>
              <a:t>Составьте </a:t>
            </a:r>
            <a:r>
              <a:rPr lang="ru-RU" sz="3600" b="1" dirty="0" smtClean="0"/>
              <a:t>и запишите краткий план к прочитанной части сказки.</a:t>
            </a:r>
          </a:p>
          <a:p>
            <a:endParaRPr lang="ru-RU" dirty="0"/>
          </a:p>
        </p:txBody>
      </p:sp>
      <p:pic>
        <p:nvPicPr>
          <p:cNvPr id="34818" name="Picture 2" descr="https://konstruktortestov.ru/files/c445/b46e/2540/1a0d/1302/7182/50d1/e002/2974011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6321" y="2813539"/>
            <a:ext cx="2950168" cy="3812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3661" y="0"/>
            <a:ext cx="6811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Примерный план.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85438" y="2013202"/>
            <a:ext cx="10222523" cy="593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  <a:ea typeface="Times New Roman" panose="02020603050405020304" pitchFamily="18" charset="0"/>
            </a:endParaRPr>
          </a:p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 </a:t>
            </a:r>
          </a:p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 </a:t>
            </a:r>
          </a:p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 </a:t>
            </a:r>
          </a:p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 </a:t>
            </a:r>
          </a:p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 </a:t>
            </a:r>
          </a:p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 </a:t>
            </a:r>
          </a:p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8. Благодарность феи.</a:t>
            </a:r>
          </a:p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  <a:ea typeface="Times New Roman" panose="02020603050405020304" pitchFamily="18" charset="0"/>
            </a:endParaRPr>
          </a:p>
          <a:p>
            <a:pPr marL="228600">
              <a:lnSpc>
                <a:spcPct val="130000"/>
              </a:lnSpc>
              <a:spcAft>
                <a:spcPts val="0"/>
              </a:spcAft>
            </a:pPr>
            <a:endParaRPr lang="ru-RU" sz="2000" dirty="0" smtClean="0">
              <a:latin typeface="Impact" panose="020B0806030902050204" pitchFamily="34" charset="0"/>
              <a:ea typeface="Times New Roman" panose="02020603050405020304" pitchFamily="18" charset="0"/>
            </a:endParaRPr>
          </a:p>
          <a:p>
            <a:pPr marL="228600">
              <a:lnSpc>
                <a:spcPct val="130000"/>
              </a:lnSpc>
              <a:spcAft>
                <a:spcPts val="0"/>
              </a:spcAft>
            </a:pPr>
            <a:r>
              <a:rPr lang="ru-RU" sz="2000" dirty="0">
                <a:latin typeface="Impact" panose="020B0806030902050204" pitchFamily="34" charset="0"/>
                <a:ea typeface="Times New Roman" panose="02020603050405020304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28592" y="869892"/>
            <a:ext cx="4956806" cy="6576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1. Встреча 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Мафина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и паука.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96173" y="1573276"/>
            <a:ext cx="3013967" cy="6576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2. Печаль паука.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47925" y="2411996"/>
            <a:ext cx="47660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3. Предложение 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Мафина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.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49531" y="3073829"/>
            <a:ext cx="4987263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4. 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Мафин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собирает друзей.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57071" y="3706876"/>
            <a:ext cx="5921814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5. Разговор 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Мафина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 с друзьями.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98491" y="4375091"/>
            <a:ext cx="3687228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6. Появление паука.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501328" y="4996415"/>
            <a:ext cx="4846198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Times New Roman" panose="02020603050405020304" pitchFamily="18" charset="0"/>
              </a:rPr>
              <a:t>7. Чудесное превращение.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427521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3661" y="0"/>
            <a:ext cx="6811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Тест.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631" y="1598266"/>
            <a:ext cx="10222523" cy="181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  <a:ea typeface="Times New Roman" panose="02020603050405020304" pitchFamily="18" charset="0"/>
            </a:endParaRPr>
          </a:p>
          <a:p>
            <a:pPr lvl="0">
              <a:lnSpc>
                <a:spcPct val="130000"/>
              </a:lnSpc>
              <a:spcAft>
                <a:spcPts val="0"/>
              </a:spcAft>
              <a:tabLst>
                <a:tab pos="228600" algn="l"/>
              </a:tabLst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  <a:ea typeface="Times New Roman" panose="02020603050405020304" pitchFamily="18" charset="0"/>
            </a:endParaRPr>
          </a:p>
          <a:p>
            <a:pPr marL="228600">
              <a:lnSpc>
                <a:spcPct val="130000"/>
              </a:lnSpc>
              <a:spcAft>
                <a:spcPts val="0"/>
              </a:spcAft>
            </a:pPr>
            <a:endParaRPr lang="ru-RU" sz="2000" dirty="0" smtClean="0">
              <a:latin typeface="Impact" panose="020B0806030902050204" pitchFamily="34" charset="0"/>
              <a:ea typeface="Times New Roman" panose="02020603050405020304" pitchFamily="18" charset="0"/>
            </a:endParaRPr>
          </a:p>
          <a:p>
            <a:pPr marL="228600">
              <a:lnSpc>
                <a:spcPct val="130000"/>
              </a:lnSpc>
              <a:spcAft>
                <a:spcPts val="0"/>
              </a:spcAft>
            </a:pPr>
            <a:r>
              <a:rPr lang="ru-RU" sz="2000" dirty="0">
                <a:latin typeface="Impact" panose="020B0806030902050204" pitchFamily="34" charset="0"/>
                <a:ea typeface="Times New Roman" panose="02020603050405020304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5476" y="917442"/>
            <a:ext cx="10304586" cy="664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1. Где ослик </a:t>
            </a:r>
            <a:r>
              <a:rPr lang="ru-RU" sz="3200" b="1" dirty="0" err="1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Мафин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 встретил паука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?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А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) в саду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                                     Б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) на огороде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В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) в лесу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                                     Г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) на берегу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озера</a:t>
            </a:r>
          </a:p>
          <a:p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2. Почему ему захотелось удрать?</a:t>
            </a:r>
            <a:endParaRPr lang="ru-RU" sz="3200" dirty="0" smtClean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А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) паук был похож на чудовище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Б) паук хотел его съесть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В) ослик был очень труслив и всего боялся</a:t>
            </a:r>
          </a:p>
          <a:p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3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. Почему он всё же не удрал?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А) ослик понял, что бояться нечего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Б) у ослика отнялись ноги от страха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В) паук был очень печален</a:t>
            </a:r>
          </a:p>
          <a:p>
            <a:pPr marL="228600">
              <a:lnSpc>
                <a:spcPct val="130000"/>
              </a:lnSpc>
              <a:spcAft>
                <a:spcPts val="0"/>
              </a:spcAft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  <a:ea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69192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969" y="250114"/>
            <a:ext cx="10210800" cy="720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4. Что рассказал ослику паук?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А) что он никого не любит, поэтому живёт один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Б) что от него все в страхе убегают, поэтому он одинок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В) что его все гонят и бьют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Г) что он живет весело и интересно</a:t>
            </a:r>
          </a:p>
          <a:p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5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. Что обещал пауку ослик?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А) научить паука быть весёлым и жизнерадостным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Б) принести пауку овощей и фруктов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В) познакомить паука со своими друзьями</a:t>
            </a:r>
          </a:p>
          <a:p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6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. Почему ослик немного сомневался в своих друзьях?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А) они были дерзкими и нетерпеливыми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Б) паук был слишком страшным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В) друзья могли не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придти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pPr marL="228600">
              <a:lnSpc>
                <a:spcPct val="130000"/>
              </a:lnSpc>
              <a:spcAft>
                <a:spcPts val="0"/>
              </a:spcAft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  <a:ea typeface="Times New Roman" panose="02020603050405020304" pitchFamily="18" charset="0"/>
            </a:endParaRPr>
          </a:p>
          <a:p>
            <a:pPr marL="228600">
              <a:lnSpc>
                <a:spcPct val="130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/>
                <a:latin typeface="Impact" panose="020B0806030902050204" pitchFamily="34" charset="0"/>
                <a:ea typeface="Times New Roman" panose="02020603050405020304" pitchFamily="18" charset="0"/>
              </a:rPr>
              <a:t> 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Impact" panose="020B080603090205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734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</TotalTime>
  <Words>558</Words>
  <Application>Microsoft Office PowerPoint</Application>
  <PresentationFormat>Произвольный</PresentationFormat>
  <Paragraphs>110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Слайд 1</vt:lpstr>
      <vt:lpstr>Цель:</vt:lpstr>
      <vt:lpstr>Задание №1. </vt:lpstr>
      <vt:lpstr>Задание № 2</vt:lpstr>
      <vt:lpstr>Слайд 5</vt:lpstr>
      <vt:lpstr>Задание № 3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света</cp:lastModifiedBy>
  <cp:revision>12</cp:revision>
  <dcterms:created xsi:type="dcterms:W3CDTF">2015-05-04T15:14:20Z</dcterms:created>
  <dcterms:modified xsi:type="dcterms:W3CDTF">2022-05-23T16:49:29Z</dcterms:modified>
</cp:coreProperties>
</file>