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416" r:id="rId3"/>
    <p:sldId id="417" r:id="rId4"/>
    <p:sldId id="276" r:id="rId5"/>
    <p:sldId id="393" r:id="rId6"/>
    <p:sldId id="314" r:id="rId7"/>
    <p:sldId id="394" r:id="rId8"/>
    <p:sldId id="395" r:id="rId9"/>
    <p:sldId id="370" r:id="rId10"/>
    <p:sldId id="396" r:id="rId11"/>
    <p:sldId id="397" r:id="rId12"/>
    <p:sldId id="398" r:id="rId13"/>
    <p:sldId id="399" r:id="rId14"/>
    <p:sldId id="400" r:id="rId15"/>
    <p:sldId id="401" r:id="rId16"/>
    <p:sldId id="402" r:id="rId17"/>
    <p:sldId id="403" r:id="rId18"/>
    <p:sldId id="404" r:id="rId19"/>
    <p:sldId id="405" r:id="rId20"/>
    <p:sldId id="406" r:id="rId21"/>
    <p:sldId id="407" r:id="rId22"/>
    <p:sldId id="408" r:id="rId23"/>
    <p:sldId id="409" r:id="rId24"/>
    <p:sldId id="410" r:id="rId25"/>
    <p:sldId id="411" r:id="rId26"/>
    <p:sldId id="412" r:id="rId27"/>
    <p:sldId id="413" r:id="rId28"/>
    <p:sldId id="414" r:id="rId29"/>
    <p:sldId id="415" r:id="rId30"/>
    <p:sldId id="418" r:id="rId31"/>
    <p:sldId id="419" r:id="rId32"/>
    <p:sldId id="277" r:id="rId33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D10"/>
    <a:srgbClr val="FF6019"/>
    <a:srgbClr val="FF9966"/>
    <a:srgbClr val="853027"/>
    <a:srgbClr val="1648E8"/>
    <a:srgbClr val="008FFA"/>
    <a:srgbClr val="66CCFF"/>
    <a:srgbClr val="71B8FF"/>
    <a:srgbClr val="ABE9FF"/>
    <a:srgbClr val="4DE34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0" autoAdjust="0"/>
    <p:restoredTop sz="94660"/>
  </p:normalViewPr>
  <p:slideViewPr>
    <p:cSldViewPr>
      <p:cViewPr varScale="1">
        <p:scale>
          <a:sx n="82" d="100"/>
          <a:sy n="82" d="100"/>
        </p:scale>
        <p:origin x="-1038" y="-4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5BC41-4337-4BFC-9941-2F0399357776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589B52-F68C-4F2F-A821-A33D219002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444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6019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0301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444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6508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1540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0605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5501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1953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2387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6721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3348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rgbClr val="EA6D1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6142F-7CAE-4798-86AB-0C53A0E10441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 userDrawn="1"/>
        </p:nvSpPr>
        <p:spPr>
          <a:xfrm>
            <a:off x="251520" y="5188232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EA6D10"/>
                </a:solidFill>
                <a:latin typeface="Monotype Corsiva" pitchFamily="66" charset="0"/>
              </a:rPr>
              <a:t>Никифорова Н.В.</a:t>
            </a:r>
          </a:p>
        </p:txBody>
      </p:sp>
      <p:pic>
        <p:nvPicPr>
          <p:cNvPr id="1026" name="Picture 2" descr="http://k.foto.radikal.ru/0701/ad2d67637c35.jpg">
            <a:extLst>
              <a:ext uri="{FF2B5EF4-FFF2-40B4-BE49-F238E27FC236}">
                <a16:creationId xmlns:a16="http://schemas.microsoft.com/office/drawing/2014/main" xmlns="" id="{B1B0A7D8-AB28-4863-B9D0-2C5AA0C4D65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FF601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99" t="1606" r="1899"/>
          <a:stretch/>
        </p:blipFill>
        <p:spPr bwMode="auto">
          <a:xfrm>
            <a:off x="0" y="-22820"/>
            <a:ext cx="9144000" cy="581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304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ime_continue=20&amp;v=F57k3HyLrU4&amp;feature=emb_logo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документ 5">
            <a:hlinkClick r:id="rId2" action="ppaction://hlinksldjump" highlightClick="1"/>
          </p:cNvPr>
          <p:cNvSpPr/>
          <p:nvPr/>
        </p:nvSpPr>
        <p:spPr>
          <a:xfrm>
            <a:off x="251520" y="206456"/>
            <a:ext cx="504056" cy="576064"/>
          </a:xfrm>
          <a:prstGeom prst="actionButtonDocument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EA6D10"/>
                </a:solidFill>
                <a:latin typeface="Comic Sans MS" pitchFamily="66" charset="0"/>
              </a:rPr>
              <a:t>и</a:t>
            </a:r>
          </a:p>
        </p:txBody>
      </p:sp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297648" y="5149731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386" b="22498"/>
          <a:stretch/>
        </p:blipFill>
        <p:spPr bwMode="auto">
          <a:xfrm>
            <a:off x="1427862" y="206456"/>
            <a:ext cx="7023100" cy="956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4" cstate="email"/>
          <a:srcRect l="17043" r="15966"/>
          <a:stretch/>
        </p:blipFill>
        <p:spPr bwMode="auto">
          <a:xfrm>
            <a:off x="956351" y="2881773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441831">
            <a:off x="6981921" y="2948240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D6CB55FD-5526-482F-B80D-43DD5F7AF1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479768" y="1906690"/>
            <a:ext cx="2270629" cy="2283559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FB8B441-6E9D-4789-8DFB-FD4EDBF90068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33186" y="916067"/>
            <a:ext cx="4608975" cy="1018120"/>
          </a:xfrm>
          <a:prstGeom prst="rect">
            <a:avLst/>
          </a:prstGeom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795717" y="4655467"/>
            <a:ext cx="39115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Учитель: Киселева С.А.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727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D5AE2D54-3724-4E99-B030-9D11632DB764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121196"/>
            <a:ext cx="7821488" cy="95250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333" dirty="0">
                <a:latin typeface="Comic Sans MS" panose="030F0702030302020204" pitchFamily="66" charset="0"/>
              </a:rPr>
              <a:t>    </a:t>
            </a:r>
            <a:r>
              <a:rPr lang="ru-RU" altLang="ru-RU" sz="3333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Гайд-парк – «зелёное сердце» Лондона.</a:t>
            </a:r>
          </a:p>
        </p:txBody>
      </p:sp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195736" y="1073696"/>
            <a:ext cx="4320481" cy="2268252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0AEEB0DD-5DCD-40F4-8AB6-6E0CCC0ED990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235502"/>
            <a:ext cx="8750324" cy="23583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		</a:t>
            </a:r>
            <a:r>
              <a:rPr lang="ru-RU" altLang="ru-RU" sz="2800" dirty="0">
                <a:latin typeface="Comic Sans MS" panose="030F0702030302020204" pitchFamily="66" charset="0"/>
              </a:rPr>
              <a:t>Это королевский парк в центре Лондона. В парке находится «уголок ораторов», где можно провозглашать и отстаивать любые идеи, здесь каждый желающий может произнести речь.</a:t>
            </a:r>
            <a:endParaRPr lang="ru-RU" alt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6864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nimBg="1" autoUpdateAnimBg="0"/>
      <p:bldP spid="9" grpId="0" build="p" autoUpdateAnimBg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D5AE2D54-3724-4E99-B030-9D11632DB764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121196"/>
            <a:ext cx="7821488" cy="95250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333" dirty="0">
                <a:latin typeface="Comic Sans MS" panose="030F0702030302020204" pitchFamily="66" charset="0"/>
              </a:rPr>
              <a:t>    </a:t>
            </a:r>
            <a:r>
              <a:rPr lang="ru-RU" altLang="ru-RU" sz="3333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Биг-Бен — колокольная башня </a:t>
            </a:r>
            <a:br>
              <a:rPr lang="ru-RU" altLang="ru-RU" sz="3333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altLang="ru-RU" sz="3333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 Лондоне.</a:t>
            </a:r>
          </a:p>
        </p:txBody>
      </p:sp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195736" y="1073696"/>
            <a:ext cx="4292367" cy="2863924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0AEEB0DD-5DCD-40F4-8AB6-6E0CCC0ED990}"/>
              </a:ext>
            </a:extLst>
          </p:cNvPr>
          <p:cNvSpPr txBox="1">
            <a:spLocks noChangeArrowheads="1"/>
          </p:cNvSpPr>
          <p:nvPr/>
        </p:nvSpPr>
        <p:spPr>
          <a:xfrm>
            <a:off x="70148" y="3937620"/>
            <a:ext cx="8750324" cy="23583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		</a:t>
            </a:r>
            <a:r>
              <a:rPr lang="ru-RU" altLang="ru-RU" sz="2800" dirty="0">
                <a:latin typeface="Comic Sans MS" panose="030F0702030302020204" pitchFamily="66" charset="0"/>
              </a:rPr>
              <a:t>Часовая башня возвышается на 98 метров над набережной Темзы. Циферблаты Биг-Бена смотрят на все 4 стороны света. </a:t>
            </a:r>
          </a:p>
          <a:p>
            <a:pPr algn="ctr">
              <a:buFontTx/>
              <a:buNone/>
            </a:pPr>
            <a:endParaRPr lang="ru-RU" alt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8901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nimBg="1" autoUpdateAnimBg="0"/>
      <p:bldP spid="9" grpId="0" build="p" autoUpdateAnimBg="0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D5AE2D54-3724-4E99-B030-9D11632DB764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121196"/>
            <a:ext cx="7821488" cy="9525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333" dirty="0">
                <a:latin typeface="Comic Sans MS" panose="030F0702030302020204" pitchFamily="66" charset="0"/>
              </a:rPr>
              <a:t>    </a:t>
            </a:r>
            <a:r>
              <a:rPr lang="ru-RU" altLang="ru-RU" sz="3333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Тауэр.</a:t>
            </a:r>
          </a:p>
        </p:txBody>
      </p:sp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144"/>
          <a:stretch/>
        </p:blipFill>
        <p:spPr bwMode="auto">
          <a:xfrm>
            <a:off x="1904242" y="691757"/>
            <a:ext cx="5116030" cy="2969080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0AEEB0DD-5DCD-40F4-8AB6-6E0CCC0ED990}"/>
              </a:ext>
            </a:extLst>
          </p:cNvPr>
          <p:cNvSpPr txBox="1">
            <a:spLocks noChangeArrowheads="1"/>
          </p:cNvSpPr>
          <p:nvPr/>
        </p:nvSpPr>
        <p:spPr>
          <a:xfrm>
            <a:off x="142156" y="3649588"/>
            <a:ext cx="8750324" cy="2718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		</a:t>
            </a:r>
            <a:r>
              <a:rPr lang="ru-RU" altLang="ru-RU" sz="2800" dirty="0">
                <a:latin typeface="Comic Sans MS" panose="030F0702030302020204" pitchFamily="66" charset="0"/>
              </a:rPr>
              <a:t>Мрачная, непреступная крепость, возведённая на северном берегу реки Темза, долгое время служившая резиденцией английских монархов.</a:t>
            </a:r>
          </a:p>
          <a:p>
            <a:pPr algn="ctr">
              <a:buFontTx/>
              <a:buNone/>
            </a:pPr>
            <a:endParaRPr lang="ru-RU" alt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8175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nimBg="1" autoUpdateAnimBg="0"/>
      <p:bldP spid="9" grpId="0" build="p" autoUpdateAnimBg="0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D5AE2D54-3724-4E99-B030-9D11632DB764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121196"/>
            <a:ext cx="7533456" cy="9525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333" dirty="0">
                <a:latin typeface="Comic Sans MS" panose="030F0702030302020204" pitchFamily="66" charset="0"/>
              </a:rPr>
              <a:t>    </a:t>
            </a:r>
            <a:r>
              <a:rPr lang="ru-RU" altLang="ru-RU" sz="3333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Тауэрский мост.</a:t>
            </a:r>
          </a:p>
        </p:txBody>
      </p:sp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856531" y="694452"/>
            <a:ext cx="5430937" cy="3618362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0AEEB0DD-5DCD-40F4-8AB6-6E0CCC0ED990}"/>
              </a:ext>
            </a:extLst>
          </p:cNvPr>
          <p:cNvSpPr txBox="1">
            <a:spLocks noChangeArrowheads="1"/>
          </p:cNvSpPr>
          <p:nvPr/>
        </p:nvSpPr>
        <p:spPr>
          <a:xfrm>
            <a:off x="142156" y="4310119"/>
            <a:ext cx="8750324" cy="1139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		</a:t>
            </a:r>
            <a:r>
              <a:rPr lang="ru-RU" altLang="ru-RU" sz="2800" dirty="0">
                <a:latin typeface="Comic Sans MS" panose="030F0702030302020204" pitchFamily="66" charset="0"/>
              </a:rPr>
              <a:t>Разводной мост в центре Лондона над рекой Темзой, недалеко от Лондонского Тауэра.</a:t>
            </a:r>
          </a:p>
          <a:p>
            <a:pPr algn="ctr">
              <a:buFontTx/>
              <a:buNone/>
            </a:pPr>
            <a:endParaRPr lang="ru-RU" alt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7586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nimBg="1" autoUpdateAnimBg="0"/>
      <p:bldP spid="9" grpId="0" build="p" autoUpdateAnimBg="0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D5AE2D54-3724-4E99-B030-9D11632DB764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121196"/>
            <a:ext cx="7821488" cy="9525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333" dirty="0">
                <a:latin typeface="Comic Sans MS" panose="030F0702030302020204" pitchFamily="66" charset="0"/>
              </a:rPr>
              <a:t>    </a:t>
            </a:r>
            <a:r>
              <a:rPr lang="ru-RU" altLang="ru-RU" sz="3333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Франция.</a:t>
            </a:r>
          </a:p>
        </p:txBody>
      </p:sp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211960" y="738965"/>
            <a:ext cx="4414264" cy="3310699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0AEEB0DD-5DCD-40F4-8AB6-6E0CCC0ED990}"/>
              </a:ext>
            </a:extLst>
          </p:cNvPr>
          <p:cNvSpPr txBox="1">
            <a:spLocks noChangeArrowheads="1"/>
          </p:cNvSpPr>
          <p:nvPr/>
        </p:nvSpPr>
        <p:spPr>
          <a:xfrm>
            <a:off x="-31815" y="4312651"/>
            <a:ext cx="8750324" cy="1081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		</a:t>
            </a:r>
            <a:r>
              <a:rPr lang="ru-RU" altLang="ru-RU" sz="2800" dirty="0">
                <a:latin typeface="Comic Sans MS" panose="030F0702030302020204" pitchFamily="66" charset="0"/>
              </a:rPr>
              <a:t>Столица Франции Париж – один из красивейших городов мира. </a:t>
            </a:r>
            <a:endParaRPr lang="ru-RU" altLang="ru-RU" dirty="0">
              <a:latin typeface="Comic Sans MS" panose="030F0702030302020204" pitchFamily="66" charset="0"/>
            </a:endParaRP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xmlns="" id="{6AD6A277-09D1-4D22-8A81-D570C8AECF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76888" y="1098171"/>
            <a:ext cx="2638993" cy="1759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8883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nimBg="1" autoUpdateAnimBg="0"/>
      <p:bldP spid="9" grpId="0" build="p" autoUpdateAnimBg="0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D5AE2D54-3724-4E99-B030-9D11632DB764}"/>
              </a:ext>
            </a:extLst>
          </p:cNvPr>
          <p:cNvSpPr txBox="1">
            <a:spLocks noChangeArrowheads="1"/>
          </p:cNvSpPr>
          <p:nvPr/>
        </p:nvSpPr>
        <p:spPr>
          <a:xfrm>
            <a:off x="395536" y="121196"/>
            <a:ext cx="7749480" cy="9525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333" dirty="0">
                <a:latin typeface="Comic Sans MS" panose="030F0702030302020204" pitchFamily="66" charset="0"/>
              </a:rPr>
              <a:t>    </a:t>
            </a:r>
            <a:r>
              <a:rPr lang="ru-RU" altLang="ru-RU" sz="3333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Эйфелева башня – символ  Парижа.</a:t>
            </a:r>
          </a:p>
        </p:txBody>
      </p:sp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051720" y="697260"/>
            <a:ext cx="5246824" cy="3476020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0AEEB0DD-5DCD-40F4-8AB6-6E0CCC0ED990}"/>
              </a:ext>
            </a:extLst>
          </p:cNvPr>
          <p:cNvSpPr txBox="1">
            <a:spLocks noChangeArrowheads="1"/>
          </p:cNvSpPr>
          <p:nvPr/>
        </p:nvSpPr>
        <p:spPr>
          <a:xfrm>
            <a:off x="142156" y="4225653"/>
            <a:ext cx="8750324" cy="12241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		</a:t>
            </a:r>
            <a:r>
              <a:rPr lang="ru-RU" altLang="ru-RU" sz="3000" dirty="0">
                <a:latin typeface="Comic Sans MS" panose="030F0702030302020204" pitchFamily="66" charset="0"/>
              </a:rPr>
              <a:t>Высота её вместе с новой антенной составляет 324 метра. Башня является самой посещаемой достопримечательностью мира.</a:t>
            </a:r>
          </a:p>
          <a:p>
            <a:pPr algn="ctr">
              <a:buFontTx/>
              <a:buNone/>
            </a:pPr>
            <a:endParaRPr lang="ru-RU" alt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6755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nimBg="1" autoUpdateAnimBg="0"/>
      <p:bldP spid="9" grpId="0" build="p" autoUpdateAnimBg="0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D5AE2D54-3724-4E99-B030-9D11632DB764}"/>
              </a:ext>
            </a:extLst>
          </p:cNvPr>
          <p:cNvSpPr txBox="1">
            <a:spLocks noChangeArrowheads="1"/>
          </p:cNvSpPr>
          <p:nvPr/>
        </p:nvSpPr>
        <p:spPr>
          <a:xfrm>
            <a:off x="395536" y="121196"/>
            <a:ext cx="7749480" cy="952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400" b="1" u="sng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Лувр</a:t>
            </a:r>
            <a:r>
              <a:rPr lang="ru-RU" altLang="ru-RU" sz="2400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 </a:t>
            </a:r>
            <a:r>
              <a:rPr lang="ru-RU" altLang="ru-RU" sz="2400" b="1" dirty="0">
                <a:latin typeface="Comic Sans MS" panose="030F0702030302020204" pitchFamily="66" charset="0"/>
              </a:rPr>
              <a:t>один из крупнейших художественных музеев мира. Здание музея — старинный королевский дворец. </a:t>
            </a:r>
          </a:p>
        </p:txBody>
      </p:sp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151223" y="1345332"/>
            <a:ext cx="4732189" cy="2839313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0AEEB0DD-5DCD-40F4-8AB6-6E0CCC0ED990}"/>
              </a:ext>
            </a:extLst>
          </p:cNvPr>
          <p:cNvSpPr txBox="1">
            <a:spLocks noChangeArrowheads="1"/>
          </p:cNvSpPr>
          <p:nvPr/>
        </p:nvSpPr>
        <p:spPr>
          <a:xfrm>
            <a:off x="142156" y="4225653"/>
            <a:ext cx="8750324" cy="122413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		</a:t>
            </a:r>
            <a:r>
              <a:rPr lang="ru-RU" altLang="ru-RU" sz="3000" dirty="0">
                <a:latin typeface="Comic Sans MS" panose="030F0702030302020204" pitchFamily="66" charset="0"/>
              </a:rPr>
              <a:t>Стеклянная пирамида во дворе Наполеона</a:t>
            </a:r>
          </a:p>
          <a:p>
            <a:pPr algn="ctr">
              <a:buFontTx/>
              <a:buNone/>
            </a:pPr>
            <a:r>
              <a:rPr lang="ru-RU" altLang="ru-RU" sz="3000" dirty="0">
                <a:latin typeface="Comic Sans MS" panose="030F0702030302020204" pitchFamily="66" charset="0"/>
              </a:rPr>
              <a:t>служит главным входом в Лувр и является </a:t>
            </a:r>
          </a:p>
          <a:p>
            <a:pPr algn="ctr">
              <a:buFontTx/>
              <a:buNone/>
            </a:pPr>
            <a:r>
              <a:rPr lang="ru-RU" altLang="ru-RU" sz="3000" dirty="0">
                <a:latin typeface="Comic Sans MS" panose="030F0702030302020204" pitchFamily="66" charset="0"/>
              </a:rPr>
              <a:t>одним из символов Парижа.</a:t>
            </a:r>
          </a:p>
          <a:p>
            <a:pPr algn="ctr">
              <a:buFontTx/>
              <a:buNone/>
            </a:pPr>
            <a:endParaRPr lang="ru-RU" alt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3961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nimBg="1" autoUpdateAnimBg="0"/>
      <p:bldP spid="9" grpId="0" build="p" autoUpdateAnimBg="0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D5AE2D54-3724-4E99-B030-9D11632DB764}"/>
              </a:ext>
            </a:extLst>
          </p:cNvPr>
          <p:cNvSpPr txBox="1">
            <a:spLocks noChangeArrowheads="1"/>
          </p:cNvSpPr>
          <p:nvPr/>
        </p:nvSpPr>
        <p:spPr>
          <a:xfrm>
            <a:off x="395536" y="121196"/>
            <a:ext cx="7749480" cy="952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400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Собор Парижской Богоматери.</a:t>
            </a:r>
            <a:endParaRPr lang="ru-RU" alt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58503" y="672561"/>
            <a:ext cx="3785750" cy="2839313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0AEEB0DD-5DCD-40F4-8AB6-6E0CCC0ED990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490467"/>
            <a:ext cx="9144000" cy="1584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sz="2400" dirty="0">
                <a:latin typeface="Comic Sans MS" panose="030F0702030302020204" pitchFamily="66" charset="0"/>
              </a:rPr>
              <a:t>		</a:t>
            </a:r>
            <a:r>
              <a:rPr lang="ru-RU" altLang="ru-RU" sz="2800" dirty="0">
                <a:latin typeface="Comic Sans MS" panose="030F0702030302020204" pitchFamily="66" charset="0"/>
              </a:rPr>
              <a:t>Строительство собора длилось более 100 лет. </a:t>
            </a:r>
          </a:p>
          <a:p>
            <a:pPr algn="ctr"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Собор должен был вмещать в себя всех жителей. </a:t>
            </a:r>
          </a:p>
          <a:p>
            <a:pPr algn="ctr"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Но пока его строили, население Парижа выросло</a:t>
            </a:r>
          </a:p>
          <a:p>
            <a:pPr algn="ctr"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 в несколько раз.</a:t>
            </a:r>
          </a:p>
          <a:p>
            <a:pPr algn="ctr">
              <a:buFontTx/>
              <a:buNone/>
            </a:pPr>
            <a:endParaRPr lang="ru-RU" altLang="ru-RU" sz="2400" dirty="0">
              <a:latin typeface="Comic Sans MS" panose="030F0702030302020204" pitchFamily="66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35C8A71C-2DA3-440B-BBBE-60AE9EFF87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587316" y="640358"/>
            <a:ext cx="3785750" cy="2839313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02068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nimBg="1" autoUpdateAnimBg="0"/>
      <p:bldP spid="9" grpId="0" build="p" autoUpdateAnimBg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D5AE2D54-3724-4E99-B030-9D11632DB764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121196"/>
            <a:ext cx="7821488" cy="9525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333" dirty="0">
                <a:latin typeface="Comic Sans MS" panose="030F0702030302020204" pitchFamily="66" charset="0"/>
              </a:rPr>
              <a:t>    </a:t>
            </a:r>
            <a:r>
              <a:rPr lang="ru-RU" altLang="ru-RU" sz="3333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США.</a:t>
            </a:r>
          </a:p>
        </p:txBody>
      </p:sp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677398" y="777766"/>
            <a:ext cx="2970331" cy="2376265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0AEEB0DD-5DCD-40F4-8AB6-6E0CCC0ED990}"/>
              </a:ext>
            </a:extLst>
          </p:cNvPr>
          <p:cNvSpPr txBox="1">
            <a:spLocks noChangeArrowheads="1"/>
          </p:cNvSpPr>
          <p:nvPr/>
        </p:nvSpPr>
        <p:spPr>
          <a:xfrm>
            <a:off x="-31815" y="3361556"/>
            <a:ext cx="8750324" cy="228143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		</a:t>
            </a:r>
            <a:r>
              <a:rPr lang="ru-RU" altLang="ru-RU" sz="2800" dirty="0">
                <a:latin typeface="Comic Sans MS" panose="030F0702030302020204" pitchFamily="66" charset="0"/>
              </a:rPr>
              <a:t>Столица Соединённых Штатов Америки – город Вашингтон. Этот город назван в честь первого американского президента. </a:t>
            </a:r>
          </a:p>
          <a:p>
            <a:pPr algn="ctr"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	13 белых и красных полос на флаге – символ первых 13 штатов. Сейчас их ровно 50 и столько же звёздочек в углу флага.</a:t>
            </a:r>
          </a:p>
          <a:p>
            <a:pPr algn="ctr">
              <a:buFontTx/>
              <a:buNone/>
            </a:pPr>
            <a:endParaRPr lang="ru-RU" altLang="ru-RU" dirty="0">
              <a:latin typeface="Comic Sans MS" panose="030F0702030302020204" pitchFamily="66" charset="0"/>
            </a:endParaRP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xmlns="" id="{6AD6A277-09D1-4D22-8A81-D570C8AECF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023498" y="1098171"/>
            <a:ext cx="2345772" cy="1759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82506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nimBg="1" autoUpdateAnimBg="0"/>
      <p:bldP spid="9" grpId="0" build="p" autoUpdateAnimBg="0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D5AE2D54-3724-4E99-B030-9D11632DB764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121196"/>
            <a:ext cx="7533456" cy="9525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333" dirty="0">
                <a:latin typeface="Comic Sans MS" panose="030F0702030302020204" pitchFamily="66" charset="0"/>
              </a:rPr>
              <a:t>    </a:t>
            </a:r>
            <a:r>
              <a:rPr lang="ru-RU" altLang="ru-RU" sz="3333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Статуя Свободы.</a:t>
            </a:r>
          </a:p>
        </p:txBody>
      </p:sp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40462" y="877280"/>
            <a:ext cx="2547362" cy="3960440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0AEEB0DD-5DCD-40F4-8AB6-6E0CCC0ED990}"/>
              </a:ext>
            </a:extLst>
          </p:cNvPr>
          <p:cNvSpPr txBox="1">
            <a:spLocks noChangeArrowheads="1"/>
          </p:cNvSpPr>
          <p:nvPr/>
        </p:nvSpPr>
        <p:spPr>
          <a:xfrm>
            <a:off x="2987824" y="1119726"/>
            <a:ext cx="5543956" cy="39604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		</a:t>
            </a:r>
            <a:r>
              <a:rPr lang="ru-RU" altLang="ru-RU" sz="2800" dirty="0">
                <a:latin typeface="Comic Sans MS" panose="030F0702030302020204" pitchFamily="66" charset="0"/>
              </a:rPr>
              <a:t>Статуя находится вблизи порта самого большого города США – Нью-Йорка. Это подарок французских граждан к столетию американской революции.</a:t>
            </a:r>
          </a:p>
          <a:p>
            <a:pPr algn="ctr"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 Со дня своего открытия, статуя служила навигационным ориентиром и использовалась в качестве маяка.</a:t>
            </a:r>
          </a:p>
          <a:p>
            <a:pPr algn="ctr">
              <a:buFontTx/>
              <a:buNone/>
            </a:pPr>
            <a:endParaRPr lang="ru-RU" alt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0826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nimBg="1" autoUpdateAnimBg="0"/>
      <p:bldP spid="9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13079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Ф</a:t>
            </a:r>
            <a:r>
              <a:rPr lang="ru-RU" b="1" dirty="0" smtClean="0"/>
              <a:t>ормирование </a:t>
            </a:r>
            <a:r>
              <a:rPr lang="ru-RU" b="1" dirty="0" smtClean="0"/>
              <a:t>представления о некоторых странах мира.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D5AE2D54-3724-4E99-B030-9D11632DB764}"/>
              </a:ext>
            </a:extLst>
          </p:cNvPr>
          <p:cNvSpPr txBox="1">
            <a:spLocks noChangeArrowheads="1"/>
          </p:cNvSpPr>
          <p:nvPr/>
        </p:nvSpPr>
        <p:spPr>
          <a:xfrm>
            <a:off x="395536" y="121196"/>
            <a:ext cx="7749480" cy="952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400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Диснейленд.</a:t>
            </a:r>
            <a:endParaRPr lang="ru-RU" alt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395536" y="640358"/>
            <a:ext cx="3963729" cy="2839312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0AEEB0DD-5DCD-40F4-8AB6-6E0CCC0ED990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490467"/>
            <a:ext cx="9144000" cy="1584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sz="2400" dirty="0">
                <a:latin typeface="Comic Sans MS" panose="030F0702030302020204" pitchFamily="66" charset="0"/>
              </a:rPr>
              <a:t>		</a:t>
            </a:r>
            <a:r>
              <a:rPr lang="ru-RU" altLang="ru-RU" sz="2800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Парк</a:t>
            </a:r>
            <a:r>
              <a:rPr lang="ru-RU" altLang="ru-RU" sz="2800" dirty="0">
                <a:latin typeface="Comic Sans MS" panose="030F0702030302020204" pitchFamily="66" charset="0"/>
              </a:rPr>
              <a:t> развлечений открылся в 1955 году, став воплощением идеи </a:t>
            </a:r>
            <a:r>
              <a:rPr lang="ru-RU" altLang="ru-RU" sz="2800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Уолта Диснея </a:t>
            </a:r>
            <a:r>
              <a:rPr lang="ru-RU" altLang="ru-RU" sz="2800" dirty="0">
                <a:latin typeface="Comic Sans MS" panose="030F0702030302020204" pitchFamily="66" charset="0"/>
              </a:rPr>
              <a:t>о парке, в котором воссоздан мир мультфильмов и сказок, где интересно всем — и взрослым, и детям.</a:t>
            </a:r>
          </a:p>
          <a:p>
            <a:pPr algn="ctr">
              <a:buFontTx/>
              <a:buNone/>
            </a:pPr>
            <a:endParaRPr lang="ru-RU" altLang="ru-RU" sz="2400" dirty="0">
              <a:latin typeface="Comic Sans MS" panose="030F0702030302020204" pitchFamily="66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35C8A71C-2DA3-440B-BBBE-60AE9EFF87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587316" y="640358"/>
            <a:ext cx="3785750" cy="2839312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95290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nimBg="1" autoUpdateAnimBg="0"/>
      <p:bldP spid="9" grpId="0" build="p" autoUpdateAnimBg="0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D5AE2D54-3724-4E99-B030-9D11632DB764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121196"/>
            <a:ext cx="7821488" cy="9525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333" dirty="0">
                <a:latin typeface="Comic Sans MS" panose="030F0702030302020204" pitchFamily="66" charset="0"/>
              </a:rPr>
              <a:t>    </a:t>
            </a:r>
            <a:r>
              <a:rPr lang="ru-RU" altLang="ru-RU" sz="3333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Индия.</a:t>
            </a:r>
          </a:p>
        </p:txBody>
      </p:sp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593735" y="782476"/>
            <a:ext cx="3443104" cy="2579080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0AEEB0DD-5DCD-40F4-8AB6-6E0CCC0ED990}"/>
              </a:ext>
            </a:extLst>
          </p:cNvPr>
          <p:cNvSpPr txBox="1">
            <a:spLocks noChangeArrowheads="1"/>
          </p:cNvSpPr>
          <p:nvPr/>
        </p:nvSpPr>
        <p:spPr>
          <a:xfrm>
            <a:off x="-31816" y="3361556"/>
            <a:ext cx="9068311" cy="2281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		</a:t>
            </a:r>
            <a:r>
              <a:rPr lang="ru-RU" altLang="ru-RU" sz="2800" dirty="0">
                <a:latin typeface="Comic Sans MS" panose="030F0702030302020204" pitchFamily="66" charset="0"/>
              </a:rPr>
              <a:t>История Индии насчитывает тысячи лет. В глубине страны расположены древние индийские крепости, храмы, города, и среди них столица – Дели.</a:t>
            </a:r>
            <a:endParaRPr lang="ru-RU" altLang="ru-RU" dirty="0">
              <a:latin typeface="Comic Sans MS" panose="030F0702030302020204" pitchFamily="66" charset="0"/>
            </a:endParaRP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xmlns="" id="{6AD6A277-09D1-4D22-8A81-D570C8AECF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023498" y="1193421"/>
            <a:ext cx="2345772" cy="156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7180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nimBg="1" autoUpdateAnimBg="0"/>
      <p:bldP spid="9" grpId="0" build="p" autoUpdateAnimBg="0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D5AE2D54-3724-4E99-B030-9D11632DB764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352938"/>
            <a:ext cx="3600400" cy="106259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400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Тадж- Махал-мавзолей-мечеть.</a:t>
            </a:r>
            <a:endParaRPr lang="ru-RU" alt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323528" y="1633364"/>
            <a:ext cx="4134741" cy="2880321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35C8A71C-2DA3-440B-BBBE-60AE9EFF87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685731" y="1644241"/>
            <a:ext cx="4134741" cy="2880321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xmlns="" id="{49997747-C5A3-4AB5-B9EF-7847492E47AB}"/>
              </a:ext>
            </a:extLst>
          </p:cNvPr>
          <p:cNvSpPr txBox="1">
            <a:spLocks noChangeArrowheads="1"/>
          </p:cNvSpPr>
          <p:nvPr/>
        </p:nvSpPr>
        <p:spPr>
          <a:xfrm>
            <a:off x="4788024" y="593787"/>
            <a:ext cx="3600400" cy="58089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400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Храм Лотоса</a:t>
            </a:r>
            <a:endParaRPr lang="ru-RU" altLang="ru-RU" sz="2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3261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nimBg="1" autoUpdateAnimBg="0"/>
      <p:bldP spid="10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D5AE2D54-3724-4E99-B030-9D11632DB764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121196"/>
            <a:ext cx="7821488" cy="9525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333" dirty="0">
                <a:latin typeface="Comic Sans MS" panose="030F0702030302020204" pitchFamily="66" charset="0"/>
              </a:rPr>
              <a:t>    </a:t>
            </a:r>
            <a:r>
              <a:rPr lang="ru-RU" altLang="ru-RU" sz="3333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Япония.</a:t>
            </a:r>
          </a:p>
        </p:txBody>
      </p:sp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595900" y="697260"/>
            <a:ext cx="3648930" cy="2736698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0AEEB0DD-5DCD-40F4-8AB6-6E0CCC0ED990}"/>
              </a:ext>
            </a:extLst>
          </p:cNvPr>
          <p:cNvSpPr txBox="1">
            <a:spLocks noChangeArrowheads="1"/>
          </p:cNvSpPr>
          <p:nvPr/>
        </p:nvSpPr>
        <p:spPr>
          <a:xfrm>
            <a:off x="-31816" y="3361556"/>
            <a:ext cx="9068311" cy="2281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		</a:t>
            </a:r>
            <a:r>
              <a:rPr lang="ru-RU" altLang="ru-RU" sz="2800" dirty="0">
                <a:latin typeface="Comic Sans MS" panose="030F0702030302020204" pitchFamily="66" charset="0"/>
              </a:rPr>
              <a:t>Столица Японии – город Токио. Здесь соседствуют памятники старины (замок, где расположена императорская резиденция) и современные здания высотой в 40-60 этажей.</a:t>
            </a:r>
          </a:p>
          <a:p>
            <a:pPr algn="ctr">
              <a:buFontTx/>
              <a:buNone/>
            </a:pPr>
            <a:endParaRPr lang="ru-RU" altLang="ru-RU" dirty="0">
              <a:latin typeface="Comic Sans MS" panose="030F0702030302020204" pitchFamily="66" charset="0"/>
            </a:endParaRP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xmlns="" id="{6AD6A277-09D1-4D22-8A81-D570C8AECF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1023498" y="1195911"/>
            <a:ext cx="2345772" cy="156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66797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nimBg="1" autoUpdateAnimBg="0"/>
      <p:bldP spid="9" grpId="0" build="p" autoUpdateAnimBg="0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395536" y="738771"/>
            <a:ext cx="3963729" cy="2642486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0AEEB0DD-5DCD-40F4-8AB6-6E0CCC0ED990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490467"/>
            <a:ext cx="8964488" cy="21033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sz="2400" dirty="0">
                <a:latin typeface="Comic Sans MS" panose="030F0702030302020204" pitchFamily="66" charset="0"/>
              </a:rPr>
              <a:t>		</a:t>
            </a:r>
            <a:r>
              <a:rPr lang="ru-RU" altLang="ru-RU" sz="2800" dirty="0">
                <a:latin typeface="Comic Sans MS" panose="030F0702030302020204" pitchFamily="66" charset="0"/>
              </a:rPr>
              <a:t>В традиционных японских домах очень мало мебели. Весь пол покрыт циновками из рисовой соломки. На полу сидят, когда обедают, на полу спят, подстелив специальные матрасы.</a:t>
            </a:r>
          </a:p>
          <a:p>
            <a:pPr algn="ctr">
              <a:buFontTx/>
              <a:buNone/>
            </a:pPr>
            <a:endParaRPr lang="ru-RU" altLang="ru-RU" sz="2400" dirty="0">
              <a:latin typeface="Comic Sans MS" panose="030F0702030302020204" pitchFamily="66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35C8A71C-2DA3-440B-BBBE-60AE9EFF87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587316" y="738771"/>
            <a:ext cx="3785750" cy="2642486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61544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9" grpId="0" build="p" autoUpdateAnimBg="0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1139312" y="409228"/>
            <a:ext cx="3186352" cy="4248471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0AEEB0DD-5DCD-40F4-8AB6-6E0CCC0ED990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657700"/>
            <a:ext cx="8964488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sz="2400" dirty="0">
                <a:latin typeface="Comic Sans MS" panose="030F0702030302020204" pitchFamily="66" charset="0"/>
              </a:rPr>
              <a:t>		</a:t>
            </a:r>
            <a:r>
              <a:rPr lang="ru-RU" altLang="ru-RU" sz="2800" dirty="0">
                <a:latin typeface="Comic Sans MS" panose="030F0702030302020204" pitchFamily="66" charset="0"/>
              </a:rPr>
              <a:t>Национальная одежда японцев – кимоно.</a:t>
            </a:r>
            <a:endParaRPr lang="ru-RU" altLang="ru-RU" sz="2400" dirty="0">
              <a:latin typeface="Comic Sans MS" panose="030F0702030302020204" pitchFamily="66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35C8A71C-2DA3-440B-BBBE-60AE9EFF87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626008" y="413674"/>
            <a:ext cx="3186352" cy="4248471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25951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9" grpId="0" build="p" autoUpdateAnimBg="0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D5AE2D54-3724-4E99-B030-9D11632DB764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121196"/>
            <a:ext cx="7821488" cy="9525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333" dirty="0">
                <a:latin typeface="Comic Sans MS" panose="030F0702030302020204" pitchFamily="66" charset="0"/>
              </a:rPr>
              <a:t>    </a:t>
            </a:r>
            <a:r>
              <a:rPr lang="ru-RU" altLang="ru-RU" sz="3333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Китай.</a:t>
            </a:r>
          </a:p>
        </p:txBody>
      </p:sp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332329" y="697259"/>
            <a:ext cx="3552039" cy="3552039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0AEEB0DD-5DCD-40F4-8AB6-6E0CCC0ED990}"/>
              </a:ext>
            </a:extLst>
          </p:cNvPr>
          <p:cNvSpPr txBox="1">
            <a:spLocks noChangeArrowheads="1"/>
          </p:cNvSpPr>
          <p:nvPr/>
        </p:nvSpPr>
        <p:spPr>
          <a:xfrm>
            <a:off x="120513" y="4153645"/>
            <a:ext cx="8843975" cy="1313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		</a:t>
            </a:r>
            <a:r>
              <a:rPr lang="ru-RU" altLang="ru-RU" sz="2800" dirty="0">
                <a:latin typeface="Comic Sans MS" panose="030F0702030302020204" pitchFamily="66" charset="0"/>
              </a:rPr>
              <a:t>Китай – очень древнее государство. За свою историю Китай создал очень богатую культуру.</a:t>
            </a:r>
            <a:endParaRPr lang="ru-RU" altLang="ru-RU" dirty="0">
              <a:latin typeface="Comic Sans MS" panose="030F0702030302020204" pitchFamily="66" charset="0"/>
            </a:endParaRP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xmlns="" id="{6AD6A277-09D1-4D22-8A81-D570C8AECF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899592" y="1228165"/>
            <a:ext cx="2472043" cy="1629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85808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nimBg="1" autoUpdateAnimBg="0"/>
      <p:bldP spid="9" grpId="0" build="p" autoUpdateAnimBg="0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D5AE2D54-3724-4E99-B030-9D11632DB764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121196"/>
            <a:ext cx="7533456" cy="9525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333" dirty="0">
                <a:latin typeface="Comic Sans MS" panose="030F0702030302020204" pitchFamily="66" charset="0"/>
              </a:rPr>
              <a:t>    </a:t>
            </a:r>
            <a:r>
              <a:rPr lang="ru-RU" altLang="ru-RU" sz="3333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Великая Китайская стена.</a:t>
            </a:r>
          </a:p>
        </p:txBody>
      </p:sp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915816" y="769268"/>
            <a:ext cx="3681614" cy="2448272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0AEEB0DD-5DCD-40F4-8AB6-6E0CCC0ED990}"/>
              </a:ext>
            </a:extLst>
          </p:cNvPr>
          <p:cNvSpPr txBox="1">
            <a:spLocks noChangeArrowheads="1"/>
          </p:cNvSpPr>
          <p:nvPr/>
        </p:nvSpPr>
        <p:spPr>
          <a:xfrm>
            <a:off x="107504" y="3217540"/>
            <a:ext cx="8856984" cy="23762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		</a:t>
            </a:r>
            <a:r>
              <a:rPr lang="ru-RU" altLang="ru-RU" sz="2800" dirty="0">
                <a:latin typeface="Comic Sans MS" panose="030F0702030302020204" pitchFamily="66" charset="0"/>
              </a:rPr>
              <a:t>Оборонительное сооружение от набегов кочевых народов Центральной Азии. Стена протянулась на 8851,8 км. Стены состоят из кирпичной кладки и из естественного горного массива. А  около 360 км вообще являются не стеной, а заполненными водой рвами.</a:t>
            </a:r>
          </a:p>
          <a:p>
            <a:pPr algn="ctr">
              <a:buFontTx/>
              <a:buNone/>
            </a:pPr>
            <a:endParaRPr lang="ru-RU" alt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033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nimBg="1" autoUpdateAnimBg="0"/>
      <p:bldP spid="9" grpId="0" build="p" autoUpdateAnimBg="0" advAuto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D5AE2D54-3724-4E99-B030-9D11632DB764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121196"/>
            <a:ext cx="7533456" cy="9525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333" dirty="0">
                <a:latin typeface="Comic Sans MS" panose="030F0702030302020204" pitchFamily="66" charset="0"/>
              </a:rPr>
              <a:t>    </a:t>
            </a:r>
            <a:r>
              <a:rPr lang="ru-RU" altLang="ru-RU" sz="3333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Императорский дворец.</a:t>
            </a:r>
          </a:p>
        </p:txBody>
      </p:sp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771800" y="769268"/>
            <a:ext cx="3617004" cy="2712754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0AEEB0DD-5DCD-40F4-8AB6-6E0CCC0ED990}"/>
              </a:ext>
            </a:extLst>
          </p:cNvPr>
          <p:cNvSpPr txBox="1">
            <a:spLocks noChangeArrowheads="1"/>
          </p:cNvSpPr>
          <p:nvPr/>
        </p:nvSpPr>
        <p:spPr>
          <a:xfrm>
            <a:off x="107504" y="3433564"/>
            <a:ext cx="8856984" cy="21602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		</a:t>
            </a:r>
            <a:r>
              <a:rPr lang="ru-RU" altLang="ru-RU" sz="2800" dirty="0">
                <a:latin typeface="Comic Sans MS" panose="030F0702030302020204" pitchFamily="66" charset="0"/>
              </a:rPr>
              <a:t>В самом центре Пекина находится Императорский дворец (Запретный город), так как на протяжении 500 лет его истории здесь мог жить только император и его семья, а придворные, чиновники и все остальные жили за его стенами.</a:t>
            </a:r>
          </a:p>
          <a:p>
            <a:pPr algn="ctr">
              <a:buFontTx/>
              <a:buNone/>
            </a:pPr>
            <a:endParaRPr lang="ru-RU" alt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6979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nimBg="1" autoUpdateAnimBg="0"/>
      <p:bldP spid="9" grpId="0" build="p" autoUpdateAnimBg="0" advAuto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388424" y="5165037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0AEEB0DD-5DCD-40F4-8AB6-6E0CCC0ED990}"/>
              </a:ext>
            </a:extLst>
          </p:cNvPr>
          <p:cNvSpPr txBox="1">
            <a:spLocks noChangeArrowheads="1"/>
          </p:cNvSpPr>
          <p:nvPr/>
        </p:nvSpPr>
        <p:spPr>
          <a:xfrm>
            <a:off x="107504" y="-43521"/>
            <a:ext cx="8693946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		</a:t>
            </a:r>
            <a:r>
              <a:rPr lang="ru-RU" altLang="ru-RU" sz="2800" dirty="0">
                <a:latin typeface="Comic Sans MS" panose="030F0702030302020204" pitchFamily="66" charset="0"/>
              </a:rPr>
              <a:t>Бумага, компас, порох, книгопечатание – </a:t>
            </a:r>
            <a:br>
              <a:rPr lang="ru-RU" altLang="ru-RU" sz="2800" dirty="0">
                <a:latin typeface="Comic Sans MS" panose="030F0702030302020204" pitchFamily="66" charset="0"/>
              </a:rPr>
            </a:br>
            <a:r>
              <a:rPr lang="ru-RU" altLang="ru-RU" sz="2800" dirty="0">
                <a:latin typeface="Comic Sans MS" panose="030F0702030302020204" pitchFamily="66" charset="0"/>
              </a:rPr>
              <a:t>4 великих изобретения древнего Китая.</a:t>
            </a:r>
            <a:endParaRPr lang="ru-RU" altLang="ru-RU" dirty="0">
              <a:latin typeface="Comic Sans MS" panose="030F0702030302020204" pitchFamily="66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E74559C3-FDAC-4186-962E-E63659CD9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401809" y="1285118"/>
            <a:ext cx="2736494" cy="1854338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F03475F7-DF55-47B5-809A-46F100746A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058136" y="3294976"/>
            <a:ext cx="2695641" cy="1801396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xmlns="" id="{09029766-7D62-4CCF-BF89-261DD029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418867" y="3251563"/>
            <a:ext cx="2736493" cy="1801396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458E9ED-EAB8-4F6B-9305-8FDF44A8AC6C}"/>
              </a:ext>
            </a:extLst>
          </p:cNvPr>
          <p:cNvSpPr txBox="1"/>
          <p:nvPr/>
        </p:nvSpPr>
        <p:spPr>
          <a:xfrm>
            <a:off x="988639" y="877733"/>
            <a:ext cx="2666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Модель компаса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F07E289-DC21-4B33-81EF-E4A999CE0ABD}"/>
              </a:ext>
            </a:extLst>
          </p:cNvPr>
          <p:cNvSpPr txBox="1"/>
          <p:nvPr/>
        </p:nvSpPr>
        <p:spPr>
          <a:xfrm>
            <a:off x="4471002" y="877733"/>
            <a:ext cx="4330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Шёлк, </a:t>
            </a:r>
            <a:r>
              <a:rPr lang="ru-RU" sz="2000" b="1" dirty="0" err="1">
                <a:solidFill>
                  <a:srgbClr val="C00000"/>
                </a:solidFill>
                <a:latin typeface="Comic Sans MS" panose="030F0702030302020204" pitchFamily="66" charset="0"/>
              </a:rPr>
              <a:t>фарфор,складной</a:t>
            </a:r>
            <a:r>
              <a:rPr lang="ru-RU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 зонтик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0D8A632-7302-4AC5-A78D-C8F612AB262F}"/>
              </a:ext>
            </a:extLst>
          </p:cNvPr>
          <p:cNvSpPr txBox="1"/>
          <p:nvPr/>
        </p:nvSpPr>
        <p:spPr>
          <a:xfrm>
            <a:off x="755576" y="5041452"/>
            <a:ext cx="3315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Использование пороха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C672AA7-CAAC-4122-BAF6-0A15346459E6}"/>
              </a:ext>
            </a:extLst>
          </p:cNvPr>
          <p:cNvSpPr txBox="1"/>
          <p:nvPr/>
        </p:nvSpPr>
        <p:spPr>
          <a:xfrm>
            <a:off x="5418868" y="5052959"/>
            <a:ext cx="2666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Бумажный змей</a:t>
            </a:r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1069742" y="1331698"/>
            <a:ext cx="2684035" cy="1807758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19191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9" grpId="0" build="p" autoUpdateAnimBg="0" advAuto="0"/>
      <p:bldP spid="2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Просмотрите </a:t>
            </a:r>
            <a:r>
              <a:rPr lang="ru-RU" dirty="0" smtClean="0"/>
              <a:t>новый материал с помощью видео 2 класс. Окружающий мир. Страны мира, перейдя по ссылке: </a:t>
            </a:r>
            <a:r>
              <a:rPr lang="ru-RU" u="sng" dirty="0" smtClean="0">
                <a:hlinkClick r:id="rId2"/>
              </a:rPr>
              <a:t>https://www.youtube.com/watch?time_continue=20&amp;v=F57k3HyLrU4&amp;feature=emb_logo</a:t>
            </a:r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— </a:t>
            </a:r>
            <a:r>
              <a:rPr lang="ru-RU" dirty="0" smtClean="0"/>
              <a:t>Что особенно вам понравилось на уроке?</a:t>
            </a:r>
          </a:p>
          <a:p>
            <a:r>
              <a:rPr lang="ru-RU" dirty="0" smtClean="0"/>
              <a:t>— О чем захотелось узнать побольше?</a:t>
            </a:r>
          </a:p>
          <a:p>
            <a:r>
              <a:rPr lang="ru-RU" dirty="0" smtClean="0"/>
              <a:t>— Все ли задачи урока мы выполнили?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Нарисовать </a:t>
            </a:r>
            <a:r>
              <a:rPr lang="ru-RU" dirty="0" smtClean="0"/>
              <a:t>рисунок флага страны, о которой был выполнен доклад.</a:t>
            </a:r>
          </a:p>
          <a:p>
            <a:endParaRPr lang="ru-RU" dirty="0"/>
          </a:p>
        </p:txBody>
      </p:sp>
      <p:pic>
        <p:nvPicPr>
          <p:cNvPr id="4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20674798" flipH="1">
            <a:off x="714818" y="2651917"/>
            <a:ext cx="1991748" cy="2129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 flipH="1">
            <a:off x="5757328" y="2727534"/>
            <a:ext cx="1241070" cy="2300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8321544" y="337220"/>
            <a:ext cx="576064" cy="576064"/>
          </a:xfrm>
          <a:prstGeom prst="mathMultiply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20674798" flipH="1">
            <a:off x="2452983" y="2760335"/>
            <a:ext cx="1991748" cy="2129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 flipH="1">
            <a:off x="5757328" y="2727534"/>
            <a:ext cx="1241070" cy="2300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D61003F3-BEC1-4212-AE2C-0E483B70335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3038" y="734392"/>
            <a:ext cx="6437934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31856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>
            <a:extLst>
              <a:ext uri="{FF2B5EF4-FFF2-40B4-BE49-F238E27FC236}">
                <a16:creationId xmlns:a16="http://schemas.microsoft.com/office/drawing/2014/main" xmlns="" id="{D6C9815F-E7D9-467A-B2C6-37E6E67222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759160" y="688190"/>
            <a:ext cx="6193823" cy="4833606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800" dirty="0">
                <a:solidFill>
                  <a:srgbClr val="C00000"/>
                </a:solidFill>
                <a:latin typeface="Comic Sans MS" panose="030F0702030302020204" pitchFamily="66" charset="0"/>
              </a:rPr>
              <a:t>На Земле много разных  стран.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Есть страны–гиганты; есть   страны,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по площади и численности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населения скорее похожие на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города; есть страны, которые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занимают весь континент; есть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страны, которые расположены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только на островах.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800" dirty="0">
                <a:solidFill>
                  <a:srgbClr val="C00000"/>
                </a:solidFill>
                <a:latin typeface="Comic Sans MS" panose="030F0702030302020204" pitchFamily="66" charset="0"/>
              </a:rPr>
              <a:t>Каждая страна </a:t>
            </a:r>
            <a:endParaRPr lang="en-US" altLang="ru-RU" sz="2800" dirty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800" dirty="0">
                <a:solidFill>
                  <a:srgbClr val="C00000"/>
                </a:solidFill>
                <a:latin typeface="Comic Sans MS" panose="030F0702030302020204" pitchFamily="66" charset="0"/>
              </a:rPr>
              <a:t>уникальна и неповторима!</a:t>
            </a:r>
          </a:p>
          <a:p>
            <a:pPr>
              <a:buFontTx/>
              <a:buNone/>
            </a:pPr>
            <a:endParaRPr lang="ru-RU" altLang="ru-RU" dirty="0">
              <a:latin typeface="Comic Sans MS" panose="030F0702030302020204" pitchFamily="66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D5AE2D54-3724-4E99-B030-9D11632DB764}"/>
              </a:ext>
            </a:extLst>
          </p:cNvPr>
          <p:cNvSpPr txBox="1">
            <a:spLocks noChangeArrowheads="1"/>
          </p:cNvSpPr>
          <p:nvPr/>
        </p:nvSpPr>
        <p:spPr>
          <a:xfrm>
            <a:off x="191017" y="59466"/>
            <a:ext cx="7821488" cy="9525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333" dirty="0">
                <a:latin typeface="Comic Sans MS" panose="030F0702030302020204" pitchFamily="66" charset="0"/>
              </a:rPr>
              <a:t>    </a:t>
            </a:r>
            <a:r>
              <a:rPr lang="ru-RU" altLang="ru-RU" sz="3333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Страны мира.</a:t>
            </a:r>
          </a:p>
        </p:txBody>
      </p:sp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23528" y="1298178"/>
            <a:ext cx="2592288" cy="2607050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  <p:bldP spid="6" grpId="0" autoUpdateAnimBg="0"/>
      <p:bldP spid="7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lkjkhjk">
            <a:extLst>
              <a:ext uri="{FF2B5EF4-FFF2-40B4-BE49-F238E27FC236}">
                <a16:creationId xmlns:a16="http://schemas.microsoft.com/office/drawing/2014/main" xmlns="" id="{BE5B57DF-180F-40C2-88E6-F5D6B6F988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11966"/>
            <a:ext cx="6961188" cy="3562614"/>
          </a:xfrm>
          <a:prstGeom prst="rect">
            <a:avLst/>
          </a:prstGeom>
          <a:noFill/>
          <a:ln w="38100">
            <a:solidFill>
              <a:srgbClr val="FF601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1700138-76E3-4C92-8B5E-A23FE63505B5}"/>
              </a:ext>
            </a:extLst>
          </p:cNvPr>
          <p:cNvSpPr txBox="1">
            <a:spLocks noChangeArrowheads="1"/>
          </p:cNvSpPr>
          <p:nvPr/>
        </p:nvSpPr>
        <p:spPr>
          <a:xfrm>
            <a:off x="191017" y="59466"/>
            <a:ext cx="7821488" cy="9525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333" dirty="0">
                <a:latin typeface="Comic Sans MS" panose="030F0702030302020204" pitchFamily="66" charset="0"/>
              </a:rPr>
              <a:t>  </a:t>
            </a:r>
            <a:r>
              <a:rPr lang="ru-RU" altLang="ru-RU" sz="2500" b="1" dirty="0">
                <a:latin typeface="Comic Sans MS" panose="030F0702030302020204" pitchFamily="66" charset="0"/>
              </a:rPr>
              <a:t>Карты, на которых изображены разные страны, называются </a:t>
            </a:r>
            <a:r>
              <a:rPr lang="ru-RU" altLang="ru-RU" sz="2500" b="1" u="sng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политическими</a:t>
            </a:r>
            <a:r>
              <a:rPr lang="ru-RU" altLang="ru-RU" sz="2500" b="1" dirty="0">
                <a:latin typeface="Comic Sans MS" panose="030F0702030302020204" pitchFamily="66" charset="0"/>
              </a:rPr>
              <a:t>.</a:t>
            </a:r>
          </a:p>
          <a:p>
            <a:endParaRPr lang="ru-RU" altLang="ru-RU" sz="3333" b="1" dirty="0">
              <a:solidFill>
                <a:srgbClr val="EA6D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7BBC4A5A-AB69-4BF5-8BCD-955D28A4CA1C}"/>
              </a:ext>
            </a:extLst>
          </p:cNvPr>
          <p:cNvSpPr txBox="1">
            <a:spLocks noChangeArrowheads="1"/>
          </p:cNvSpPr>
          <p:nvPr/>
        </p:nvSpPr>
        <p:spPr>
          <a:xfrm>
            <a:off x="350912" y="4574580"/>
            <a:ext cx="7821488" cy="952500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333" dirty="0">
                <a:latin typeface="Comic Sans MS" panose="030F0702030302020204" pitchFamily="66" charset="0"/>
              </a:rPr>
              <a:t>  </a:t>
            </a:r>
            <a:r>
              <a:rPr lang="ru-RU" altLang="ru-RU" sz="2900" b="1" dirty="0">
                <a:latin typeface="Comic Sans MS" panose="030F0702030302020204" pitchFamily="66" charset="0"/>
              </a:rPr>
              <a:t>На этой карте разными цветами показаны не равнины и горы, как на физической карте, а разные страны.</a:t>
            </a:r>
            <a:endParaRPr lang="ru-RU" altLang="ru-RU" sz="3333" b="1" dirty="0">
              <a:solidFill>
                <a:srgbClr val="EA6D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7A0B7FB5-F9DD-484E-AF9C-136FAA3FFA95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0132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21196"/>
            <a:ext cx="8229600" cy="64807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Задание </a:t>
            </a:r>
            <a:r>
              <a:rPr lang="ru-RU" sz="3600" b="1" dirty="0" smtClean="0"/>
              <a:t>№1.</a:t>
            </a:r>
            <a:r>
              <a:rPr lang="ru-RU" sz="3600" dirty="0" smtClean="0"/>
              <a:t> </a:t>
            </a:r>
            <a:endParaRPr lang="ru-RU" sz="3600" b="1" dirty="0">
              <a:solidFill>
                <a:srgbClr val="EA6D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87824" y="1129308"/>
            <a:ext cx="5832648" cy="377163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Прочитайте </a:t>
            </a:r>
            <a:r>
              <a:rPr lang="ru-RU" sz="2800" dirty="0" smtClean="0"/>
              <a:t>учебник с. 128 – 129.</a:t>
            </a:r>
          </a:p>
          <a:p>
            <a:pPr marL="0" indent="0">
              <a:buNone/>
            </a:pP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14856" y="1129308"/>
            <a:ext cx="2084935" cy="2758386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с вырезом 5">
            <a:hlinkClick r:id="" action="ppaction://hlinkshowjump?jump=nextslide"/>
          </p:cNvPr>
          <p:cNvSpPr/>
          <p:nvPr/>
        </p:nvSpPr>
        <p:spPr>
          <a:xfrm>
            <a:off x="8316416" y="5161756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8666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uiExpand="1" build="p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21196"/>
            <a:ext cx="8229600" cy="64807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Задание №2. </a:t>
            </a:r>
            <a:endParaRPr lang="ru-RU" sz="3600" b="1" dirty="0">
              <a:solidFill>
                <a:srgbClr val="EA6D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87824" y="1129308"/>
            <a:ext cx="5832648" cy="377163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Подготовьте </a:t>
            </a:r>
            <a:r>
              <a:rPr lang="ru-RU" sz="2800" dirty="0" smtClean="0"/>
              <a:t>информацию о любой стране мира.</a:t>
            </a:r>
          </a:p>
          <a:p>
            <a:pPr marL="0" indent="0">
              <a:buNone/>
            </a:pP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14856" y="1129308"/>
            <a:ext cx="2084935" cy="2758386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с вырезом 5">
            <a:hlinkClick r:id="" action="ppaction://hlinkshowjump?jump=nextslide"/>
          </p:cNvPr>
          <p:cNvSpPr/>
          <p:nvPr/>
        </p:nvSpPr>
        <p:spPr>
          <a:xfrm>
            <a:off x="8316416" y="5161756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706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uiExpand="1" build="p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lkjkhjk">
            <a:extLst>
              <a:ext uri="{FF2B5EF4-FFF2-40B4-BE49-F238E27FC236}">
                <a16:creationId xmlns:a16="http://schemas.microsoft.com/office/drawing/2014/main" xmlns="" id="{BE5B57DF-180F-40C2-88E6-F5D6B6F988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71600" y="1011966"/>
            <a:ext cx="6961188" cy="3562614"/>
          </a:xfrm>
          <a:prstGeom prst="rect">
            <a:avLst/>
          </a:prstGeom>
          <a:noFill/>
          <a:ln w="38100">
            <a:solidFill>
              <a:srgbClr val="FF601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1700138-76E3-4C92-8B5E-A23FE63505B5}"/>
              </a:ext>
            </a:extLst>
          </p:cNvPr>
          <p:cNvSpPr txBox="1">
            <a:spLocks noChangeArrowheads="1"/>
          </p:cNvSpPr>
          <p:nvPr/>
        </p:nvSpPr>
        <p:spPr>
          <a:xfrm>
            <a:off x="899591" y="59466"/>
            <a:ext cx="7112913" cy="56578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500" b="1" u="sng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Проверьте</a:t>
            </a:r>
            <a:r>
              <a:rPr lang="ru-RU" altLang="ru-RU" sz="2500" b="1" dirty="0">
                <a:solidFill>
                  <a:srgbClr val="EA6D10"/>
                </a:solidFill>
                <a:latin typeface="Comic Sans MS" panose="030F0702030302020204" pitchFamily="66" charset="0"/>
              </a:rPr>
              <a:t>.</a:t>
            </a:r>
          </a:p>
          <a:p>
            <a:endParaRPr lang="ru-RU" altLang="ru-RU" sz="3333" b="1" dirty="0">
              <a:solidFill>
                <a:srgbClr val="EA6D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7BBC4A5A-AB69-4BF5-8BCD-955D28A4CA1C}"/>
              </a:ext>
            </a:extLst>
          </p:cNvPr>
          <p:cNvSpPr txBox="1">
            <a:spLocks noChangeArrowheads="1"/>
          </p:cNvSpPr>
          <p:nvPr/>
        </p:nvSpPr>
        <p:spPr>
          <a:xfrm>
            <a:off x="350912" y="4574580"/>
            <a:ext cx="7821488" cy="9525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333" dirty="0">
                <a:latin typeface="Comic Sans MS" panose="030F0702030302020204" pitchFamily="66" charset="0"/>
              </a:rPr>
              <a:t>  </a:t>
            </a:r>
            <a:endParaRPr lang="ru-RU" altLang="ru-RU" sz="3333" b="1" dirty="0">
              <a:solidFill>
                <a:srgbClr val="EA6D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7A0B7FB5-F9DD-484E-AF9C-136FAA3FFA95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Line 11">
            <a:extLst>
              <a:ext uri="{FF2B5EF4-FFF2-40B4-BE49-F238E27FC236}">
                <a16:creationId xmlns:a16="http://schemas.microsoft.com/office/drawing/2014/main" xmlns="" id="{7627EA85-BF59-49DF-B664-59F164C1BB23}"/>
              </a:ext>
            </a:extLst>
          </p:cNvPr>
          <p:cNvSpPr>
            <a:spLocks noChangeShapeType="1"/>
          </p:cNvSpPr>
          <p:nvPr/>
        </p:nvSpPr>
        <p:spPr bwMode="auto">
          <a:xfrm>
            <a:off x="1115616" y="1489348"/>
            <a:ext cx="539750" cy="48021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15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1A614DF-1755-48AF-81F6-6A63A02CA7B7}"/>
              </a:ext>
            </a:extLst>
          </p:cNvPr>
          <p:cNvSpPr txBox="1"/>
          <p:nvPr/>
        </p:nvSpPr>
        <p:spPr>
          <a:xfrm>
            <a:off x="1363734" y="457061"/>
            <a:ext cx="878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anose="030F0702030302020204" pitchFamily="66" charset="0"/>
              </a:rPr>
              <a:t>США</a:t>
            </a:r>
          </a:p>
        </p:txBody>
      </p:sp>
      <p:sp>
        <p:nvSpPr>
          <p:cNvPr id="8" name="Line 11">
            <a:extLst>
              <a:ext uri="{FF2B5EF4-FFF2-40B4-BE49-F238E27FC236}">
                <a16:creationId xmlns:a16="http://schemas.microsoft.com/office/drawing/2014/main" xmlns="" id="{53F6A720-0509-4446-A83B-A33ED1CDA149}"/>
              </a:ext>
            </a:extLst>
          </p:cNvPr>
          <p:cNvSpPr>
            <a:spLocks noChangeShapeType="1"/>
          </p:cNvSpPr>
          <p:nvPr/>
        </p:nvSpPr>
        <p:spPr bwMode="auto">
          <a:xfrm>
            <a:off x="3635896" y="1467556"/>
            <a:ext cx="35694" cy="48021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15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461DE2B-BDE2-4C96-ABC5-1742B9C41396}"/>
              </a:ext>
            </a:extLst>
          </p:cNvPr>
          <p:cNvSpPr txBox="1"/>
          <p:nvPr/>
        </p:nvSpPr>
        <p:spPr>
          <a:xfrm>
            <a:off x="2916855" y="422951"/>
            <a:ext cx="2774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anose="030F0702030302020204" pitchFamily="66" charset="0"/>
              </a:rPr>
              <a:t>Великобритания</a:t>
            </a:r>
          </a:p>
        </p:txBody>
      </p:sp>
      <p:sp>
        <p:nvSpPr>
          <p:cNvPr id="10" name="Line 11">
            <a:extLst>
              <a:ext uri="{FF2B5EF4-FFF2-40B4-BE49-F238E27FC236}">
                <a16:creationId xmlns:a16="http://schemas.microsoft.com/office/drawing/2014/main" xmlns="" id="{84D72FF6-E4EF-4DEC-AB8C-A04FB1A3CF40}"/>
              </a:ext>
            </a:extLst>
          </p:cNvPr>
          <p:cNvSpPr>
            <a:spLocks noChangeShapeType="1"/>
          </p:cNvSpPr>
          <p:nvPr/>
        </p:nvSpPr>
        <p:spPr bwMode="auto">
          <a:xfrm>
            <a:off x="2699792" y="2065412"/>
            <a:ext cx="827782" cy="2409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15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B5B3FEE-699B-4A9C-9B9E-365D70B5D8D1}"/>
              </a:ext>
            </a:extLst>
          </p:cNvPr>
          <p:cNvSpPr txBox="1"/>
          <p:nvPr/>
        </p:nvSpPr>
        <p:spPr>
          <a:xfrm>
            <a:off x="6135412" y="409004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anose="030F0702030302020204" pitchFamily="66" charset="0"/>
              </a:rPr>
              <a:t>Франция</a:t>
            </a:r>
          </a:p>
        </p:txBody>
      </p:sp>
      <p:sp>
        <p:nvSpPr>
          <p:cNvPr id="12" name="Line 11">
            <a:extLst>
              <a:ext uri="{FF2B5EF4-FFF2-40B4-BE49-F238E27FC236}">
                <a16:creationId xmlns:a16="http://schemas.microsoft.com/office/drawing/2014/main" xmlns="" id="{A9DA4E58-905A-46B2-A61A-73FC4CBA3EE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48036" y="1609289"/>
            <a:ext cx="35694" cy="48021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15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D501FF4-40ED-464F-870F-D83234439A05}"/>
              </a:ext>
            </a:extLst>
          </p:cNvPr>
          <p:cNvSpPr txBox="1"/>
          <p:nvPr/>
        </p:nvSpPr>
        <p:spPr>
          <a:xfrm>
            <a:off x="6026518" y="4750409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anose="030F0702030302020204" pitchFamily="66" charset="0"/>
              </a:rPr>
              <a:t>Китай</a:t>
            </a:r>
          </a:p>
        </p:txBody>
      </p:sp>
      <p:sp>
        <p:nvSpPr>
          <p:cNvPr id="14" name="Line 11">
            <a:extLst>
              <a:ext uri="{FF2B5EF4-FFF2-40B4-BE49-F238E27FC236}">
                <a16:creationId xmlns:a16="http://schemas.microsoft.com/office/drawing/2014/main" xmlns="" id="{E032F4F0-A13E-409A-B84C-3FFFA87EDB3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372200" y="2353444"/>
            <a:ext cx="483292" cy="99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15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166EDFF-D798-4F91-A881-D7D29795267D}"/>
              </a:ext>
            </a:extLst>
          </p:cNvPr>
          <p:cNvSpPr txBox="1"/>
          <p:nvPr/>
        </p:nvSpPr>
        <p:spPr>
          <a:xfrm>
            <a:off x="3943410" y="4763403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anose="030F0702030302020204" pitchFamily="66" charset="0"/>
              </a:rPr>
              <a:t>Япония</a:t>
            </a:r>
          </a:p>
        </p:txBody>
      </p:sp>
      <p:sp>
        <p:nvSpPr>
          <p:cNvPr id="16" name="Line 11">
            <a:extLst>
              <a:ext uri="{FF2B5EF4-FFF2-40B4-BE49-F238E27FC236}">
                <a16:creationId xmlns:a16="http://schemas.microsoft.com/office/drawing/2014/main" xmlns="" id="{098B0454-76FC-4AC4-8397-C780DF8B3E7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187029" y="2860456"/>
            <a:ext cx="393083" cy="39160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15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A3153A51-F10B-43E5-8F51-46452B165B0C}"/>
              </a:ext>
            </a:extLst>
          </p:cNvPr>
          <p:cNvSpPr txBox="1"/>
          <p:nvPr/>
        </p:nvSpPr>
        <p:spPr>
          <a:xfrm>
            <a:off x="1648457" y="4741343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anose="030F0702030302020204" pitchFamily="66" charset="0"/>
              </a:rPr>
              <a:t>Индия</a:t>
            </a:r>
          </a:p>
        </p:txBody>
      </p:sp>
    </p:spTree>
    <p:extLst>
      <p:ext uri="{BB962C8B-B14F-4D97-AF65-F5344CB8AC3E}">
        <p14:creationId xmlns:p14="http://schemas.microsoft.com/office/powerpoint/2010/main" xmlns="" val="2541965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nimBg="1" autoUpdateAnimBg="0"/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D5AE2D54-3724-4E99-B030-9D11632DB764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121196"/>
            <a:ext cx="7821488" cy="9525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333" dirty="0">
                <a:latin typeface="Comic Sans MS" panose="030F0702030302020204" pitchFamily="66" charset="0"/>
              </a:rPr>
              <a:t>    </a:t>
            </a:r>
            <a:r>
              <a:rPr lang="ru-RU" altLang="ru-RU" sz="3333" b="1" dirty="0">
                <a:solidFill>
                  <a:srgbClr val="EA6D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Великобритания.</a:t>
            </a:r>
          </a:p>
        </p:txBody>
      </p:sp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89CD2A21-3FA1-4371-BDBE-9B15CE2D1383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FF6019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xmlns="" id="{5FB25EEE-1C82-4DA7-945B-90F6A9CF08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74" t="3697" r="2174" b="3551"/>
          <a:stretch/>
        </p:blipFill>
        <p:spPr bwMode="auto">
          <a:xfrm>
            <a:off x="304706" y="1599450"/>
            <a:ext cx="4962264" cy="3608919"/>
          </a:xfrm>
          <a:prstGeom prst="rect">
            <a:avLst/>
          </a:prstGeom>
          <a:noFill/>
          <a:ln w="28575">
            <a:solidFill>
              <a:srgbClr val="FF601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0AEEB0DD-5DCD-40F4-8AB6-6E0CCC0ED990}"/>
              </a:ext>
            </a:extLst>
          </p:cNvPr>
          <p:cNvSpPr txBox="1">
            <a:spLocks noChangeArrowheads="1"/>
          </p:cNvSpPr>
          <p:nvPr/>
        </p:nvSpPr>
        <p:spPr>
          <a:xfrm>
            <a:off x="4880024" y="636473"/>
            <a:ext cx="4034308" cy="46805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		Это островное государство в Западной Европе. На реке Темзе расположена столица Великобритании – Лондон. Это один из старейших городов Европы.</a:t>
            </a:r>
          </a:p>
        </p:txBody>
      </p:sp>
      <p:pic>
        <p:nvPicPr>
          <p:cNvPr id="10" name="Picture 4" descr="2">
            <a:extLst>
              <a:ext uri="{FF2B5EF4-FFF2-40B4-BE49-F238E27FC236}">
                <a16:creationId xmlns:a16="http://schemas.microsoft.com/office/drawing/2014/main" xmlns="" id="{6AD6A277-09D1-4D22-8A81-D570C8AECF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8167" y="220894"/>
            <a:ext cx="2077609" cy="1268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7322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nimBg="1" autoUpdateAnimBg="0"/>
      <p:bldP spid="9" grpId="0" build="p" autoUpdateAnimBg="0" advAuto="0"/>
    </p:bldLst>
  </p:timing>
</p:sld>
</file>

<file path=ppt/theme/theme1.xml><?xml version="1.0" encoding="utf-8"?>
<a:theme xmlns:a="http://schemas.openxmlformats.org/drawingml/2006/main" name="Тема Office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1898</TotalTime>
  <Words>288</Words>
  <Application>Microsoft Office PowerPoint</Application>
  <PresentationFormat>Экран (16:10)</PresentationFormat>
  <Paragraphs>87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Цель: </vt:lpstr>
      <vt:lpstr>Изучение нового материала</vt:lpstr>
      <vt:lpstr>Слайд 4</vt:lpstr>
      <vt:lpstr>Слайд 5</vt:lpstr>
      <vt:lpstr>Задание №1. </vt:lpstr>
      <vt:lpstr>Задание №2.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Задание для контроля </vt:lpstr>
      <vt:lpstr>Домашнее задание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Страны мира.Никифорова Н.В.</dc:title>
  <dc:creator>Наталья Никифорова</dc:creator>
  <cp:lastModifiedBy>света</cp:lastModifiedBy>
  <cp:revision>244</cp:revision>
  <dcterms:created xsi:type="dcterms:W3CDTF">2017-12-24T16:16:52Z</dcterms:created>
  <dcterms:modified xsi:type="dcterms:W3CDTF">2022-05-22T16:07:11Z</dcterms:modified>
</cp:coreProperties>
</file>