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2" r:id="rId2"/>
    <p:sldId id="401" r:id="rId3"/>
    <p:sldId id="285" r:id="rId4"/>
    <p:sldId id="405" r:id="rId5"/>
    <p:sldId id="367" r:id="rId6"/>
    <p:sldId id="406" r:id="rId7"/>
    <p:sldId id="382" r:id="rId8"/>
    <p:sldId id="339" r:id="rId9"/>
    <p:sldId id="390" r:id="rId10"/>
    <p:sldId id="407" r:id="rId11"/>
    <p:sldId id="369" r:id="rId12"/>
    <p:sldId id="385" r:id="rId13"/>
    <p:sldId id="391" r:id="rId14"/>
    <p:sldId id="386" r:id="rId15"/>
    <p:sldId id="392" r:id="rId16"/>
    <p:sldId id="388" r:id="rId17"/>
    <p:sldId id="389" r:id="rId18"/>
    <p:sldId id="408" r:id="rId19"/>
    <p:sldId id="409" r:id="rId20"/>
    <p:sldId id="277" r:id="rId21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8E41C7"/>
    <a:srgbClr val="EF9FD8"/>
    <a:srgbClr val="F8D4EE"/>
    <a:srgbClr val="A66BD3"/>
    <a:srgbClr val="F9A5E1"/>
    <a:srgbClr val="E052D9"/>
    <a:srgbClr val="D40E9B"/>
    <a:srgbClr val="BF0D8C"/>
    <a:srgbClr val="CAE8AA"/>
    <a:srgbClr val="D7F19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22" autoAdjust="0"/>
    <p:restoredTop sz="94660"/>
  </p:normalViewPr>
  <p:slideViewPr>
    <p:cSldViewPr>
      <p:cViewPr varScale="1">
        <p:scale>
          <a:sx n="82" d="100"/>
          <a:sy n="82" d="100"/>
        </p:scale>
        <p:origin x="-1110" y="-7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6019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0301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444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6508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1540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0605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5501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5E6760E-6B03-4883-B7F4-1E49ECB70B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3292304" y="1728492"/>
            <a:ext cx="2465471" cy="24971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http://prometei.my1.ru/katalog/772.png">
            <a:extLst>
              <a:ext uri="{FF2B5EF4-FFF2-40B4-BE49-F238E27FC236}">
                <a16:creationId xmlns:a16="http://schemas.microsoft.com/office/drawing/2014/main" xmlns="" id="{D2AEC55A-5503-4B33-B19D-24D7F01617C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6200000">
            <a:off x="7486508" y="113064"/>
            <a:ext cx="1541855" cy="1558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prometei.my1.ru/katalog/772.png">
            <a:extLst>
              <a:ext uri="{FF2B5EF4-FFF2-40B4-BE49-F238E27FC236}">
                <a16:creationId xmlns:a16="http://schemas.microsoft.com/office/drawing/2014/main" xmlns="" id="{7B0CB649-67C0-450D-A86B-0A8C29A7CE2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167754" y="113064"/>
            <a:ext cx="1541855" cy="1558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static3.depositphotos.com/1001941/262/v/950/depositphotos_2629130-stock-illustration-background-with-white-purple-floral.jpg">
            <a:extLst>
              <a:ext uri="{FF2B5EF4-FFF2-40B4-BE49-F238E27FC236}">
                <a16:creationId xmlns:a16="http://schemas.microsoft.com/office/drawing/2014/main" xmlns="" id="{38124F7E-3BFA-4B00-8C34-ACAFB1D90B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7647302" y="4302673"/>
            <a:ext cx="1168157" cy="1558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s://static3.depositphotos.com/1001941/262/v/950/depositphotos_2629130-stock-illustration-background-with-white-purple-floral.jpg">
            <a:extLst>
              <a:ext uri="{FF2B5EF4-FFF2-40B4-BE49-F238E27FC236}">
                <a16:creationId xmlns:a16="http://schemas.microsoft.com/office/drawing/2014/main" xmlns="" id="{C3DC35F2-FDBC-4C99-B838-9115967E44C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 flipH="1" flipV="1">
            <a:off x="328541" y="4302673"/>
            <a:ext cx="1168157" cy="1558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61953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2387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6721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3348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rgbClr val="F9A5E1"/>
          </a:fgClr>
          <a:bgClr>
            <a:srgbClr val="F8D4EE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6142F-7CAE-4798-86AB-0C53A0E10441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9" name="Picture 2" descr="http://k.foto.radikal.ru/0701/ad2d67637c35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F9A5E1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75" t="1476" r="1343" b="1592"/>
          <a:stretch/>
        </p:blipFill>
        <p:spPr bwMode="auto">
          <a:xfrm>
            <a:off x="-36513" y="0"/>
            <a:ext cx="9217025" cy="5737820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142140" y="5305772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A66BD3"/>
                </a:solidFill>
                <a:latin typeface="Monotype Corsiva" pitchFamily="66" charset="0"/>
              </a:rPr>
              <a:t>Никифорова Н.В.</a:t>
            </a:r>
          </a:p>
        </p:txBody>
      </p:sp>
    </p:spTree>
    <p:extLst>
      <p:ext uri="{BB962C8B-B14F-4D97-AF65-F5344CB8AC3E}">
        <p14:creationId xmlns:p14="http://schemas.microsoft.com/office/powerpoint/2010/main" xmlns="" val="395304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s://www.youtube.com/watch?time_continue=25&amp;v=5zcueOJq_JU&amp;feature=emb_logo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5.pn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документ 5">
            <a:hlinkClick r:id="" action="ppaction://noaction" highlightClick="1"/>
          </p:cNvPr>
          <p:cNvSpPr/>
          <p:nvPr/>
        </p:nvSpPr>
        <p:spPr>
          <a:xfrm>
            <a:off x="735371" y="673770"/>
            <a:ext cx="360040" cy="490804"/>
          </a:xfrm>
          <a:prstGeom prst="actionButtonDocument">
            <a:avLst/>
          </a:prstGeom>
          <a:solidFill>
            <a:schemeClr val="bg1"/>
          </a:solidFill>
          <a:ln>
            <a:solidFill>
              <a:srgbClr val="A66BD3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Comic Sans MS" pitchFamily="66" charset="0"/>
              </a:rPr>
              <a:t>и</a:t>
            </a:r>
          </a:p>
        </p:txBody>
      </p:sp>
      <p:sp>
        <p:nvSpPr>
          <p:cNvPr id="7" name="Стрелка вправо с вырезом 6">
            <a:hlinkClick r:id="" action="ppaction://hlinkshowjump?jump=nextslide"/>
          </p:cNvPr>
          <p:cNvSpPr/>
          <p:nvPr/>
        </p:nvSpPr>
        <p:spPr>
          <a:xfrm>
            <a:off x="7653330" y="5236890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A66BD3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2" cstate="email"/>
          <a:srcRect l="17043" r="15966"/>
          <a:stretch/>
        </p:blipFill>
        <p:spPr bwMode="auto">
          <a:xfrm>
            <a:off x="1649853" y="2478590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441831">
            <a:off x="6085505" y="2607608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386" b="22498"/>
          <a:stretch/>
        </p:blipFill>
        <p:spPr bwMode="auto">
          <a:xfrm>
            <a:off x="1259632" y="190078"/>
            <a:ext cx="6956239" cy="956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5ED053BE-2DF2-487D-8DBC-857CF33A305F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01002" y="873177"/>
            <a:ext cx="5273497" cy="110956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267744" y="458569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93628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Задание №3.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Вспомните правила поведения в лесу, на лугу, на водоемах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>
            <a:extLst>
              <a:ext uri="{FF2B5EF4-FFF2-40B4-BE49-F238E27FC236}">
                <a16:creationId xmlns:a16="http://schemas.microsoft.com/office/drawing/2014/main" xmlns="" id="{0D8B0208-B87E-42C9-91DB-B398DAA272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22" b="1979"/>
          <a:stretch/>
        </p:blipFill>
        <p:spPr bwMode="auto">
          <a:xfrm>
            <a:off x="3275855" y="1367401"/>
            <a:ext cx="2644745" cy="1990611"/>
          </a:xfrm>
          <a:prstGeom prst="rect">
            <a:avLst/>
          </a:prstGeom>
          <a:noFill/>
          <a:ln w="28575">
            <a:solidFill>
              <a:srgbClr val="A66BD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2">
            <a:extLst>
              <a:ext uri="{FF2B5EF4-FFF2-40B4-BE49-F238E27FC236}">
                <a16:creationId xmlns:a16="http://schemas.microsoft.com/office/drawing/2014/main" xmlns="" id="{1CDCE94C-FA89-4EBF-8244-991C1933B5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01876" y="171103"/>
            <a:ext cx="7178833" cy="92595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8E4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Вспомни правила поведения</a:t>
            </a:r>
            <a:br>
              <a:rPr lang="ru-RU" sz="3200" b="1" dirty="0">
                <a:solidFill>
                  <a:srgbClr val="8E4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200" b="1" dirty="0">
                <a:solidFill>
                  <a:srgbClr val="8E4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в лесу.</a:t>
            </a: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13AE86F9-BE4F-45ED-ACF5-A3167383D735}"/>
              </a:ext>
            </a:extLst>
          </p:cNvPr>
          <p:cNvSpPr/>
          <p:nvPr/>
        </p:nvSpPr>
        <p:spPr>
          <a:xfrm>
            <a:off x="2736305" y="4008095"/>
            <a:ext cx="3816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Не бейте стекло</a:t>
            </a:r>
          </a:p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 в лесу!</a:t>
            </a: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FF86166F-4A2B-4847-AFCE-0205A337BD8D}"/>
              </a:ext>
            </a:extLst>
          </p:cNvPr>
          <p:cNvSpPr/>
          <p:nvPr/>
        </p:nvSpPr>
        <p:spPr>
          <a:xfrm>
            <a:off x="6331198" y="4008095"/>
            <a:ext cx="27363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Не разоряйте муравейники !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CE841F30-E1FF-4F2F-8FE0-8286119AE371}"/>
              </a:ext>
            </a:extLst>
          </p:cNvPr>
          <p:cNvSpPr/>
          <p:nvPr/>
        </p:nvSpPr>
        <p:spPr>
          <a:xfrm>
            <a:off x="539552" y="4008095"/>
            <a:ext cx="21526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Не шумите в лесу!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720A599A-2A78-4772-839A-2A9A013490AC}"/>
              </a:ext>
            </a:extLst>
          </p:cNvPr>
          <p:cNvSpPr txBox="1"/>
          <p:nvPr/>
        </p:nvSpPr>
        <p:spPr>
          <a:xfrm>
            <a:off x="221379" y="166384"/>
            <a:ext cx="11102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рисунок</a:t>
            </a:r>
          </a:p>
        </p:txBody>
      </p:sp>
      <p:sp>
        <p:nvSpPr>
          <p:cNvPr id="24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9E91ED61-BC41-467D-8F41-3DC2CD88B557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A66BD3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2">
            <a:extLst>
              <a:ext uri="{FF2B5EF4-FFF2-40B4-BE49-F238E27FC236}">
                <a16:creationId xmlns:a16="http://schemas.microsoft.com/office/drawing/2014/main" xmlns="" id="{69ED1FA1-9E88-4F12-B619-16531449E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78751" y="1352057"/>
            <a:ext cx="2662500" cy="1990611"/>
          </a:xfrm>
          <a:prstGeom prst="rect">
            <a:avLst/>
          </a:prstGeom>
          <a:noFill/>
          <a:ln w="28575">
            <a:solidFill>
              <a:srgbClr val="A66BD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>
            <a:extLst>
              <a:ext uri="{FF2B5EF4-FFF2-40B4-BE49-F238E27FC236}">
                <a16:creationId xmlns:a16="http://schemas.microsoft.com/office/drawing/2014/main" xmlns="" id="{D96F8E3C-17DC-4823-B9F9-BC0D638D8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157975" y="1352058"/>
            <a:ext cx="2662497" cy="1990612"/>
          </a:xfrm>
          <a:prstGeom prst="rect">
            <a:avLst/>
          </a:prstGeom>
          <a:noFill/>
          <a:ln w="28575">
            <a:solidFill>
              <a:srgbClr val="A66BD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64341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7" grpId="0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>
            <a:extLst>
              <a:ext uri="{FF2B5EF4-FFF2-40B4-BE49-F238E27FC236}">
                <a16:creationId xmlns:a16="http://schemas.microsoft.com/office/drawing/2014/main" xmlns="" id="{0D8B0208-B87E-42C9-91DB-B398DAA272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84"/>
          <a:stretch/>
        </p:blipFill>
        <p:spPr bwMode="auto">
          <a:xfrm>
            <a:off x="3078822" y="1352056"/>
            <a:ext cx="2735020" cy="1938991"/>
          </a:xfrm>
          <a:prstGeom prst="rect">
            <a:avLst/>
          </a:prstGeom>
          <a:noFill/>
          <a:ln w="28575">
            <a:solidFill>
              <a:srgbClr val="A66BD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2">
            <a:extLst>
              <a:ext uri="{FF2B5EF4-FFF2-40B4-BE49-F238E27FC236}">
                <a16:creationId xmlns:a16="http://schemas.microsoft.com/office/drawing/2014/main" xmlns="" id="{1CDCE94C-FA89-4EBF-8244-991C1933B5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01876" y="171103"/>
            <a:ext cx="7178833" cy="92595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8E4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Вспомни правила поведения </a:t>
            </a:r>
            <a:br>
              <a:rPr lang="ru-RU" sz="3200" b="1" dirty="0">
                <a:solidFill>
                  <a:srgbClr val="8E4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200" b="1" dirty="0">
                <a:solidFill>
                  <a:srgbClr val="8E4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лесу.</a:t>
            </a: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13AE86F9-BE4F-45ED-ACF5-A3167383D735}"/>
              </a:ext>
            </a:extLst>
          </p:cNvPr>
          <p:cNvSpPr/>
          <p:nvPr/>
        </p:nvSpPr>
        <p:spPr>
          <a:xfrm>
            <a:off x="2736306" y="3577207"/>
            <a:ext cx="38164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Не забирайте животных </a:t>
            </a:r>
          </a:p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из леса!</a:t>
            </a: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FF86166F-4A2B-4847-AFCE-0205A337BD8D}"/>
              </a:ext>
            </a:extLst>
          </p:cNvPr>
          <p:cNvSpPr/>
          <p:nvPr/>
        </p:nvSpPr>
        <p:spPr>
          <a:xfrm>
            <a:off x="6150153" y="3558663"/>
            <a:ext cx="27363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Не рвите редкие  цветы!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CE841F30-E1FF-4F2F-8FE0-8286119AE371}"/>
              </a:ext>
            </a:extLst>
          </p:cNvPr>
          <p:cNvSpPr/>
          <p:nvPr/>
        </p:nvSpPr>
        <p:spPr>
          <a:xfrm>
            <a:off x="434287" y="3577207"/>
            <a:ext cx="215267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Не разводите костёр в лесу!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720A599A-2A78-4772-839A-2A9A013490AC}"/>
              </a:ext>
            </a:extLst>
          </p:cNvPr>
          <p:cNvSpPr txBox="1"/>
          <p:nvPr/>
        </p:nvSpPr>
        <p:spPr>
          <a:xfrm>
            <a:off x="221379" y="166384"/>
            <a:ext cx="11102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рисунок</a:t>
            </a:r>
          </a:p>
        </p:txBody>
      </p:sp>
      <p:sp>
        <p:nvSpPr>
          <p:cNvPr id="24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9E91ED61-BC41-467D-8F41-3DC2CD88B557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A66BD3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2">
            <a:extLst>
              <a:ext uri="{FF2B5EF4-FFF2-40B4-BE49-F238E27FC236}">
                <a16:creationId xmlns:a16="http://schemas.microsoft.com/office/drawing/2014/main" xmlns="" id="{69ED1FA1-9E88-4F12-B619-16531449E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84944" y="1352056"/>
            <a:ext cx="2451362" cy="1938991"/>
          </a:xfrm>
          <a:prstGeom prst="rect">
            <a:avLst/>
          </a:prstGeom>
          <a:noFill/>
          <a:ln w="28575">
            <a:solidFill>
              <a:srgbClr val="A66BD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>
            <a:extLst>
              <a:ext uri="{FF2B5EF4-FFF2-40B4-BE49-F238E27FC236}">
                <a16:creationId xmlns:a16="http://schemas.microsoft.com/office/drawing/2014/main" xmlns="" id="{D96F8E3C-17DC-4823-B9F9-BC0D638D8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065179" y="1352056"/>
            <a:ext cx="2793877" cy="1938992"/>
          </a:xfrm>
          <a:prstGeom prst="rect">
            <a:avLst/>
          </a:prstGeom>
          <a:noFill/>
          <a:ln w="28575">
            <a:solidFill>
              <a:srgbClr val="A66BD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41971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7" grpId="0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E84B4635-8D6D-4170-BD34-2793FFD777D7}"/>
              </a:ext>
            </a:extLst>
          </p:cNvPr>
          <p:cNvSpPr/>
          <p:nvPr/>
        </p:nvSpPr>
        <p:spPr>
          <a:xfrm>
            <a:off x="297405" y="1633364"/>
            <a:ext cx="477865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Луг порадует яркими красками цветов, стрекотанием кузнечиков и гудением пчёл.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xmlns="" id="{CE72C1AA-8C20-4661-B2C0-01C8FDB5BA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01876" y="171103"/>
            <a:ext cx="7178833" cy="47625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8E4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Луг .</a:t>
            </a:r>
          </a:p>
        </p:txBody>
      </p:sp>
      <p:sp>
        <p:nvSpPr>
          <p:cNvPr id="10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977B9A08-70A8-4BF2-975D-7BB2D70317A5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A66BD3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http://itd0.mycdn.me/image?id=865847024696&amp;t=20&amp;plc=WEB&amp;tkn=*oIg8N8xnU0wQxT-UugeK6cjHFBw">
            <a:extLst>
              <a:ext uri="{FF2B5EF4-FFF2-40B4-BE49-F238E27FC236}">
                <a16:creationId xmlns:a16="http://schemas.microsoft.com/office/drawing/2014/main" xmlns="" id="{6FD4F960-D9A7-46E9-B6AA-454AE01EE4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76056" y="659483"/>
            <a:ext cx="3538722" cy="4718297"/>
          </a:xfrm>
          <a:prstGeom prst="rect">
            <a:avLst/>
          </a:prstGeom>
          <a:noFill/>
          <a:ln w="28575">
            <a:solidFill>
              <a:srgbClr val="A66BD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61396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>
            <a:extLst>
              <a:ext uri="{FF2B5EF4-FFF2-40B4-BE49-F238E27FC236}">
                <a16:creationId xmlns:a16="http://schemas.microsoft.com/office/drawing/2014/main" xmlns="" id="{1CDCE94C-FA89-4EBF-8244-991C1933B5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01876" y="171103"/>
            <a:ext cx="7178833" cy="92595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8E4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Вспомни правила поведения</a:t>
            </a:r>
            <a:br>
              <a:rPr lang="ru-RU" sz="3200" b="1" dirty="0">
                <a:solidFill>
                  <a:srgbClr val="8E4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200" b="1" dirty="0">
                <a:solidFill>
                  <a:srgbClr val="8E4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на лугу.</a:t>
            </a: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13AE86F9-BE4F-45ED-ACF5-A3167383D735}"/>
              </a:ext>
            </a:extLst>
          </p:cNvPr>
          <p:cNvSpPr/>
          <p:nvPr/>
        </p:nvSpPr>
        <p:spPr>
          <a:xfrm>
            <a:off x="2736306" y="3577207"/>
            <a:ext cx="38164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Не рвите </a:t>
            </a:r>
          </a:p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полевые </a:t>
            </a:r>
          </a:p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цветы!</a:t>
            </a: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FF86166F-4A2B-4847-AFCE-0205A337BD8D}"/>
              </a:ext>
            </a:extLst>
          </p:cNvPr>
          <p:cNvSpPr/>
          <p:nvPr/>
        </p:nvSpPr>
        <p:spPr>
          <a:xfrm>
            <a:off x="6150153" y="3558663"/>
            <a:ext cx="27363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Не разоряйте птичьи гнёзда!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CE841F30-E1FF-4F2F-8FE0-8286119AE371}"/>
              </a:ext>
            </a:extLst>
          </p:cNvPr>
          <p:cNvSpPr/>
          <p:nvPr/>
        </p:nvSpPr>
        <p:spPr>
          <a:xfrm>
            <a:off x="372950" y="3578037"/>
            <a:ext cx="23020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Не ловите насекомых!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720A599A-2A78-4772-839A-2A9A013490AC}"/>
              </a:ext>
            </a:extLst>
          </p:cNvPr>
          <p:cNvSpPr txBox="1"/>
          <p:nvPr/>
        </p:nvSpPr>
        <p:spPr>
          <a:xfrm>
            <a:off x="221379" y="166384"/>
            <a:ext cx="11102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рисунок</a:t>
            </a:r>
          </a:p>
        </p:txBody>
      </p:sp>
      <p:sp>
        <p:nvSpPr>
          <p:cNvPr id="24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9E91ED61-BC41-467D-8F41-3DC2CD88B557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A66BD3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2">
            <a:extLst>
              <a:ext uri="{FF2B5EF4-FFF2-40B4-BE49-F238E27FC236}">
                <a16:creationId xmlns:a16="http://schemas.microsoft.com/office/drawing/2014/main" xmlns="" id="{69ED1FA1-9E88-4F12-B619-16531449EB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018" t="3510" r="7807" b="7456"/>
          <a:stretch/>
        </p:blipFill>
        <p:spPr bwMode="auto">
          <a:xfrm>
            <a:off x="611560" y="1191498"/>
            <a:ext cx="2055315" cy="2128631"/>
          </a:xfrm>
          <a:prstGeom prst="ellipse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xmlns="" id="{0D8B0208-B87E-42C9-91DB-B398DAA272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571" r="56280"/>
          <a:stretch/>
        </p:blipFill>
        <p:spPr bwMode="auto">
          <a:xfrm>
            <a:off x="3544342" y="1208306"/>
            <a:ext cx="2055315" cy="2114782"/>
          </a:xfrm>
          <a:prstGeom prst="ellipse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>
            <a:extLst>
              <a:ext uri="{FF2B5EF4-FFF2-40B4-BE49-F238E27FC236}">
                <a16:creationId xmlns:a16="http://schemas.microsoft.com/office/drawing/2014/main" xmlns="" id="{D96F8E3C-17DC-4823-B9F9-BC0D638D8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372200" y="1198422"/>
            <a:ext cx="2055315" cy="2114782"/>
          </a:xfrm>
          <a:prstGeom prst="ellipse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62366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7" grpId="0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E84B4635-8D6D-4170-BD34-2793FFD777D7}"/>
              </a:ext>
            </a:extLst>
          </p:cNvPr>
          <p:cNvSpPr/>
          <p:nvPr/>
        </p:nvSpPr>
        <p:spPr>
          <a:xfrm>
            <a:off x="56946" y="625252"/>
            <a:ext cx="873909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Ручей , река или озеро освежат и позовут полюбоваться жёлтыми кубышками и стремительным полётом стрекоз.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xmlns="" id="{CE72C1AA-8C20-4661-B2C0-01C8FDB5BA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01876" y="171103"/>
            <a:ext cx="7178833" cy="47625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8E4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Водоёмы .</a:t>
            </a:r>
          </a:p>
        </p:txBody>
      </p:sp>
      <p:sp>
        <p:nvSpPr>
          <p:cNvPr id="10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977B9A08-70A8-4BF2-975D-7BB2D70317A5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A66BD3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6FD4F960-D9A7-46E9-B6AA-454AE01EE4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266251" y="2154263"/>
            <a:ext cx="4320480" cy="3242904"/>
          </a:xfrm>
          <a:prstGeom prst="rect">
            <a:avLst/>
          </a:prstGeom>
          <a:noFill/>
          <a:ln w="28575">
            <a:solidFill>
              <a:srgbClr val="A66BD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31745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>
            <a:extLst>
              <a:ext uri="{FF2B5EF4-FFF2-40B4-BE49-F238E27FC236}">
                <a16:creationId xmlns:a16="http://schemas.microsoft.com/office/drawing/2014/main" xmlns="" id="{0D8B0208-B87E-42C9-91DB-B398DAA27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033232" y="1349689"/>
            <a:ext cx="2735020" cy="1851703"/>
          </a:xfrm>
          <a:prstGeom prst="rect">
            <a:avLst/>
          </a:prstGeom>
          <a:noFill/>
          <a:ln w="28575">
            <a:solidFill>
              <a:srgbClr val="A66BD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2">
            <a:extLst>
              <a:ext uri="{FF2B5EF4-FFF2-40B4-BE49-F238E27FC236}">
                <a16:creationId xmlns:a16="http://schemas.microsoft.com/office/drawing/2014/main" xmlns="" id="{1CDCE94C-FA89-4EBF-8244-991C1933B5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01876" y="171103"/>
            <a:ext cx="7178833" cy="92595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8E4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Вспомни правила поведения </a:t>
            </a:r>
            <a:br>
              <a:rPr lang="ru-RU" sz="3200" b="1" dirty="0">
                <a:solidFill>
                  <a:srgbClr val="8E4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200" b="1" dirty="0">
                <a:solidFill>
                  <a:srgbClr val="8E4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 водоёме.</a:t>
            </a: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13AE86F9-BE4F-45ED-ACF5-A3167383D735}"/>
              </a:ext>
            </a:extLst>
          </p:cNvPr>
          <p:cNvSpPr/>
          <p:nvPr/>
        </p:nvSpPr>
        <p:spPr>
          <a:xfrm>
            <a:off x="2683080" y="3657830"/>
            <a:ext cx="38164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Не ныряйте в незнакомом</a:t>
            </a:r>
          </a:p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 месте!</a:t>
            </a: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FF86166F-4A2B-4847-AFCE-0205A337BD8D}"/>
              </a:ext>
            </a:extLst>
          </p:cNvPr>
          <p:cNvSpPr/>
          <p:nvPr/>
        </p:nvSpPr>
        <p:spPr>
          <a:xfrm>
            <a:off x="5877941" y="3704753"/>
            <a:ext cx="31683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Не плавайте далеко от берега!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CE841F30-E1FF-4F2F-8FE0-8286119AE371}"/>
              </a:ext>
            </a:extLst>
          </p:cNvPr>
          <p:cNvSpPr/>
          <p:nvPr/>
        </p:nvSpPr>
        <p:spPr>
          <a:xfrm>
            <a:off x="257543" y="3577207"/>
            <a:ext cx="255956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Купайтесь под присмотром взрослых!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720A599A-2A78-4772-839A-2A9A013490AC}"/>
              </a:ext>
            </a:extLst>
          </p:cNvPr>
          <p:cNvSpPr txBox="1"/>
          <p:nvPr/>
        </p:nvSpPr>
        <p:spPr>
          <a:xfrm>
            <a:off x="221379" y="166384"/>
            <a:ext cx="11102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рисунок</a:t>
            </a:r>
          </a:p>
        </p:txBody>
      </p:sp>
      <p:sp>
        <p:nvSpPr>
          <p:cNvPr id="24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9E91ED61-BC41-467D-8F41-3DC2CD88B557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A66BD3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2">
            <a:extLst>
              <a:ext uri="{FF2B5EF4-FFF2-40B4-BE49-F238E27FC236}">
                <a16:creationId xmlns:a16="http://schemas.microsoft.com/office/drawing/2014/main" xmlns="" id="{69ED1FA1-9E88-4F12-B619-16531449E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84944" y="1362871"/>
            <a:ext cx="2451362" cy="1838521"/>
          </a:xfrm>
          <a:prstGeom prst="rect">
            <a:avLst/>
          </a:prstGeom>
          <a:noFill/>
          <a:ln w="28575">
            <a:solidFill>
              <a:srgbClr val="A66BD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>
            <a:extLst>
              <a:ext uri="{FF2B5EF4-FFF2-40B4-BE49-F238E27FC236}">
                <a16:creationId xmlns:a16="http://schemas.microsoft.com/office/drawing/2014/main" xmlns="" id="{D96F8E3C-17DC-4823-B9F9-BC0D638D8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065179" y="1347061"/>
            <a:ext cx="2793877" cy="1861337"/>
          </a:xfrm>
          <a:prstGeom prst="rect">
            <a:avLst/>
          </a:prstGeom>
          <a:noFill/>
          <a:ln w="28575">
            <a:solidFill>
              <a:srgbClr val="A66BD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18061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7" grpId="0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>
            <a:extLst>
              <a:ext uri="{FF2B5EF4-FFF2-40B4-BE49-F238E27FC236}">
                <a16:creationId xmlns:a16="http://schemas.microsoft.com/office/drawing/2014/main" xmlns="" id="{0D8B0208-B87E-42C9-91DB-B398DAA272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50" b="10794"/>
          <a:stretch/>
        </p:blipFill>
        <p:spPr bwMode="auto">
          <a:xfrm>
            <a:off x="3038254" y="1288876"/>
            <a:ext cx="2808882" cy="1899669"/>
          </a:xfrm>
          <a:prstGeom prst="rect">
            <a:avLst/>
          </a:prstGeom>
          <a:noFill/>
          <a:ln w="28575">
            <a:solidFill>
              <a:srgbClr val="A66BD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2">
            <a:extLst>
              <a:ext uri="{FF2B5EF4-FFF2-40B4-BE49-F238E27FC236}">
                <a16:creationId xmlns:a16="http://schemas.microsoft.com/office/drawing/2014/main" xmlns="" id="{1CDCE94C-FA89-4EBF-8244-991C1933B5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01876" y="171103"/>
            <a:ext cx="7178833" cy="92595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8E4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Вспомни правила поведения </a:t>
            </a:r>
            <a:br>
              <a:rPr lang="ru-RU" sz="3200" b="1" dirty="0">
                <a:solidFill>
                  <a:srgbClr val="8E4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200" b="1" dirty="0">
                <a:solidFill>
                  <a:srgbClr val="8E4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 водоёме.</a:t>
            </a: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13AE86F9-BE4F-45ED-ACF5-A3167383D735}"/>
              </a:ext>
            </a:extLst>
          </p:cNvPr>
          <p:cNvSpPr/>
          <p:nvPr/>
        </p:nvSpPr>
        <p:spPr>
          <a:xfrm>
            <a:off x="2683080" y="3657830"/>
            <a:ext cx="33820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Не затевайте </a:t>
            </a:r>
          </a:p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игры в воде!</a:t>
            </a: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FF86166F-4A2B-4847-AFCE-0205A337BD8D}"/>
              </a:ext>
            </a:extLst>
          </p:cNvPr>
          <p:cNvSpPr/>
          <p:nvPr/>
        </p:nvSpPr>
        <p:spPr>
          <a:xfrm>
            <a:off x="5877941" y="3704753"/>
            <a:ext cx="31683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Не купайтесь во время шторма!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CE841F30-E1FF-4F2F-8FE0-8286119AE371}"/>
              </a:ext>
            </a:extLst>
          </p:cNvPr>
          <p:cNvSpPr/>
          <p:nvPr/>
        </p:nvSpPr>
        <p:spPr>
          <a:xfrm>
            <a:off x="257543" y="3577207"/>
            <a:ext cx="255956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Не купайтесь во время грозы!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720A599A-2A78-4772-839A-2A9A013490AC}"/>
              </a:ext>
            </a:extLst>
          </p:cNvPr>
          <p:cNvSpPr txBox="1"/>
          <p:nvPr/>
        </p:nvSpPr>
        <p:spPr>
          <a:xfrm>
            <a:off x="221379" y="166384"/>
            <a:ext cx="11102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рисунок</a:t>
            </a:r>
          </a:p>
        </p:txBody>
      </p:sp>
      <p:sp>
        <p:nvSpPr>
          <p:cNvPr id="24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9E91ED61-BC41-467D-8F41-3DC2CD88B557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A66BD3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2">
            <a:extLst>
              <a:ext uri="{FF2B5EF4-FFF2-40B4-BE49-F238E27FC236}">
                <a16:creationId xmlns:a16="http://schemas.microsoft.com/office/drawing/2014/main" xmlns="" id="{69ED1FA1-9E88-4F12-B619-16531449E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84945" y="1288877"/>
            <a:ext cx="2532160" cy="1912516"/>
          </a:xfrm>
          <a:prstGeom prst="rect">
            <a:avLst/>
          </a:prstGeom>
          <a:noFill/>
          <a:ln w="28575">
            <a:solidFill>
              <a:srgbClr val="A66BD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>
            <a:extLst>
              <a:ext uri="{FF2B5EF4-FFF2-40B4-BE49-F238E27FC236}">
                <a16:creationId xmlns:a16="http://schemas.microsoft.com/office/drawing/2014/main" xmlns="" id="{D96F8E3C-17DC-4823-B9F9-BC0D638D8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065179" y="1301723"/>
            <a:ext cx="2793877" cy="1899669"/>
          </a:xfrm>
          <a:prstGeom prst="rect">
            <a:avLst/>
          </a:prstGeom>
          <a:noFill/>
          <a:ln w="28575">
            <a:solidFill>
              <a:srgbClr val="A66BD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3995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7" grpId="0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контроля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— </a:t>
            </a:r>
            <a:r>
              <a:rPr lang="ru-RU" dirty="0" smtClean="0"/>
              <a:t>Что особенно вам понравилось на уроке?</a:t>
            </a:r>
          </a:p>
          <a:p>
            <a:r>
              <a:rPr lang="ru-RU" dirty="0" smtClean="0"/>
              <a:t>— О чем захотелось узнать побольше?</a:t>
            </a:r>
          </a:p>
          <a:p>
            <a:r>
              <a:rPr lang="ru-RU" dirty="0" smtClean="0"/>
              <a:t>— Все ли задачи урока мы выполнили?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28864"/>
            <a:ext cx="8229600" cy="1332491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Домашнее задание</a:t>
            </a:r>
            <a:br>
              <a:rPr lang="ru-RU" sz="3200" b="1" dirty="0" smtClean="0"/>
            </a:br>
            <a:r>
              <a:rPr lang="ru-RU" sz="3200" b="1" dirty="0" smtClean="0"/>
              <a:t>Запишите чем вы будете заниматься этим летом (3 предложения</a:t>
            </a:r>
            <a:r>
              <a:rPr lang="ru-RU" sz="3200" b="1" dirty="0" smtClean="0"/>
              <a:t>).</a:t>
            </a:r>
            <a:endParaRPr lang="ru-RU" sz="32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Создание условий для знакомства с летними явлениями в природе, повторения правил поведения в лесу, на лугу, на водоёме.</a:t>
            </a:r>
            <a:endParaRPr lang="ru-RU" sz="36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множение 3">
            <a:hlinkClick r:id="" action="ppaction://hlinkshowjump?jump=endshow"/>
          </p:cNvPr>
          <p:cNvSpPr/>
          <p:nvPr/>
        </p:nvSpPr>
        <p:spPr>
          <a:xfrm>
            <a:off x="8321544" y="337220"/>
            <a:ext cx="576064" cy="576064"/>
          </a:xfrm>
          <a:prstGeom prst="mathMultiply">
            <a:avLst/>
          </a:prstGeom>
          <a:solidFill>
            <a:schemeClr val="bg1"/>
          </a:solidFill>
          <a:ln>
            <a:solidFill>
              <a:srgbClr val="A66BD3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20674798" flipH="1">
            <a:off x="2452983" y="2760335"/>
            <a:ext cx="1991748" cy="2129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 flipH="1">
            <a:off x="5757328" y="2727534"/>
            <a:ext cx="1241070" cy="2300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8B4B9A6-56DD-43DF-90E7-0BFF97C64F8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666977"/>
            <a:ext cx="7126842" cy="132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31856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331640" y="121196"/>
            <a:ext cx="691319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sz="3200" b="1" dirty="0">
                <a:solidFill>
                  <a:srgbClr val="8E4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 каком времени года говорится в стихотворении.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780792" y="1173702"/>
            <a:ext cx="7776864" cy="2907934"/>
          </a:xfrm>
          <a:prstGeom prst="wedgeRoundRectCallout">
            <a:avLst>
              <a:gd name="adj1" fmla="val 46904"/>
              <a:gd name="adj2" fmla="val 26390"/>
              <a:gd name="adj3" fmla="val 16667"/>
            </a:avLst>
          </a:prstGeom>
          <a:solidFill>
            <a:schemeClr val="bg1"/>
          </a:solidFill>
          <a:ln>
            <a:solidFill>
              <a:srgbClr val="A66BD3"/>
            </a:solidFill>
          </a:ln>
          <a:effectLst>
            <a:glow rad="139700">
              <a:srgbClr val="A66BD3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ИЗУЧЕНИЕ НОВОГО МАТЕРИАЛА: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Просмотрите </a:t>
            </a:r>
            <a:r>
              <a:rPr lang="ru-RU" sz="2800" b="1" dirty="0" smtClean="0">
                <a:solidFill>
                  <a:schemeClr val="tx1"/>
                </a:solidFill>
              </a:rPr>
              <a:t>новый материал с помощью видео Окружающий мир 2 класс (Урок№33 - Впереди лето.), перейдя по ссылке: </a:t>
            </a:r>
            <a:r>
              <a:rPr lang="ru-RU" sz="2800" b="1" u="sng" dirty="0" smtClean="0">
                <a:solidFill>
                  <a:schemeClr val="tx1"/>
                </a:solidFill>
                <a:hlinkClick r:id="rId2"/>
              </a:rPr>
              <a:t>https://</a:t>
            </a:r>
            <a:r>
              <a:rPr lang="ru-RU" sz="2800" b="1" u="sng" dirty="0" smtClean="0">
                <a:solidFill>
                  <a:schemeClr val="tx1"/>
                </a:solidFill>
                <a:hlinkClick r:id="rId2"/>
              </a:rPr>
              <a:t>www.youtube.com/watch?time_continue=25&amp;v=5zcueOJq_JU&amp;feature=emb_logo</a:t>
            </a:r>
            <a:endParaRPr lang="ru-RU" sz="2800" b="1" dirty="0" smtClean="0">
              <a:solidFill>
                <a:schemeClr val="tx1"/>
              </a:solidFill>
            </a:endParaRPr>
          </a:p>
        </p:txBody>
      </p:sp>
      <p:sp>
        <p:nvSpPr>
          <p:cNvPr id="9" name="Стрелка вправо с вырезом 8">
            <a:hlinkClick r:id="" action="ppaction://hlinkshowjump?jump=nextslide"/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A66BD3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3001214" y="4225652"/>
            <a:ext cx="3141571" cy="136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1379" y="166384"/>
            <a:ext cx="11102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стих</a:t>
            </a:r>
          </a:p>
        </p:txBody>
      </p:sp>
      <p:pic>
        <p:nvPicPr>
          <p:cNvPr id="5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4" cstate="email"/>
          <a:srcRect t="15638" r="3602" b="7920"/>
          <a:stretch/>
        </p:blipFill>
        <p:spPr bwMode="auto">
          <a:xfrm rot="441831">
            <a:off x="7269951" y="3741455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5" cstate="email"/>
          <a:srcRect l="17043" r="15966"/>
          <a:stretch/>
        </p:blipFill>
        <p:spPr bwMode="auto">
          <a:xfrm>
            <a:off x="442134" y="3361556"/>
            <a:ext cx="1013013" cy="20124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13716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152" grpId="1"/>
      <p:bldP spid="7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828435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55576" y="985292"/>
            <a:ext cx="8100392" cy="1092200"/>
          </a:xfrm>
        </p:spPr>
        <p:txBody>
          <a:bodyPr/>
          <a:lstStyle/>
          <a:p>
            <a:r>
              <a:rPr lang="ru-RU" b="1" dirty="0" smtClean="0"/>
              <a:t>Прочитайте </a:t>
            </a:r>
            <a:r>
              <a:rPr lang="ru-RU" b="1" dirty="0" smtClean="0"/>
              <a:t>учебник с. 130 – 131.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E84B4635-8D6D-4170-BD34-2793FFD777D7}"/>
              </a:ext>
            </a:extLst>
          </p:cNvPr>
          <p:cNvSpPr/>
          <p:nvPr/>
        </p:nvSpPr>
        <p:spPr>
          <a:xfrm>
            <a:off x="4556627" y="841563"/>
            <a:ext cx="417512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По календарю лето начинается 1 июня. Учёные-астрономы считают началом лета 22 июня-день летнего солнцестояния, когда солнце поднимается выше всего на небе.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xmlns="" id="{CE72C1AA-8C20-4661-B2C0-01C8FDB5BA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01876" y="171103"/>
            <a:ext cx="7178833" cy="47625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8E4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Лето .</a:t>
            </a:r>
          </a:p>
        </p:txBody>
      </p:sp>
      <p:sp>
        <p:nvSpPr>
          <p:cNvPr id="10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977B9A08-70A8-4BF2-975D-7BB2D70317A5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A66BD3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itd2.mycdn.me/image?id=857430660529&amp;t=20&amp;plc=WEB&amp;tkn=*vu4nKl12-R9cHCIh1UaLksrBx7Q">
            <a:extLst>
              <a:ext uri="{FF2B5EF4-FFF2-40B4-BE49-F238E27FC236}">
                <a16:creationId xmlns:a16="http://schemas.microsoft.com/office/drawing/2014/main" xmlns="" id="{F7C0A9F2-89C5-4C7D-9D8D-1F50CBD6E8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96875" y="877280"/>
            <a:ext cx="4175125" cy="3960440"/>
          </a:xfrm>
          <a:prstGeom prst="rect">
            <a:avLst/>
          </a:prstGeom>
          <a:noFill/>
          <a:ln w="28575">
            <a:solidFill>
              <a:srgbClr val="A66BD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60892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Задание №2.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Приведите примеры летних явлений с. 130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E84B4635-8D6D-4170-BD34-2793FFD777D7}"/>
              </a:ext>
            </a:extLst>
          </p:cNvPr>
          <p:cNvSpPr/>
          <p:nvPr/>
        </p:nvSpPr>
        <p:spPr>
          <a:xfrm>
            <a:off x="2411760" y="573752"/>
            <a:ext cx="671348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А учёные-фенологи, изучающие закономерность и периодичность явлений в жизни животных и растений, связанных со сменой времён года, считают, что лето начинается, когда отцветут и осыплются в садах белые и розовые цветы яблонь, а в лесу </a:t>
            </a:r>
          </a:p>
          <a:p>
            <a:pPr algn="ctr">
              <a:buFontTx/>
              <a:buNone/>
            </a:pPr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на низеньких кустарниках с твёрдыми глянцевыми листочками распустятся цветы брусники.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xmlns="" id="{CE72C1AA-8C20-4661-B2C0-01C8FDB5BA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01876" y="171103"/>
            <a:ext cx="7178833" cy="47625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8E4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Лето .</a:t>
            </a:r>
          </a:p>
        </p:txBody>
      </p:sp>
      <p:sp>
        <p:nvSpPr>
          <p:cNvPr id="10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977B9A08-70A8-4BF2-975D-7BB2D70317A5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A66BD3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F7C0A9F2-89C5-4C7D-9D8D-1F50CBD6E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51520" y="1050002"/>
            <a:ext cx="2467119" cy="1673350"/>
          </a:xfrm>
          <a:prstGeom prst="rect">
            <a:avLst/>
          </a:prstGeom>
          <a:noFill/>
          <a:ln w="28575">
            <a:solidFill>
              <a:srgbClr val="A66BD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D19CF655-6E80-44CA-B5F8-1E34CAE4E3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95536" y="2857500"/>
            <a:ext cx="2217593" cy="2026092"/>
          </a:xfrm>
          <a:prstGeom prst="rect">
            <a:avLst/>
          </a:prstGeom>
          <a:noFill/>
          <a:ln w="28575">
            <a:solidFill>
              <a:srgbClr val="A66BD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894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475656" y="121196"/>
            <a:ext cx="6480720" cy="115212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8E4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Назовите летние месяцы.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023237" y="985292"/>
            <a:ext cx="1801545" cy="1872208"/>
          </a:xfrm>
          <a:prstGeom prst="rect">
            <a:avLst/>
          </a:prstGeom>
          <a:noFill/>
          <a:ln w="28575">
            <a:solidFill>
              <a:srgbClr val="A66BD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2429" y="3172663"/>
            <a:ext cx="2544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ИЮНЬ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241250" y="1484821"/>
            <a:ext cx="1922342" cy="1872208"/>
          </a:xfrm>
          <a:prstGeom prst="rect">
            <a:avLst/>
          </a:prstGeom>
          <a:noFill/>
          <a:ln w="28575">
            <a:solidFill>
              <a:srgbClr val="A66BD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34576" y="3539737"/>
            <a:ext cx="1879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ИЮЛЬ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flipH="1">
            <a:off x="5580061" y="1898362"/>
            <a:ext cx="1879881" cy="1872208"/>
          </a:xfrm>
          <a:prstGeom prst="rect">
            <a:avLst/>
          </a:prstGeom>
          <a:ln w="28575">
            <a:solidFill>
              <a:srgbClr val="A66BD3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5412159" y="4078556"/>
            <a:ext cx="2544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АВГУСТ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416" y="178395"/>
            <a:ext cx="1388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 на картинки</a:t>
            </a:r>
          </a:p>
        </p:txBody>
      </p:sp>
      <p:pic>
        <p:nvPicPr>
          <p:cNvPr id="15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5" cstate="email"/>
          <a:srcRect l="17043" r="15966"/>
          <a:stretch/>
        </p:blipFill>
        <p:spPr bwMode="auto">
          <a:xfrm>
            <a:off x="442134" y="3361556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6" cstate="email"/>
          <a:srcRect t="15638" r="3602" b="7920"/>
          <a:stretch/>
        </p:blipFill>
        <p:spPr bwMode="auto">
          <a:xfrm rot="441831">
            <a:off x="7269951" y="3675500"/>
            <a:ext cx="1640865" cy="175442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9E8107E8-A99B-4342-8244-8443FD9C8CB8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A66BD3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4922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E84B4635-8D6D-4170-BD34-2793FFD777D7}"/>
              </a:ext>
            </a:extLst>
          </p:cNvPr>
          <p:cNvSpPr/>
          <p:nvPr/>
        </p:nvSpPr>
        <p:spPr>
          <a:xfrm>
            <a:off x="251520" y="985292"/>
            <a:ext cx="477865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Летом дни становятся длинными, а ночи –короткими . Ты побываешь в лесу, на лугу, у водоёма. Лес встретит тебя прохладой и щебетом птиц, угостит вкусными ягодами и грибами. 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xmlns="" id="{CE72C1AA-8C20-4661-B2C0-01C8FDB5BA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01876" y="171103"/>
            <a:ext cx="7178833" cy="47625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8E41C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Лес .</a:t>
            </a:r>
          </a:p>
        </p:txBody>
      </p:sp>
      <p:sp>
        <p:nvSpPr>
          <p:cNvPr id="10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977B9A08-70A8-4BF2-975D-7BB2D70317A5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A66BD3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F7C0A9F2-89C5-4C7D-9D8D-1F50CBD6E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5030171" y="1201316"/>
            <a:ext cx="3838008" cy="2880320"/>
          </a:xfrm>
          <a:prstGeom prst="rect">
            <a:avLst/>
          </a:prstGeom>
          <a:noFill/>
          <a:ln w="28575">
            <a:solidFill>
              <a:srgbClr val="A66BD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28875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1327</TotalTime>
  <Words>398</Words>
  <Application>Microsoft Office PowerPoint</Application>
  <PresentationFormat>Экран (16:10)</PresentationFormat>
  <Paragraphs>71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Цель:</vt:lpstr>
      <vt:lpstr>Слайд 3</vt:lpstr>
      <vt:lpstr>Задание №1. </vt:lpstr>
      <vt:lpstr>Лето .</vt:lpstr>
      <vt:lpstr>Задание №2.  Приведите примеры летних явлений с. 130.</vt:lpstr>
      <vt:lpstr>Лето .</vt:lpstr>
      <vt:lpstr>Слайд 8</vt:lpstr>
      <vt:lpstr>Лес .</vt:lpstr>
      <vt:lpstr>Задание №3.  Вспомните правила поведения в лесу, на лугу, на водоемах.</vt:lpstr>
      <vt:lpstr>Вспомни правила поведения  в лесу.</vt:lpstr>
      <vt:lpstr>Вспомни правила поведения  в лесу.</vt:lpstr>
      <vt:lpstr>Луг .</vt:lpstr>
      <vt:lpstr>Вспомни правила поведения  на лугу.</vt:lpstr>
      <vt:lpstr>Водоёмы .</vt:lpstr>
      <vt:lpstr>Вспомни правила поведения  на водоёме.</vt:lpstr>
      <vt:lpstr>Вспомни правила поведения  на водоёме.</vt:lpstr>
      <vt:lpstr>Задание для контроля </vt:lpstr>
      <vt:lpstr>Домашнее задание Запишите чем вы будете заниматься этим летом (3 предложения).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Впереди лето.Никифорова Н.В.</dc:title>
  <dc:creator>Наталья Никифорова</dc:creator>
  <cp:lastModifiedBy>света</cp:lastModifiedBy>
  <cp:revision>166</cp:revision>
  <dcterms:created xsi:type="dcterms:W3CDTF">2017-12-24T16:16:52Z</dcterms:created>
  <dcterms:modified xsi:type="dcterms:W3CDTF">2022-05-24T15:50:51Z</dcterms:modified>
</cp:coreProperties>
</file>