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2" name="Rectangle 70"/>
          <p:cNvSpPr>
            <a:spLocks noChangeArrowheads="1"/>
          </p:cNvSpPr>
          <p:nvPr/>
        </p:nvSpPr>
        <p:spPr bwMode="gray">
          <a:xfrm>
            <a:off x="0" y="0"/>
            <a:ext cx="2109788" cy="6858000"/>
          </a:xfrm>
          <a:prstGeom prst="rect">
            <a:avLst/>
          </a:prstGeom>
          <a:gradFill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81"/>
          <p:cNvGrpSpPr>
            <a:grpSpLocks/>
          </p:cNvGrpSpPr>
          <p:nvPr/>
        </p:nvGrpSpPr>
        <p:grpSpPr bwMode="auto">
          <a:xfrm rot="10800000">
            <a:off x="-6350" y="0"/>
            <a:ext cx="461963" cy="6858000"/>
            <a:chOff x="768" y="1700"/>
            <a:chExt cx="405" cy="2620"/>
          </a:xfrm>
        </p:grpSpPr>
        <p:sp>
          <p:nvSpPr>
            <p:cNvPr id="3254" name="Rectangle 182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55" name="Rectangle 183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195"/>
          <p:cNvGrpSpPr>
            <a:grpSpLocks/>
          </p:cNvGrpSpPr>
          <p:nvPr/>
        </p:nvGrpSpPr>
        <p:grpSpPr bwMode="auto">
          <a:xfrm>
            <a:off x="1371600" y="0"/>
            <a:ext cx="547688" cy="6858000"/>
            <a:chOff x="768" y="1700"/>
            <a:chExt cx="405" cy="2620"/>
          </a:xfrm>
        </p:grpSpPr>
        <p:sp>
          <p:nvSpPr>
            <p:cNvPr id="3268" name="Rectangle 196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69" name="Rectangle 197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237" name="Rectangle 165"/>
          <p:cNvSpPr>
            <a:spLocks noChangeArrowheads="1"/>
          </p:cNvSpPr>
          <p:nvPr/>
        </p:nvSpPr>
        <p:spPr bwMode="gray">
          <a:xfrm>
            <a:off x="6964363" y="6350"/>
            <a:ext cx="2179637" cy="984250"/>
          </a:xfrm>
          <a:prstGeom prst="rect">
            <a:avLst/>
          </a:prstGeom>
          <a:gradFill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00760" y="5857892"/>
            <a:ext cx="2971800" cy="762000"/>
          </a:xfrm>
        </p:spPr>
        <p:txBody>
          <a:bodyPr/>
          <a:lstStyle>
            <a:lvl1pPr marL="0" indent="0" algn="dist">
              <a:buFontTx/>
              <a:buNone/>
              <a:defRPr sz="1400" i="1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103563" y="6445250"/>
            <a:ext cx="1144587" cy="276225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572000" y="6445250"/>
            <a:ext cx="1206500" cy="27622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096000" y="6445250"/>
            <a:ext cx="1100138" cy="276225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138" name="Rectangle 66"/>
          <p:cNvSpPr>
            <a:spLocks noChangeArrowheads="1"/>
          </p:cNvSpPr>
          <p:nvPr/>
        </p:nvSpPr>
        <p:spPr bwMode="gray">
          <a:xfrm>
            <a:off x="2476500" y="1289050"/>
            <a:ext cx="6667500" cy="1701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36" name="Rectangle 164"/>
          <p:cNvSpPr>
            <a:spLocks noChangeArrowheads="1"/>
          </p:cNvSpPr>
          <p:nvPr/>
        </p:nvSpPr>
        <p:spPr bwMode="gray">
          <a:xfrm rot="-5400000">
            <a:off x="4041775" y="-1854200"/>
            <a:ext cx="990600" cy="4699000"/>
          </a:xfrm>
          <a:prstGeom prst="rect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1538" y="3071810"/>
            <a:ext cx="7772400" cy="1470025"/>
          </a:xfrm>
        </p:spPr>
        <p:txBody>
          <a:bodyPr/>
          <a:lstStyle>
            <a:lvl1pPr algn="r">
              <a:defRPr sz="4400">
                <a:ln>
                  <a:solidFill>
                    <a:schemeClr val="bg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Impac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4" name="Group 199"/>
          <p:cNvGrpSpPr>
            <a:grpSpLocks/>
          </p:cNvGrpSpPr>
          <p:nvPr/>
        </p:nvGrpSpPr>
        <p:grpSpPr bwMode="auto">
          <a:xfrm>
            <a:off x="2859088" y="0"/>
            <a:ext cx="547687" cy="990600"/>
            <a:chOff x="768" y="1700"/>
            <a:chExt cx="405" cy="2620"/>
          </a:xfrm>
        </p:grpSpPr>
        <p:sp>
          <p:nvSpPr>
            <p:cNvPr id="3272" name="Rectangle 200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3" name="Rectangle 201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203"/>
          <p:cNvGrpSpPr>
            <a:grpSpLocks/>
          </p:cNvGrpSpPr>
          <p:nvPr/>
        </p:nvGrpSpPr>
        <p:grpSpPr bwMode="auto">
          <a:xfrm>
            <a:off x="4405313" y="0"/>
            <a:ext cx="547687" cy="990600"/>
            <a:chOff x="768" y="1700"/>
            <a:chExt cx="405" cy="2620"/>
          </a:xfrm>
        </p:grpSpPr>
        <p:sp>
          <p:nvSpPr>
            <p:cNvPr id="3276" name="Rectangle 204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7" name="Rectangle 205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207"/>
          <p:cNvGrpSpPr>
            <a:grpSpLocks/>
          </p:cNvGrpSpPr>
          <p:nvPr/>
        </p:nvGrpSpPr>
        <p:grpSpPr bwMode="auto">
          <a:xfrm>
            <a:off x="6005513" y="0"/>
            <a:ext cx="547687" cy="990600"/>
            <a:chOff x="768" y="1700"/>
            <a:chExt cx="405" cy="2620"/>
          </a:xfrm>
        </p:grpSpPr>
        <p:sp>
          <p:nvSpPr>
            <p:cNvPr id="3280" name="Rectangle 208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81" name="Rectangle 209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215"/>
          <p:cNvGrpSpPr>
            <a:grpSpLocks/>
          </p:cNvGrpSpPr>
          <p:nvPr/>
        </p:nvGrpSpPr>
        <p:grpSpPr bwMode="auto">
          <a:xfrm>
            <a:off x="7529513" y="0"/>
            <a:ext cx="547687" cy="990600"/>
            <a:chOff x="768" y="1700"/>
            <a:chExt cx="405" cy="2620"/>
          </a:xfrm>
        </p:grpSpPr>
        <p:sp>
          <p:nvSpPr>
            <p:cNvPr id="3288" name="Rectangle 216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89" name="Rectangle 217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229"/>
          <p:cNvGrpSpPr>
            <a:grpSpLocks/>
          </p:cNvGrpSpPr>
          <p:nvPr/>
        </p:nvGrpSpPr>
        <p:grpSpPr bwMode="auto">
          <a:xfrm rot="5400000">
            <a:off x="775494" y="1302543"/>
            <a:ext cx="547688" cy="2120901"/>
            <a:chOff x="768" y="1700"/>
            <a:chExt cx="405" cy="2620"/>
          </a:xfrm>
        </p:grpSpPr>
        <p:sp>
          <p:nvSpPr>
            <p:cNvPr id="3302" name="Rectangle 230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03" name="Rectangle 231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233"/>
          <p:cNvGrpSpPr>
            <a:grpSpLocks/>
          </p:cNvGrpSpPr>
          <p:nvPr/>
        </p:nvGrpSpPr>
        <p:grpSpPr bwMode="auto">
          <a:xfrm rot="5400000">
            <a:off x="775494" y="2770981"/>
            <a:ext cx="547687" cy="2120901"/>
            <a:chOff x="768" y="1700"/>
            <a:chExt cx="405" cy="2620"/>
          </a:xfrm>
        </p:grpSpPr>
        <p:sp>
          <p:nvSpPr>
            <p:cNvPr id="3306" name="Rectangle 234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07" name="Rectangle 235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237"/>
          <p:cNvGrpSpPr>
            <a:grpSpLocks/>
          </p:cNvGrpSpPr>
          <p:nvPr/>
        </p:nvGrpSpPr>
        <p:grpSpPr bwMode="auto">
          <a:xfrm rot="5400000">
            <a:off x="775494" y="4218781"/>
            <a:ext cx="547687" cy="2120901"/>
            <a:chOff x="768" y="1700"/>
            <a:chExt cx="405" cy="2620"/>
          </a:xfrm>
        </p:grpSpPr>
        <p:sp>
          <p:nvSpPr>
            <p:cNvPr id="3310" name="Rectangle 238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11" name="Rectangle 239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256"/>
          <p:cNvGrpSpPr>
            <a:grpSpLocks/>
          </p:cNvGrpSpPr>
          <p:nvPr/>
        </p:nvGrpSpPr>
        <p:grpSpPr bwMode="auto">
          <a:xfrm>
            <a:off x="-11113" y="6462713"/>
            <a:ext cx="2120901" cy="395287"/>
            <a:chOff x="-7" y="4071"/>
            <a:chExt cx="1336" cy="249"/>
          </a:xfrm>
        </p:grpSpPr>
        <p:sp>
          <p:nvSpPr>
            <p:cNvPr id="3314" name="Rectangle 242"/>
            <p:cNvSpPr>
              <a:spLocks noChangeArrowheads="1"/>
            </p:cNvSpPr>
            <p:nvPr userDrawn="1"/>
          </p:nvSpPr>
          <p:spPr bwMode="gray">
            <a:xfrm rot="5400000">
              <a:off x="620" y="3444"/>
              <a:ext cx="81" cy="1336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15" name="Rectangle 243"/>
            <p:cNvSpPr>
              <a:spLocks noChangeArrowheads="1"/>
            </p:cNvSpPr>
            <p:nvPr userDrawn="1"/>
          </p:nvSpPr>
          <p:spPr bwMode="gray">
            <a:xfrm rot="5400000">
              <a:off x="598" y="3589"/>
              <a:ext cx="126" cy="1336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254"/>
          <p:cNvGrpSpPr>
            <a:grpSpLocks/>
          </p:cNvGrpSpPr>
          <p:nvPr/>
        </p:nvGrpSpPr>
        <p:grpSpPr bwMode="auto">
          <a:xfrm>
            <a:off x="-11113" y="623888"/>
            <a:ext cx="9155113" cy="547687"/>
            <a:chOff x="-7" y="403"/>
            <a:chExt cx="5767" cy="345"/>
          </a:xfrm>
        </p:grpSpPr>
        <p:grpSp>
          <p:nvGrpSpPr>
            <p:cNvPr id="13" name="Group 219"/>
            <p:cNvGrpSpPr>
              <a:grpSpLocks/>
            </p:cNvGrpSpPr>
            <p:nvPr userDrawn="1"/>
          </p:nvGrpSpPr>
          <p:grpSpPr bwMode="auto">
            <a:xfrm rot="5400000">
              <a:off x="488" y="-92"/>
              <a:ext cx="345" cy="1336"/>
              <a:chOff x="768" y="1700"/>
              <a:chExt cx="405" cy="2620"/>
            </a:xfrm>
          </p:grpSpPr>
          <p:sp>
            <p:nvSpPr>
              <p:cNvPr id="3292" name="Rectangle 220"/>
              <p:cNvSpPr>
                <a:spLocks noChangeArrowheads="1"/>
              </p:cNvSpPr>
              <p:nvPr userDrawn="1"/>
            </p:nvSpPr>
            <p:spPr bwMode="gray">
              <a:xfrm>
                <a:off x="768" y="1700"/>
                <a:ext cx="95" cy="2620"/>
              </a:xfrm>
              <a:prstGeom prst="rect">
                <a:avLst/>
              </a:prstGeom>
              <a:solidFill>
                <a:schemeClr val="tx2">
                  <a:alpha val="3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93" name="Rectangle 221"/>
              <p:cNvSpPr>
                <a:spLocks noChangeArrowheads="1"/>
              </p:cNvSpPr>
              <p:nvPr userDrawn="1"/>
            </p:nvSpPr>
            <p:spPr bwMode="gray">
              <a:xfrm>
                <a:off x="912" y="1700"/>
                <a:ext cx="261" cy="2620"/>
              </a:xfrm>
              <a:prstGeom prst="rect">
                <a:avLst/>
              </a:prstGeom>
              <a:solidFill>
                <a:schemeClr val="tx2">
                  <a:alpha val="3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4" name="Group 245"/>
            <p:cNvGrpSpPr>
              <a:grpSpLocks/>
            </p:cNvGrpSpPr>
            <p:nvPr userDrawn="1"/>
          </p:nvGrpSpPr>
          <p:grpSpPr bwMode="auto">
            <a:xfrm rot="5400000">
              <a:off x="3397" y="-1615"/>
              <a:ext cx="345" cy="4381"/>
              <a:chOff x="768" y="1700"/>
              <a:chExt cx="405" cy="2620"/>
            </a:xfrm>
          </p:grpSpPr>
          <p:sp>
            <p:nvSpPr>
              <p:cNvPr id="3318" name="Rectangle 246"/>
              <p:cNvSpPr>
                <a:spLocks noChangeArrowheads="1"/>
              </p:cNvSpPr>
              <p:nvPr userDrawn="1"/>
            </p:nvSpPr>
            <p:spPr bwMode="gray">
              <a:xfrm>
                <a:off x="768" y="1700"/>
                <a:ext cx="95" cy="2620"/>
              </a:xfrm>
              <a:prstGeom prst="rect">
                <a:avLst/>
              </a:prstGeom>
              <a:solidFill>
                <a:srgbClr val="FFFFFF">
                  <a:alpha val="39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19" name="Rectangle 247"/>
              <p:cNvSpPr>
                <a:spLocks noChangeArrowheads="1"/>
              </p:cNvSpPr>
              <p:nvPr userDrawn="1"/>
            </p:nvSpPr>
            <p:spPr bwMode="gray">
              <a:xfrm>
                <a:off x="912" y="1700"/>
                <a:ext cx="261" cy="2620"/>
              </a:xfrm>
              <a:prstGeom prst="rect">
                <a:avLst/>
              </a:prstGeom>
              <a:solidFill>
                <a:srgbClr val="FFFFFF">
                  <a:alpha val="39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235" name="Rectangle 163"/>
          <p:cNvSpPr>
            <a:spLocks noChangeArrowheads="1"/>
          </p:cNvSpPr>
          <p:nvPr/>
        </p:nvSpPr>
        <p:spPr bwMode="gray">
          <a:xfrm>
            <a:off x="1285852" y="990600"/>
            <a:ext cx="7858148" cy="1676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0" name="AutoShape 2" descr="https://www.keramekb.ru/files/pics/product/family-friends-iii-ffr05121b-21077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s://www.keramekb.ru/files/pics/product/family-friends-iii-ffr05121b-21077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6" name="AutoShape 8" descr="https://www.keramekb.ru/files/pics/product/family-friends-iii-ffr05121b-21077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3" name="Рисунок 5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071546"/>
            <a:ext cx="7786710" cy="1672253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>
        <p:tmplLst>
          <p:tmpl lvl="1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7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0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74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571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http://illustrators.ru/uploads/illustration/image/544982/main_544982_original.jpg"/>
          <p:cNvPicPr>
            <a:picLocks noChangeAspect="1" noChangeArrowheads="1"/>
          </p:cNvPicPr>
          <p:nvPr/>
        </p:nvPicPr>
        <p:blipFill>
          <a:blip r:embed="rId2" cstate="print"/>
          <a:srcRect l="1573" t="2632" r="47294" b="2631"/>
          <a:stretch>
            <a:fillRect/>
          </a:stretch>
        </p:blipFill>
        <p:spPr bwMode="auto">
          <a:xfrm>
            <a:off x="500034" y="642918"/>
            <a:ext cx="4000528" cy="55721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6350" y="1600200"/>
            <a:ext cx="36290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57775" y="1600200"/>
            <a:ext cx="36290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ln>
                  <a:solidFill>
                    <a:schemeClr val="bg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" name="Picture 2" descr="http://s4.pic4you.ru/y2014/08-13/12216/4543971-thumb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956072" y="1"/>
            <a:ext cx="1187927" cy="135729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457200"/>
            <a:ext cx="649605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276350" y="1600200"/>
            <a:ext cx="741045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2954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3853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571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http://illustrators.ru/uploads/illustration/image/544982/main_544982_original.jpg"/>
          <p:cNvPicPr>
            <a:picLocks noChangeAspect="1" noChangeArrowheads="1"/>
          </p:cNvPicPr>
          <p:nvPr/>
        </p:nvPicPr>
        <p:blipFill>
          <a:blip r:embed="rId2" cstate="print"/>
          <a:srcRect l="1573" t="2632" r="47294" b="2631"/>
          <a:stretch>
            <a:fillRect/>
          </a:stretch>
        </p:blipFill>
        <p:spPr bwMode="auto">
          <a:xfrm>
            <a:off x="500034" y="642918"/>
            <a:ext cx="4000528" cy="557216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571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" name="Picture 2" descr="http://illustrators.ru/uploads/illustration/image/544982/main_544982_original.jpg"/>
          <p:cNvPicPr>
            <a:picLocks noChangeAspect="1" noChangeArrowheads="1"/>
          </p:cNvPicPr>
          <p:nvPr/>
        </p:nvPicPr>
        <p:blipFill>
          <a:blip r:embed="rId2" cstate="print"/>
          <a:srcRect l="1573" t="2632" r="47294" b="2631"/>
          <a:stretch>
            <a:fillRect/>
          </a:stretch>
        </p:blipFill>
        <p:spPr bwMode="auto">
          <a:xfrm>
            <a:off x="500034" y="642918"/>
            <a:ext cx="4000528" cy="5572164"/>
          </a:xfrm>
          <a:prstGeom prst="rect">
            <a:avLst/>
          </a:prstGeom>
          <a:noFill/>
        </p:spPr>
      </p:pic>
      <p:pic>
        <p:nvPicPr>
          <p:cNvPr id="15362" name="Picture 2" descr="http://orig03.deviantart.net/fcc6/f/2012/312/a/2/inuyasha_school_uniforms_by_rozen258-d54g3j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714356"/>
            <a:ext cx="3814788" cy="544641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Rectangle 39"/>
          <p:cNvSpPr>
            <a:spLocks noChangeArrowheads="1"/>
          </p:cNvSpPr>
          <p:nvPr/>
        </p:nvSpPr>
        <p:spPr bwMode="gray">
          <a:xfrm>
            <a:off x="0" y="357166"/>
            <a:ext cx="1116013" cy="6500834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0" name="Rectangle 56"/>
          <p:cNvSpPr>
            <a:spLocks noChangeArrowheads="1"/>
          </p:cNvSpPr>
          <p:nvPr/>
        </p:nvSpPr>
        <p:spPr bwMode="gray">
          <a:xfrm>
            <a:off x="0" y="0"/>
            <a:ext cx="1116013" cy="28572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12954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538538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1276350" y="1600200"/>
            <a:ext cx="74104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grpSp>
        <p:nvGrpSpPr>
          <p:cNvPr id="2" name="Group 71"/>
          <p:cNvGrpSpPr>
            <a:grpSpLocks/>
          </p:cNvGrpSpPr>
          <p:nvPr/>
        </p:nvGrpSpPr>
        <p:grpSpPr bwMode="auto">
          <a:xfrm rot="37800000">
            <a:off x="283368" y="1393032"/>
            <a:ext cx="550863" cy="1117600"/>
            <a:chOff x="1060" y="0"/>
            <a:chExt cx="394" cy="4320"/>
          </a:xfrm>
        </p:grpSpPr>
        <p:sp>
          <p:nvSpPr>
            <p:cNvPr id="1096" name="Rectangle 72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7" name="Rectangle 73"/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98" name="Rectangle 74"/>
          <p:cNvSpPr>
            <a:spLocks noChangeArrowheads="1"/>
          </p:cNvSpPr>
          <p:nvPr/>
        </p:nvSpPr>
        <p:spPr bwMode="gray">
          <a:xfrm rot="-5400000">
            <a:off x="3908425" y="-2727325"/>
            <a:ext cx="261938" cy="5716588"/>
          </a:xfrm>
          <a:prstGeom prst="rect">
            <a:avLst/>
          </a:prstGeom>
          <a:solidFill>
            <a:schemeClr val="tx2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80"/>
          <p:cNvGrpSpPr>
            <a:grpSpLocks/>
          </p:cNvGrpSpPr>
          <p:nvPr/>
        </p:nvGrpSpPr>
        <p:grpSpPr bwMode="auto">
          <a:xfrm>
            <a:off x="152400" y="0"/>
            <a:ext cx="457200" cy="6858000"/>
            <a:chOff x="768" y="1700"/>
            <a:chExt cx="405" cy="2620"/>
          </a:xfrm>
        </p:grpSpPr>
        <p:sp>
          <p:nvSpPr>
            <p:cNvPr id="1105" name="Rectangle 81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06" name="Rectangle 82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84" name="Rectangle 60"/>
          <p:cNvSpPr>
            <a:spLocks noChangeArrowheads="1"/>
          </p:cNvSpPr>
          <p:nvPr/>
        </p:nvSpPr>
        <p:spPr bwMode="gray">
          <a:xfrm>
            <a:off x="1181100" y="333375"/>
            <a:ext cx="7962900" cy="1038225"/>
          </a:xfrm>
          <a:prstGeom prst="rect">
            <a:avLst/>
          </a:prstGeom>
          <a:gradFill rotWithShape="1">
            <a:gsLst>
              <a:gs pos="0">
                <a:srgbClr val="C0C0C0">
                  <a:alpha val="50000"/>
                </a:srgbClr>
              </a:gs>
              <a:gs pos="100000">
                <a:srgbClr val="C0C0C0">
                  <a:gamma/>
                  <a:tint val="41176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" name="Group 83"/>
          <p:cNvGrpSpPr>
            <a:grpSpLocks/>
          </p:cNvGrpSpPr>
          <p:nvPr/>
        </p:nvGrpSpPr>
        <p:grpSpPr bwMode="auto">
          <a:xfrm rot="27000000">
            <a:off x="283368" y="2840832"/>
            <a:ext cx="550863" cy="1117600"/>
            <a:chOff x="1060" y="0"/>
            <a:chExt cx="394" cy="4320"/>
          </a:xfrm>
        </p:grpSpPr>
        <p:sp>
          <p:nvSpPr>
            <p:cNvPr id="1108" name="Rectangle 84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09" name="Rectangle 85"/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99" name="Rectangle 75"/>
          <p:cNvSpPr>
            <a:spLocks noChangeArrowheads="1"/>
          </p:cNvSpPr>
          <p:nvPr/>
        </p:nvSpPr>
        <p:spPr bwMode="gray">
          <a:xfrm>
            <a:off x="6964363" y="6350"/>
            <a:ext cx="2179637" cy="254000"/>
          </a:xfrm>
          <a:prstGeom prst="rect">
            <a:avLst/>
          </a:prstGeom>
          <a:solidFill>
            <a:schemeClr val="accent2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" name="Group 89"/>
          <p:cNvGrpSpPr>
            <a:grpSpLocks/>
          </p:cNvGrpSpPr>
          <p:nvPr/>
        </p:nvGrpSpPr>
        <p:grpSpPr bwMode="auto">
          <a:xfrm>
            <a:off x="1905000" y="0"/>
            <a:ext cx="642938" cy="285750"/>
            <a:chOff x="768" y="1700"/>
            <a:chExt cx="405" cy="2620"/>
          </a:xfrm>
        </p:grpSpPr>
        <p:sp>
          <p:nvSpPr>
            <p:cNvPr id="1114" name="Rectangle 90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5" name="Rectangle 91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92"/>
          <p:cNvGrpSpPr>
            <a:grpSpLocks/>
          </p:cNvGrpSpPr>
          <p:nvPr/>
        </p:nvGrpSpPr>
        <p:grpSpPr bwMode="auto">
          <a:xfrm>
            <a:off x="3810000" y="0"/>
            <a:ext cx="642938" cy="285750"/>
            <a:chOff x="768" y="1700"/>
            <a:chExt cx="405" cy="2620"/>
          </a:xfrm>
        </p:grpSpPr>
        <p:sp>
          <p:nvSpPr>
            <p:cNvPr id="1117" name="Rectangle 93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8" name="Rectangle 94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95"/>
          <p:cNvGrpSpPr>
            <a:grpSpLocks/>
          </p:cNvGrpSpPr>
          <p:nvPr/>
        </p:nvGrpSpPr>
        <p:grpSpPr bwMode="auto">
          <a:xfrm>
            <a:off x="5791200" y="0"/>
            <a:ext cx="642938" cy="285750"/>
            <a:chOff x="768" y="1700"/>
            <a:chExt cx="405" cy="2620"/>
          </a:xfrm>
        </p:grpSpPr>
        <p:sp>
          <p:nvSpPr>
            <p:cNvPr id="1120" name="Rectangle 96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1" name="Rectangle 97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98"/>
          <p:cNvGrpSpPr>
            <a:grpSpLocks/>
          </p:cNvGrpSpPr>
          <p:nvPr/>
        </p:nvGrpSpPr>
        <p:grpSpPr bwMode="auto">
          <a:xfrm>
            <a:off x="7772400" y="0"/>
            <a:ext cx="642938" cy="304800"/>
            <a:chOff x="768" y="1700"/>
            <a:chExt cx="405" cy="2620"/>
          </a:xfrm>
        </p:grpSpPr>
        <p:sp>
          <p:nvSpPr>
            <p:cNvPr id="1123" name="Rectangle 99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4" name="Rectangle 100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276350" y="457200"/>
            <a:ext cx="64960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grpSp>
        <p:nvGrpSpPr>
          <p:cNvPr id="9" name="Group 101"/>
          <p:cNvGrpSpPr>
            <a:grpSpLocks/>
          </p:cNvGrpSpPr>
          <p:nvPr/>
        </p:nvGrpSpPr>
        <p:grpSpPr bwMode="auto">
          <a:xfrm>
            <a:off x="152400" y="0"/>
            <a:ext cx="457200" cy="261938"/>
            <a:chOff x="768" y="1700"/>
            <a:chExt cx="405" cy="262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126" name="Rectangle 102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" name="Rectangle 103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04"/>
          <p:cNvGrpSpPr>
            <a:grpSpLocks/>
          </p:cNvGrpSpPr>
          <p:nvPr/>
        </p:nvGrpSpPr>
        <p:grpSpPr bwMode="auto">
          <a:xfrm rot="37800000">
            <a:off x="283369" y="4331494"/>
            <a:ext cx="550862" cy="1117600"/>
            <a:chOff x="1060" y="0"/>
            <a:chExt cx="394" cy="4320"/>
          </a:xfrm>
        </p:grpSpPr>
        <p:sp>
          <p:nvSpPr>
            <p:cNvPr id="1129" name="Rectangle 105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" name="Rectangle 106"/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107"/>
          <p:cNvGrpSpPr>
            <a:grpSpLocks/>
          </p:cNvGrpSpPr>
          <p:nvPr/>
        </p:nvGrpSpPr>
        <p:grpSpPr bwMode="auto">
          <a:xfrm rot="27000000">
            <a:off x="283369" y="5779294"/>
            <a:ext cx="550862" cy="1117600"/>
            <a:chOff x="1060" y="0"/>
            <a:chExt cx="394" cy="4320"/>
          </a:xfrm>
        </p:grpSpPr>
        <p:sp>
          <p:nvSpPr>
            <p:cNvPr id="1132" name="Rectangle 108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3" name="Rectangle 109"/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43" name="Picture 2" descr="http://s4.pic4you.ru/y2014/08-13/12216/4543971-thumb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956072" y="1"/>
            <a:ext cx="1187927" cy="1357298"/>
          </a:xfrm>
          <a:prstGeom prst="rect">
            <a:avLst/>
          </a:prstGeom>
          <a:noFill/>
        </p:spPr>
      </p:pic>
      <p:pic>
        <p:nvPicPr>
          <p:cNvPr id="44" name="Picture 2" descr="C:\Users\Галина\Galina\П Р Е З Е Н Т А Ц И Я\О Т О Б Р А Н Н Ы Е мной\к а р т и н к и\Рукоделие_картинки\картинки_шитье\515f26eec4c2.jp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14346" y="0"/>
            <a:ext cx="1679134" cy="214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ln>
            <a:solidFill>
              <a:schemeClr val="bg1"/>
            </a:solidFill>
          </a:ln>
          <a:solidFill>
            <a:schemeClr val="accent5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Impact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39384" y="6096000"/>
            <a:ext cx="4904616" cy="762000"/>
          </a:xfrm>
        </p:spPr>
        <p:txBody>
          <a:bodyPr/>
          <a:lstStyle/>
          <a:p>
            <a:r>
              <a:rPr lang="ru-RU" sz="2800" b="1" dirty="0" smtClean="0"/>
              <a:t>Учитель: Киселева С.А.</a:t>
            </a:r>
            <a:endParaRPr lang="ru-RU" sz="2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3071810"/>
            <a:ext cx="6360170" cy="2805462"/>
          </a:xfrm>
        </p:spPr>
        <p:txBody>
          <a:bodyPr/>
          <a:lstStyle/>
          <a:p>
            <a:pPr algn="ctr"/>
            <a:r>
              <a:rPr lang="ru-RU" dirty="0" smtClean="0"/>
              <a:t>Технология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 </a:t>
            </a:r>
            <a:r>
              <a:rPr lang="ru-RU" dirty="0" smtClean="0"/>
              <a:t>Итоговое занятие - тест.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6" name="Picture 2" descr="https://avatars.mds.yandex.net/i?id=dad2614e42d66c630a0e854c05bdd63a-488426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820484"/>
            <a:ext cx="3744416" cy="499255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76350" y="1600201"/>
            <a:ext cx="7410450" cy="125273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Подведение </a:t>
            </a:r>
            <a:r>
              <a:rPr lang="ru-RU" b="1" dirty="0" smtClean="0"/>
              <a:t>итогов по предмету за курс 2 класса.</a:t>
            </a:r>
          </a:p>
          <a:p>
            <a:endParaRPr lang="ru-RU" dirty="0"/>
          </a:p>
        </p:txBody>
      </p:sp>
      <p:pic>
        <p:nvPicPr>
          <p:cNvPr id="9218" name="Picture 2" descr="https://avatars.mds.yandex.net/i?id=2410d8dde6547a3a5c33e7f916c4e1fa-5876048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4314" y="2996952"/>
            <a:ext cx="3229558" cy="345638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№1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Пройдите </a:t>
            </a:r>
            <a:r>
              <a:rPr lang="ru-RU" b="1" dirty="0" smtClean="0"/>
              <a:t>тест. Ответы запишите на отдельном двойном листике.</a:t>
            </a: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№2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Итоговое </a:t>
            </a:r>
            <a:r>
              <a:rPr lang="ru-RU" sz="2400" b="1" dirty="0" smtClean="0"/>
              <a:t>тестирование</a:t>
            </a:r>
            <a:endParaRPr lang="ru-RU" sz="2400" dirty="0" smtClean="0"/>
          </a:p>
          <a:p>
            <a:r>
              <a:rPr lang="ru-RU" sz="2400" b="1" dirty="0" smtClean="0"/>
              <a:t>по Технологии за курс 2 класса</a:t>
            </a:r>
            <a:endParaRPr lang="ru-RU" sz="2400" dirty="0" smtClean="0"/>
          </a:p>
          <a:p>
            <a:r>
              <a:rPr lang="ru-RU" sz="2400" b="1" dirty="0" smtClean="0"/>
              <a:t> </a:t>
            </a:r>
            <a:endParaRPr lang="ru-RU" sz="2400" dirty="0" smtClean="0"/>
          </a:p>
          <a:p>
            <a:r>
              <a:rPr lang="ru-RU" sz="2400" b="1" dirty="0" smtClean="0"/>
              <a:t>1</a:t>
            </a:r>
            <a:r>
              <a:rPr lang="ru-RU" sz="2400" dirty="0" smtClean="0"/>
              <a:t>. Что из чего сделано:</a:t>
            </a:r>
          </a:p>
          <a:p>
            <a:r>
              <a:rPr lang="ru-RU" sz="2400" i="1" dirty="0" smtClean="0"/>
              <a:t>1</a:t>
            </a:r>
            <a:r>
              <a:rPr lang="ru-RU" sz="2400" dirty="0" smtClean="0"/>
              <a:t>) матрешка                            1) ткань   </a:t>
            </a:r>
          </a:p>
          <a:p>
            <a:r>
              <a:rPr lang="ru-RU" sz="2400" i="1" dirty="0" smtClean="0"/>
              <a:t>2</a:t>
            </a:r>
            <a:r>
              <a:rPr lang="ru-RU" sz="2400" dirty="0" smtClean="0"/>
              <a:t>) кувшин                                 2) металл     </a:t>
            </a:r>
          </a:p>
          <a:p>
            <a:r>
              <a:rPr lang="ru-RU" sz="2400" dirty="0" smtClean="0"/>
              <a:t>3) платье                                  3) дерево</a:t>
            </a:r>
          </a:p>
          <a:p>
            <a:r>
              <a:rPr lang="ru-RU" sz="2400" dirty="0" smtClean="0"/>
              <a:t>4)ножницы</a:t>
            </a:r>
            <a:r>
              <a:rPr lang="ru-RU" sz="2400" dirty="0" smtClean="0"/>
              <a:t>                             </a:t>
            </a:r>
            <a:r>
              <a:rPr lang="ru-RU" sz="2400" dirty="0" smtClean="0"/>
              <a:t>4)глина</a:t>
            </a:r>
            <a:r>
              <a:rPr lang="ru-RU" sz="2400" dirty="0" smtClean="0"/>
              <a:t>                      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2</a:t>
            </a:r>
            <a:r>
              <a:rPr lang="ru-RU" sz="2400" dirty="0" smtClean="0"/>
              <a:t>. Каков порядок выполнения аппликации из листьев?</a:t>
            </a:r>
          </a:p>
          <a:p>
            <a:r>
              <a:rPr lang="ru-RU" sz="2400" i="1" dirty="0" smtClean="0"/>
              <a:t>а</a:t>
            </a:r>
            <a:r>
              <a:rPr lang="ru-RU" sz="2400" dirty="0" smtClean="0"/>
              <a:t>) приклей;</a:t>
            </a:r>
          </a:p>
          <a:p>
            <a:r>
              <a:rPr lang="ru-RU" sz="2400" i="1" dirty="0" smtClean="0"/>
              <a:t>б</a:t>
            </a:r>
            <a:r>
              <a:rPr lang="ru-RU" sz="2400" dirty="0" smtClean="0"/>
              <a:t>) нарисуй эскиз;</a:t>
            </a:r>
          </a:p>
          <a:p>
            <a:r>
              <a:rPr lang="ru-RU" sz="2400" i="1" dirty="0" smtClean="0"/>
              <a:t>в</a:t>
            </a:r>
            <a:r>
              <a:rPr lang="ru-RU" sz="2400" dirty="0" smtClean="0"/>
              <a:t>) составь композицию;</a:t>
            </a:r>
          </a:p>
          <a:p>
            <a:r>
              <a:rPr lang="ru-RU" sz="2400" i="1" dirty="0" smtClean="0"/>
              <a:t>г</a:t>
            </a:r>
            <a:r>
              <a:rPr lang="ru-RU" sz="2400" dirty="0" smtClean="0"/>
              <a:t>) подбери материалы;</a:t>
            </a:r>
          </a:p>
          <a:p>
            <a:r>
              <a:rPr lang="ru-RU" sz="2400" i="1" dirty="0" err="1" smtClean="0"/>
              <a:t>д</a:t>
            </a:r>
            <a:r>
              <a:rPr lang="ru-RU" sz="2400" dirty="0" smtClean="0"/>
              <a:t>) закрой листом бумаги и положи сверху груз.</a:t>
            </a:r>
          </a:p>
          <a:p>
            <a:r>
              <a:rPr lang="ru-RU" sz="2400" b="1" dirty="0" smtClean="0"/>
              <a:t>3.</a:t>
            </a:r>
            <a:r>
              <a:rPr lang="ru-RU" sz="2400" dirty="0" smtClean="0"/>
              <a:t> Как называется складывание частей изображения на листе бумаги?</a:t>
            </a:r>
          </a:p>
          <a:p>
            <a:r>
              <a:rPr lang="ru-RU" sz="2400" i="1" dirty="0" smtClean="0"/>
              <a:t>а</a:t>
            </a:r>
            <a:r>
              <a:rPr lang="ru-RU" sz="2400" dirty="0" smtClean="0"/>
              <a:t>) эскиз;</a:t>
            </a:r>
          </a:p>
          <a:p>
            <a:r>
              <a:rPr lang="ru-RU" sz="2400" i="1" dirty="0" smtClean="0"/>
              <a:t>б</a:t>
            </a:r>
            <a:r>
              <a:rPr lang="ru-RU" sz="2400" dirty="0" smtClean="0"/>
              <a:t>) аппликация;</a:t>
            </a:r>
          </a:p>
          <a:p>
            <a:r>
              <a:rPr lang="ru-RU" sz="2400" i="1" dirty="0" smtClean="0"/>
              <a:t>в</a:t>
            </a:r>
            <a:r>
              <a:rPr lang="ru-RU" sz="2400" dirty="0" smtClean="0"/>
              <a:t>) композиция.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4.</a:t>
            </a:r>
            <a:r>
              <a:rPr lang="ru-RU" sz="2400" dirty="0" smtClean="0"/>
              <a:t> Пластилин – это:</a:t>
            </a:r>
          </a:p>
          <a:p>
            <a:r>
              <a:rPr lang="ru-RU" sz="2400" i="1" dirty="0" smtClean="0"/>
              <a:t>а</a:t>
            </a:r>
            <a:r>
              <a:rPr lang="ru-RU" sz="2400" dirty="0" smtClean="0"/>
              <a:t>) природный материал;</a:t>
            </a:r>
          </a:p>
          <a:p>
            <a:r>
              <a:rPr lang="ru-RU" sz="2400" i="1" dirty="0" smtClean="0"/>
              <a:t>б</a:t>
            </a:r>
            <a:r>
              <a:rPr lang="ru-RU" sz="2400" dirty="0" smtClean="0"/>
              <a:t>) материал, созданный человеком.</a:t>
            </a:r>
          </a:p>
          <a:p>
            <a:r>
              <a:rPr lang="ru-RU" sz="2400" b="1" dirty="0" smtClean="0"/>
              <a:t>5</a:t>
            </a:r>
            <a:r>
              <a:rPr lang="ru-RU" sz="2400" dirty="0" smtClean="0"/>
              <a:t>. Перечисли приспособления при работе с  пластилином:</a:t>
            </a:r>
          </a:p>
          <a:p>
            <a:r>
              <a:rPr lang="ru-RU" sz="2400" i="1" dirty="0" smtClean="0"/>
              <a:t>а</a:t>
            </a:r>
            <a:r>
              <a:rPr lang="ru-RU" sz="2400" dirty="0" smtClean="0"/>
              <a:t>) подкладная доска;</a:t>
            </a:r>
          </a:p>
          <a:p>
            <a:r>
              <a:rPr lang="ru-RU" sz="2400" i="1" dirty="0" smtClean="0"/>
              <a:t>б</a:t>
            </a:r>
            <a:r>
              <a:rPr lang="ru-RU" sz="2400" dirty="0" smtClean="0"/>
              <a:t>) катушечные нитки;</a:t>
            </a:r>
          </a:p>
          <a:p>
            <a:r>
              <a:rPr lang="ru-RU" sz="2400" i="1" dirty="0" smtClean="0"/>
              <a:t>в</a:t>
            </a:r>
            <a:r>
              <a:rPr lang="ru-RU" sz="2400" dirty="0" smtClean="0"/>
              <a:t>) стеки;</a:t>
            </a:r>
          </a:p>
          <a:p>
            <a:r>
              <a:rPr lang="ru-RU" sz="2400" i="1" dirty="0" smtClean="0"/>
              <a:t>г</a:t>
            </a:r>
            <a:r>
              <a:rPr lang="ru-RU" sz="2400" dirty="0" smtClean="0"/>
              <a:t>) тряпочки.</a:t>
            </a: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6</a:t>
            </a:r>
            <a:r>
              <a:rPr lang="ru-RU" sz="2400" dirty="0" smtClean="0"/>
              <a:t>. Какие свойства бумаги ты знаешь?</a:t>
            </a:r>
          </a:p>
          <a:p>
            <a:r>
              <a:rPr lang="ru-RU" sz="2400" i="1" dirty="0" smtClean="0"/>
              <a:t>а</a:t>
            </a:r>
            <a:r>
              <a:rPr lang="ru-RU" sz="2400" dirty="0" smtClean="0"/>
              <a:t>) хорошо рвется;</a:t>
            </a:r>
          </a:p>
          <a:p>
            <a:r>
              <a:rPr lang="ru-RU" sz="2400" dirty="0" smtClean="0"/>
              <a:t>б) легко мнется;</a:t>
            </a:r>
          </a:p>
          <a:p>
            <a:r>
              <a:rPr lang="ru-RU" sz="2400" i="1" dirty="0" smtClean="0"/>
              <a:t>в</a:t>
            </a:r>
            <a:r>
              <a:rPr lang="ru-RU" sz="2400" dirty="0" smtClean="0"/>
              <a:t>) влажная бумага становится прочной.</a:t>
            </a:r>
          </a:p>
          <a:p>
            <a:r>
              <a:rPr lang="ru-RU" sz="2400" b="1" dirty="0" smtClean="0"/>
              <a:t>7.</a:t>
            </a:r>
            <a:r>
              <a:rPr lang="ru-RU" sz="2400" dirty="0" smtClean="0"/>
              <a:t> Выбери инструменты при работе с бумагой:</a:t>
            </a:r>
          </a:p>
          <a:p>
            <a:r>
              <a:rPr lang="ru-RU" sz="2400" i="1" dirty="0" smtClean="0"/>
              <a:t>а</a:t>
            </a:r>
            <a:r>
              <a:rPr lang="ru-RU" sz="2400" dirty="0" smtClean="0"/>
              <a:t>) ножницы;</a:t>
            </a:r>
          </a:p>
          <a:p>
            <a:r>
              <a:rPr lang="ru-RU" sz="2400" i="1" dirty="0" smtClean="0"/>
              <a:t>б</a:t>
            </a:r>
            <a:r>
              <a:rPr lang="ru-RU" sz="2400" dirty="0" smtClean="0"/>
              <a:t>) игла;</a:t>
            </a:r>
          </a:p>
          <a:p>
            <a:r>
              <a:rPr lang="ru-RU" sz="2400" i="1" dirty="0" smtClean="0"/>
              <a:t>в</a:t>
            </a:r>
            <a:r>
              <a:rPr lang="ru-RU" sz="2400" dirty="0" smtClean="0"/>
              <a:t>) линейка;</a:t>
            </a:r>
          </a:p>
          <a:p>
            <a:r>
              <a:rPr lang="ru-RU" sz="2400" i="1" dirty="0" smtClean="0"/>
              <a:t>г</a:t>
            </a:r>
            <a:r>
              <a:rPr lang="ru-RU" sz="2400" dirty="0" smtClean="0"/>
              <a:t>) карандаш.</a:t>
            </a: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8.</a:t>
            </a:r>
            <a:r>
              <a:rPr lang="ru-RU" sz="2400" dirty="0" smtClean="0"/>
              <a:t> Для чего нужен шаблон?</a:t>
            </a:r>
          </a:p>
          <a:p>
            <a:r>
              <a:rPr lang="ru-RU" sz="2400" i="1" dirty="0" smtClean="0"/>
              <a:t>а</a:t>
            </a:r>
            <a:r>
              <a:rPr lang="ru-RU" sz="2400" dirty="0" smtClean="0"/>
              <a:t>) чтобы получить много одинаковых деталей;</a:t>
            </a:r>
          </a:p>
          <a:p>
            <a:r>
              <a:rPr lang="ru-RU" sz="2400" i="1" dirty="0" smtClean="0"/>
              <a:t>б</a:t>
            </a:r>
            <a:r>
              <a:rPr lang="ru-RU" sz="2400" dirty="0" smtClean="0"/>
              <a:t>) чтобы получить одну деталь.</a:t>
            </a:r>
          </a:p>
          <a:p>
            <a:r>
              <a:rPr lang="ru-RU" sz="2400" b="1" dirty="0" smtClean="0"/>
              <a:t>9</a:t>
            </a:r>
            <a:r>
              <a:rPr lang="ru-RU" sz="2400" dirty="0" smtClean="0"/>
              <a:t>. Работать – это значит:</a:t>
            </a:r>
          </a:p>
          <a:p>
            <a:r>
              <a:rPr lang="ru-RU" sz="2400" i="1" dirty="0" smtClean="0"/>
              <a:t>а</a:t>
            </a:r>
            <a:r>
              <a:rPr lang="ru-RU" sz="2400" dirty="0" smtClean="0"/>
              <a:t>) трудиться, выполнять дело, создавать что-либо;</a:t>
            </a:r>
          </a:p>
          <a:p>
            <a:r>
              <a:rPr lang="ru-RU" sz="2400" i="1" dirty="0" smtClean="0"/>
              <a:t>б</a:t>
            </a:r>
            <a:r>
              <a:rPr lang="ru-RU" sz="2400" dirty="0" smtClean="0"/>
              <a:t>) играть;</a:t>
            </a:r>
          </a:p>
          <a:p>
            <a:r>
              <a:rPr lang="ru-RU" sz="2400" i="1" dirty="0" smtClean="0"/>
              <a:t>в</a:t>
            </a:r>
            <a:r>
              <a:rPr lang="ru-RU" sz="2400" dirty="0" smtClean="0"/>
              <a:t>) трудиться и играть;</a:t>
            </a:r>
          </a:p>
          <a:p>
            <a:r>
              <a:rPr lang="ru-RU" sz="2400" i="1" dirty="0" smtClean="0"/>
              <a:t>г</a:t>
            </a:r>
            <a:r>
              <a:rPr lang="ru-RU" sz="2400" dirty="0" smtClean="0"/>
              <a:t>) спать.</a:t>
            </a:r>
          </a:p>
          <a:p>
            <a:r>
              <a:rPr lang="ru-RU" sz="2400" b="1" dirty="0" smtClean="0"/>
              <a:t>10</a:t>
            </a:r>
            <a:r>
              <a:rPr lang="ru-RU" sz="2400" dirty="0" smtClean="0"/>
              <a:t>. Вставь пропущенное слово.</a:t>
            </a:r>
          </a:p>
          <a:p>
            <a:r>
              <a:rPr lang="ru-RU" sz="2400" dirty="0" smtClean="0"/>
              <a:t>Гончар – это мастер, делающий посуду из ………</a:t>
            </a: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76350" y="1600201"/>
            <a:ext cx="7410450" cy="2476872"/>
          </a:xfrm>
        </p:spPr>
        <p:txBody>
          <a:bodyPr/>
          <a:lstStyle/>
          <a:p>
            <a:r>
              <a:rPr lang="ru-RU" b="1" dirty="0" smtClean="0"/>
              <a:t>Задание для контроля </a:t>
            </a:r>
            <a:endParaRPr lang="ru-RU" dirty="0" smtClean="0"/>
          </a:p>
          <a:p>
            <a:r>
              <a:rPr lang="ru-RU" dirty="0" smtClean="0"/>
              <a:t>Продолжите предложение</a:t>
            </a:r>
          </a:p>
          <a:p>
            <a:r>
              <a:rPr lang="ru-RU" dirty="0" smtClean="0"/>
              <a:t>Я повторил(</a:t>
            </a:r>
            <a:r>
              <a:rPr lang="ru-RU" dirty="0" err="1" smtClean="0"/>
              <a:t>ла</a:t>
            </a:r>
            <a:r>
              <a:rPr lang="ru-RU" dirty="0" smtClean="0"/>
              <a:t>)…..</a:t>
            </a:r>
          </a:p>
          <a:p>
            <a:r>
              <a:rPr lang="ru-RU" dirty="0" smtClean="0"/>
              <a:t>Было сложно</a:t>
            </a:r>
            <a:r>
              <a:rPr lang="ru-RU" dirty="0" smtClean="0"/>
              <a:t>….</a:t>
            </a:r>
            <a:endParaRPr lang="ru-RU" dirty="0" smtClean="0"/>
          </a:p>
        </p:txBody>
      </p:sp>
      <p:pic>
        <p:nvPicPr>
          <p:cNvPr id="2050" name="Picture 2" descr="https://static.tildacdn.com/tild3362-3836-4534-b937-386336663831/_-removebg-previe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8278" y="3645024"/>
            <a:ext cx="3936436" cy="295232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19">
  <a:themeElements>
    <a:clrScheme name="Default Design 1">
      <a:dk1>
        <a:srgbClr val="000000"/>
      </a:dk1>
      <a:lt1>
        <a:srgbClr val="FFFFFF"/>
      </a:lt1>
      <a:dk2>
        <a:srgbClr val="FDD903"/>
      </a:dk2>
      <a:lt2>
        <a:srgbClr val="B2B2B2"/>
      </a:lt2>
      <a:accent1>
        <a:srgbClr val="FF9900"/>
      </a:accent1>
      <a:accent2>
        <a:srgbClr val="76C73F"/>
      </a:accent2>
      <a:accent3>
        <a:srgbClr val="FFFFFF"/>
      </a:accent3>
      <a:accent4>
        <a:srgbClr val="000000"/>
      </a:accent4>
      <a:accent5>
        <a:srgbClr val="FFCAAA"/>
      </a:accent5>
      <a:accent6>
        <a:srgbClr val="6AB438"/>
      </a:accent6>
      <a:hlink>
        <a:srgbClr val="E2507A"/>
      </a:hlink>
      <a:folHlink>
        <a:srgbClr val="5ACAA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FDD903"/>
        </a:dk2>
        <a:lt2>
          <a:srgbClr val="B2B2B2"/>
        </a:lt2>
        <a:accent1>
          <a:srgbClr val="FF9900"/>
        </a:accent1>
        <a:accent2>
          <a:srgbClr val="76C73F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6AB438"/>
        </a:accent6>
        <a:hlink>
          <a:srgbClr val="E2507A"/>
        </a:hlink>
        <a:folHlink>
          <a:srgbClr val="5ACA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AFE91F"/>
        </a:dk2>
        <a:lt2>
          <a:srgbClr val="B2B2B2"/>
        </a:lt2>
        <a:accent1>
          <a:srgbClr val="70D34D"/>
        </a:accent1>
        <a:accent2>
          <a:srgbClr val="4192DB"/>
        </a:accent2>
        <a:accent3>
          <a:srgbClr val="FFFFFF"/>
        </a:accent3>
        <a:accent4>
          <a:srgbClr val="000000"/>
        </a:accent4>
        <a:accent5>
          <a:srgbClr val="BBE6B2"/>
        </a:accent5>
        <a:accent6>
          <a:srgbClr val="3A84C6"/>
        </a:accent6>
        <a:hlink>
          <a:srgbClr val="EC7A24"/>
        </a:hlink>
        <a:folHlink>
          <a:srgbClr val="AB6C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72D3F6"/>
        </a:dk2>
        <a:lt2>
          <a:srgbClr val="B2B2B2"/>
        </a:lt2>
        <a:accent1>
          <a:srgbClr val="51A0E1"/>
        </a:accent1>
        <a:accent2>
          <a:srgbClr val="7FCD53"/>
        </a:accent2>
        <a:accent3>
          <a:srgbClr val="FFFFFF"/>
        </a:accent3>
        <a:accent4>
          <a:srgbClr val="000000"/>
        </a:accent4>
        <a:accent5>
          <a:srgbClr val="B3CDEE"/>
        </a:accent5>
        <a:accent6>
          <a:srgbClr val="72BA4A"/>
        </a:accent6>
        <a:hlink>
          <a:srgbClr val="CB518E"/>
        </a:hlink>
        <a:folHlink>
          <a:srgbClr val="DB86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Тема19</Template>
  <TotalTime>0</TotalTime>
  <Words>150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Тема19</vt:lpstr>
      <vt:lpstr>Технология 2 класс Тема:  Итоговое занятие - тест.</vt:lpstr>
      <vt:lpstr>Цель:</vt:lpstr>
      <vt:lpstr>Задание №1 </vt:lpstr>
      <vt:lpstr>Задание №2 </vt:lpstr>
      <vt:lpstr>Слайд 5</vt:lpstr>
      <vt:lpstr>Слайд 6</vt:lpstr>
      <vt:lpstr>Слайд 7</vt:lpstr>
      <vt:lpstr>Слайд 8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2 класс Тема:  Итоговое занятие - тест.</dc:title>
  <dc:creator>света</dc:creator>
  <cp:lastModifiedBy>света</cp:lastModifiedBy>
  <cp:revision>1</cp:revision>
  <dcterms:created xsi:type="dcterms:W3CDTF">2022-06-22T07:06:20Z</dcterms:created>
  <dcterms:modified xsi:type="dcterms:W3CDTF">2022-06-22T07:14:32Z</dcterms:modified>
</cp:coreProperties>
</file>