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61" r:id="rId4"/>
    <p:sldId id="262" r:id="rId5"/>
    <p:sldId id="263" r:id="rId6"/>
    <p:sldId id="267" r:id="rId7"/>
    <p:sldId id="268" r:id="rId8"/>
    <p:sldId id="266" r:id="rId9"/>
    <p:sldId id="258" r:id="rId10"/>
    <p:sldId id="265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8FAC1A6-7BBA-434B-834A-B5DDCF87A0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B79CC8-FD02-4D2F-99F5-B22A4DDF831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477BE03-0391-48A0-BF57-46A0C6D60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500842" cy="151216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Полякова Е.В.       3 класс.                      Русский язык.              10.11.2021</a:t>
            </a:r>
            <a:br>
              <a:rPr lang="ru-RU" sz="2700" dirty="0"/>
            </a:br>
            <a:r>
              <a:rPr lang="ru-RU" sz="2700" dirty="0"/>
              <a:t>Урок №18.    Тема 2.(12ч.).            Предложение. Словосочетание</a:t>
            </a:r>
            <a:r>
              <a:rPr lang="ru-RU" sz="16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348880"/>
            <a:ext cx="6172200" cy="4026042"/>
          </a:xfrm>
        </p:spPr>
        <p:txBody>
          <a:bodyPr>
            <a:normAutofit/>
          </a:bodyPr>
          <a:lstStyle/>
          <a:p>
            <a:r>
              <a:rPr lang="ru-RU" sz="2400" dirty="0"/>
              <a:t>Тема: Урок развития речи. Коллективное составление небольшого рассказа по репродукции картины В.Д Поленова «Золотая осень»</a:t>
            </a:r>
          </a:p>
          <a:p>
            <a:r>
              <a:rPr lang="ru-RU" sz="2400" i="1" dirty="0"/>
              <a:t>Цель:</a:t>
            </a:r>
            <a:r>
              <a:rPr lang="ru-RU" sz="2400" dirty="0"/>
              <a:t> Формирование умения воспринимать художественные образы картины.</a:t>
            </a:r>
          </a:p>
          <a:p>
            <a:pPr algn="r"/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5416"/>
            <a:ext cx="47317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Осенний пейзаж на картине.</a:t>
            </a:r>
          </a:p>
          <a:p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22313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85860"/>
            <a:ext cx="6072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50030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756491"/>
              </p:ext>
            </p:extLst>
          </p:nvPr>
        </p:nvGraphicFramePr>
        <p:xfrm>
          <a:off x="349086" y="1006516"/>
          <a:ext cx="8564887" cy="6169152"/>
        </p:xfrm>
        <a:graphic>
          <a:graphicData uri="http://schemas.openxmlformats.org/drawingml/2006/table">
            <a:tbl>
              <a:tblPr firstRow="1" firstCol="1" bandRow="1"/>
              <a:tblGrid>
                <a:gridCol w="1982023"/>
                <a:gridCol w="6582864"/>
              </a:tblGrid>
              <a:tr h="248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Arial"/>
                        </a:rPr>
                        <a:t>день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Arial"/>
                        </a:rPr>
                        <a:t>тёплый, солнечный, п</a:t>
                      </a:r>
                      <a:r>
                        <a:rPr lang="ru-RU" sz="1600" b="1" i="1" kern="120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Arial"/>
                        </a:rPr>
                        <a:t>о</a:t>
                      </a: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Arial"/>
                        </a:rPr>
                        <a:t>гожий</a:t>
                      </a:r>
                      <a:endParaRPr lang="ru-RU" sz="1600" b="1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солнышко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лучистое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небо</a:t>
                      </a:r>
                      <a:endParaRPr lang="ru-RU" sz="1600" b="1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ясное,  г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лубое, светлое, 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зурное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обл</a:t>
                      </a:r>
                      <a:r>
                        <a:rPr lang="ru-RU" sz="1600" b="1" i="1" kern="120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ка</a:t>
                      </a:r>
                      <a:endParaRPr lang="ru-RU" sz="1600" b="1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ле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г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кие, в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здушные, белые, пуш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стые; как стая белых лебедей, как волшебные кораблики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+mn-ea"/>
                          <a:cs typeface="+mn-cs"/>
                        </a:rPr>
                        <a:t>Плывущие облака похожи на белоснежную пушистую вату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лес</a:t>
                      </a:r>
                      <a:endParaRPr lang="ru-RU" sz="1600" b="1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раскинулся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гам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реки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пышным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пёстрым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вром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ревья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ж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ё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лтые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тые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разн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цветные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се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ие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красивые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нарядные</a:t>
                      </a:r>
                      <a:endParaRPr lang="ru-RU" sz="1600" b="1" i="0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рё</a:t>
                      </a:r>
                      <a:r>
                        <a:rPr lang="ru-RU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ки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стройные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ги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кие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бел</a:t>
                      </a:r>
                      <a:r>
                        <a:rPr lang="ru-RU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ствольные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лубая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ркальная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синяя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извил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стая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стящая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ётся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как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лубая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лента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ней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как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зеркале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тражаются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зурная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гла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бес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ревья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детые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разн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цветные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ряды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600" b="1" i="1" kern="120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мля</a:t>
                      </a:r>
                      <a:endParaRPr lang="ru-RU" sz="1600" b="1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тоже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надела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тистый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наря</a:t>
                      </a:r>
                      <a:r>
                        <a:rPr lang="ru-RU" sz="1600" b="1" i="1" kern="1200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7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сная тр</a:t>
                      </a:r>
                      <a:r>
                        <a:rPr lang="ru-RU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пинка</a:t>
                      </a: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манит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зовёт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Times New Roman"/>
                          <a:cs typeface="Times New Roman"/>
                        </a:rPr>
                        <a:t>собой</a:t>
                      </a:r>
                      <a:r>
                        <a:rPr lang="ru-RU" sz="16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842"/>
            <a:ext cx="698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 С чего бы вы начали сочинение по картине?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Со вступления. Можно написать о художнике и его картинах. С того, что Поленов изобразил красивую пору - осень.</a:t>
            </a:r>
            <a:br>
              <a:rPr lang="ru-RU" dirty="0"/>
            </a:br>
            <a:r>
              <a:rPr lang="ru-RU" b="1" i="1" dirty="0"/>
              <a:t>- Что бы вы написали после вступления?</a:t>
            </a:r>
            <a:endParaRPr lang="ru-RU" dirty="0"/>
          </a:p>
          <a:p>
            <a:r>
              <a:rPr lang="ru-RU" dirty="0"/>
              <a:t>(Стал бы </a:t>
            </a:r>
            <a:r>
              <a:rPr lang="ru-RU" dirty="0" smtClean="0"/>
              <a:t>подробно </a:t>
            </a:r>
            <a:r>
              <a:rPr lang="ru-RU" dirty="0"/>
              <a:t>описывать деревья, реку, небо и т.д.)</a:t>
            </a:r>
          </a:p>
          <a:p>
            <a:r>
              <a:rPr lang="ru-RU" b="1" i="1" dirty="0"/>
              <a:t> - Каково было бы заключение в вашем сочинении?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(Обязательно написала бы о том, какое красивое время  года - осень, и  как Поленов хорошо ее изобразил. Эта картина мне очень понравилась)</a:t>
            </a:r>
          </a:p>
        </p:txBody>
      </p:sp>
    </p:spTree>
    <p:extLst>
      <p:ext uri="{BB962C8B-B14F-4D97-AF65-F5344CB8AC3E}">
        <p14:creationId xmlns:p14="http://schemas.microsoft.com/office/powerpoint/2010/main" val="211686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90336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Домашнее задание.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Напишите сочинение по картине В.Д Поленова  «Золотая осень», придерживаясь законов построения текста</a:t>
            </a:r>
            <a:r>
              <a:rPr lang="ru-RU" dirty="0" smtClean="0"/>
              <a:t>.(</a:t>
            </a:r>
            <a:r>
              <a:rPr lang="ru-RU" sz="1000" dirty="0" smtClean="0"/>
              <a:t>до 10 предложений)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290500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949950"/>
            <a:ext cx="8229600" cy="908050"/>
          </a:xfrm>
        </p:spPr>
        <p:txBody>
          <a:bodyPr/>
          <a:lstStyle/>
          <a:p>
            <a:r>
              <a:rPr lang="ru-RU" sz="3200" dirty="0">
                <a:hlinkClick r:id="" action="ppaction://noaction"/>
              </a:rPr>
              <a:t>В.Д.Поленов </a:t>
            </a:r>
            <a:r>
              <a:rPr lang="ru-RU" sz="3200" dirty="0"/>
              <a:t>«Золотая осень» 1893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44624"/>
            <a:ext cx="8964613" cy="2664296"/>
          </a:xfrm>
        </p:spPr>
        <p:txBody>
          <a:bodyPr>
            <a:normAutofit fontScale="55000" lnSpcReduction="20000"/>
          </a:bodyPr>
          <a:lstStyle/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effectLst/>
              </a:rPr>
              <a:t>   </a:t>
            </a:r>
            <a:r>
              <a:rPr lang="ru-RU" sz="2900" b="1" i="1" dirty="0"/>
              <a:t>Лес, точно терем расписной,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Лиловый, золотой, багряный,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Весёлой, пёстрою стеной стоит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Над светлою поляной.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Сегодня так светло кругом,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Такое мёртвое молчанье: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В лесу и в синей вышине,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Что можно в этой тишине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/>
              <a:t>Расслышать листика шуршанье</a:t>
            </a:r>
            <a:r>
              <a:rPr lang="ru-RU" sz="2900" b="1" i="1" dirty="0" smtClean="0"/>
              <a:t>…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900" b="1" i="1" dirty="0" smtClean="0">
                <a:solidFill>
                  <a:srgbClr val="FF0000"/>
                </a:solidFill>
              </a:rPr>
              <a:t>И.А. Бунин</a:t>
            </a:r>
            <a:endParaRPr lang="ru-RU" sz="2900" b="1" i="1" dirty="0">
              <a:solidFill>
                <a:srgbClr val="FF0000"/>
              </a:solidFill>
            </a:endParaRPr>
          </a:p>
        </p:txBody>
      </p:sp>
      <p:sp>
        <p:nvSpPr>
          <p:cNvPr id="221189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6372200" y="3645024"/>
            <a:ext cx="2771800" cy="248590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221191" name="Picture 7" descr="pic0240_8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2858207"/>
            <a:ext cx="5272454" cy="3240968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22119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101013" y="5734050"/>
            <a:ext cx="863600" cy="9366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1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1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1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1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1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1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1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1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1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1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1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1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1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1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1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1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1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1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1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1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1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1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1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1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1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1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1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11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11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11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Василий Дмитриевич Поленов (1844-1927)</a:t>
            </a:r>
          </a:p>
        </p:txBody>
      </p:sp>
      <p:pic>
        <p:nvPicPr>
          <p:cNvPr id="222213" name="Picture 5" descr="полено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9700" y="765175"/>
            <a:ext cx="3878263" cy="5472113"/>
          </a:xfrm>
          <a:noFill/>
          <a:ln/>
        </p:spPr>
      </p:pic>
      <p:sp>
        <p:nvSpPr>
          <p:cNvPr id="2222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1275" y="836613"/>
            <a:ext cx="5292725" cy="60213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Выдающийся русский художник, мастер исторической, пейзажной и жанровой живописи, педагог.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Василий Поленов родился 20 мая в Петербурге. Учился в петрозаводской гимназии, по окончании курса записался в ученики Императорской Академии Художеств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отец - Дмитрий Васильевич Поленов, сын академика по отделению русского языка и словесности, - был известным археологом и библиографом. Мать будущего художника, Мария Алексеевна, урожденная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Воейкова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писала книги для детей и занималась живописью. </a:t>
            </a:r>
          </a:p>
        </p:txBody>
      </p:sp>
      <p:sp>
        <p:nvSpPr>
          <p:cNvPr id="22221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8313" y="6308725"/>
            <a:ext cx="503237" cy="5492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/>
              <a:t>В.Д.Поленов «Золотая осень»</a:t>
            </a:r>
          </a:p>
        </p:txBody>
      </p:sp>
      <p:pic>
        <p:nvPicPr>
          <p:cNvPr id="232451" name="Picture 3" descr="pic0240_80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351586" cy="5167544"/>
          </a:xfrm>
          <a:noFill/>
          <a:ln w="57150" cmpd="thickThin">
            <a:solidFill>
              <a:srgbClr val="CC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324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584325"/>
          </a:xfrm>
        </p:spPr>
        <p:txBody>
          <a:bodyPr>
            <a:normAutofit fontScale="90000"/>
          </a:bodyPr>
          <a:lstStyle/>
          <a:p>
            <a:r>
              <a:rPr lang="ru-RU" sz="2400" i="1"/>
              <a:t>                                      Мне кажется, что искусство  </a:t>
            </a:r>
            <a:br>
              <a:rPr lang="ru-RU" sz="2400" i="1"/>
            </a:br>
            <a:r>
              <a:rPr lang="ru-RU" sz="2400" i="1"/>
              <a:t>                                             должно давать счастье и радость,</a:t>
            </a:r>
            <a:br>
              <a:rPr lang="ru-RU" sz="2400" i="1"/>
            </a:br>
            <a:r>
              <a:rPr lang="ru-RU" sz="2400" i="1"/>
              <a:t>                               иначе оно ничего не стоит  </a:t>
            </a:r>
            <a:br>
              <a:rPr lang="ru-RU" sz="2400" i="1"/>
            </a:br>
            <a:r>
              <a:rPr lang="ru-RU" sz="2400" i="1"/>
              <a:t>                                                                           В. Д. Поленов</a:t>
            </a:r>
            <a:br>
              <a:rPr lang="ru-RU" sz="2400" i="1"/>
            </a:br>
            <a:r>
              <a:rPr lang="ru-RU" sz="2400" i="1"/>
              <a:t> 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773238"/>
            <a:ext cx="9144000" cy="56165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latin typeface="Arial" charset="0"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>
                <a:latin typeface="Arial" charset="0"/>
              </a:rPr>
              <a:t>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«Как мне хотелось бы показать Вам нашу Оку, - писал Поленов в 1914 году Константину Коровину. - Ведь мы с Вами первые открыли ее красоту и выбрали место для жительства».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«Золотая осень» Поленова - символ русской природы. Он  сумел передать красоту осени, как никто другой в русском искусстве.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Многие годы жизни на берегу Оки не разочаровали художника в ее красотах. Поленов продолжал нежно любить эту природу и, прежде всего, за разлитую в ней гармонию. Он запечатлевает Оку в различные времена года, в различных ее состояниях, давая настоящую летопись ее жизни, полную поэзии и глубокой правды: «Ранний снег», «Летом на Оке», «Золотая осень», «Осень на Оке близ Тарусы».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i="1" dirty="0">
              <a:latin typeface="Gautami" pitchFamily="2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 i="1" dirty="0">
                <a:latin typeface="Gautami" pitchFamily="2"/>
              </a:rPr>
              <a:t>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953200" cy="792088"/>
          </a:xfrm>
        </p:spPr>
        <p:txBody>
          <a:bodyPr/>
          <a:lstStyle/>
          <a:p>
            <a:r>
              <a:rPr lang="ru-RU" dirty="0"/>
              <a:t>В.Д</a:t>
            </a:r>
            <a:r>
              <a:rPr lang="ru-RU" dirty="0" smtClean="0"/>
              <a:t>. Поленов «Ранний снег»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Vasiliy-Polenov-early-sn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9" y="1268760"/>
            <a:ext cx="8413255" cy="48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2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850106"/>
          </a:xfrm>
        </p:spPr>
        <p:txBody>
          <a:bodyPr/>
          <a:lstStyle/>
          <a:p>
            <a:r>
              <a:rPr lang="ru-RU" dirty="0"/>
              <a:t>В.Д. Поленов </a:t>
            </a:r>
            <a:r>
              <a:rPr lang="ru-RU" dirty="0" smtClean="0"/>
              <a:t>«Летом на Оке »</a:t>
            </a:r>
            <a:endParaRPr lang="ru-RU" dirty="0"/>
          </a:p>
        </p:txBody>
      </p:sp>
      <p:pic>
        <p:nvPicPr>
          <p:cNvPr id="3074" name="Picture 2" descr="C:\Users\User\Desktop\ee8a75c21c0de5a0e86dae99182ed49190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340768"/>
            <a:ext cx="7143977" cy="50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66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/>
              <a:t>В.Д.Поленов «Золотая осень»</a:t>
            </a:r>
          </a:p>
        </p:txBody>
      </p:sp>
      <p:pic>
        <p:nvPicPr>
          <p:cNvPr id="232451" name="Picture 3" descr="pic0240_80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351586" cy="5167544"/>
          </a:xfrm>
          <a:noFill/>
          <a:ln w="57150" cmpd="thickThin">
            <a:solidFill>
              <a:srgbClr val="CC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324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799288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План</a:t>
            </a:r>
          </a:p>
          <a:p>
            <a:pPr algn="ctr"/>
            <a:endParaRPr lang="ru-RU" sz="2800" b="1" dirty="0"/>
          </a:p>
          <a:p>
            <a:pPr marL="514350" indent="-514350" algn="just">
              <a:buAutoNum type="arabicPeriod"/>
            </a:pPr>
            <a:r>
              <a:rPr lang="ru-RU" sz="2800" b="1" i="1" dirty="0" smtClean="0"/>
              <a:t>О </a:t>
            </a:r>
            <a:r>
              <a:rPr lang="ru-RU" sz="2800" b="1" i="1" dirty="0"/>
              <a:t>художнике и его картине.  </a:t>
            </a:r>
            <a:r>
              <a:rPr lang="ru-RU" sz="2800" dirty="0"/>
              <a:t>Какое время года изображено на картине</a:t>
            </a:r>
            <a:r>
              <a:rPr lang="ru-RU" sz="2800" dirty="0" smtClean="0"/>
              <a:t>?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2.	 </a:t>
            </a:r>
            <a:r>
              <a:rPr lang="ru-RU" sz="2800" b="1" i="1" dirty="0"/>
              <a:t>Осенний пейзаж</a:t>
            </a:r>
          </a:p>
          <a:p>
            <a:pPr algn="just"/>
            <a:r>
              <a:rPr lang="ru-RU" sz="2800" dirty="0"/>
              <a:t>•	Какой день, как изображено небо, солнце?</a:t>
            </a:r>
          </a:p>
          <a:p>
            <a:pPr algn="just"/>
            <a:r>
              <a:rPr lang="ru-RU" sz="2800" dirty="0"/>
              <a:t>•	Наряд деревьев</a:t>
            </a:r>
          </a:p>
          <a:p>
            <a:pPr algn="just"/>
            <a:r>
              <a:rPr lang="ru-RU" sz="2800" dirty="0"/>
              <a:t>•	Земля.</a:t>
            </a:r>
          </a:p>
          <a:p>
            <a:pPr algn="just"/>
            <a:r>
              <a:rPr lang="ru-RU" sz="2800" dirty="0"/>
              <a:t>•	Река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3.	</a:t>
            </a:r>
            <a:r>
              <a:rPr lang="ru-RU" sz="2800" b="1" i="1" dirty="0"/>
              <a:t>Какие чувства вызывает картина.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99</TotalTime>
  <Words>480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Полякова Е.В.       3 класс.                      Русский язык.              10.11.2021 Урок №18.    Тема 2.(12ч.).            Предложение. Словосочетание. </vt:lpstr>
      <vt:lpstr>В.Д.Поленов «Золотая осень» 1893</vt:lpstr>
      <vt:lpstr>Василий Дмитриевич Поленов (1844-1927)</vt:lpstr>
      <vt:lpstr>В.Д.Поленов «Золотая осень»</vt:lpstr>
      <vt:lpstr>                                      Мне кажется, что искусство                                                должно давать счастье и радость,                                иначе оно ничего не стоит                                                                              В. Д. Поленов  </vt:lpstr>
      <vt:lpstr>В.Д. Поленов «Ранний снег»</vt:lpstr>
      <vt:lpstr>В.Д. Поленов «Летом на Оке »</vt:lpstr>
      <vt:lpstr>В.Д.Поленов «Золотая осень»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Admin</cp:lastModifiedBy>
  <cp:revision>12</cp:revision>
  <dcterms:created xsi:type="dcterms:W3CDTF">2014-09-28T15:53:57Z</dcterms:created>
  <dcterms:modified xsi:type="dcterms:W3CDTF">2021-11-09T13:03:54Z</dcterms:modified>
</cp:coreProperties>
</file>