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73" r:id="rId17"/>
    <p:sldId id="274" r:id="rId18"/>
    <p:sldId id="275" r:id="rId19"/>
    <p:sldId id="276" r:id="rId20"/>
    <p:sldId id="277" r:id="rId21"/>
    <p:sldId id="269" r:id="rId22"/>
    <p:sldId id="270" r:id="rId23"/>
    <p:sldId id="271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62" autoAdjust="0"/>
  </p:normalViewPr>
  <p:slideViewPr>
    <p:cSldViewPr>
      <p:cViewPr>
        <p:scale>
          <a:sx n="60" d="100"/>
          <a:sy n="60" d="100"/>
        </p:scale>
        <p:origin x="-1608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&#1048;.&#1057;.&#1053;&#1080;&#1082;&#1080;&#1090;&#1080;&#1085;%20&#8211;%20&#1055;&#1086;&#1083;&#1085;&#1086;,%20&#1089;&#1090;&#1077;&#1087;&#1100;%20&#1084;&#1086;&#1103;,%20&#1089;&#1087;&#1072;&#1090;&#1100;%20&#1073;&#1077;&#1089;&#1087;&#1088;&#1086;&#1073;&#1091;&#1076;&#1085;&#1086;...%20(&#1070;.%20&#1057;&#1072;&#1092;&#1086;&#1085;&#1086;&#1074;).mp3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B9WTXPVP9Ro?t=1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82047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777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482288"/>
            <a:ext cx="7416824" cy="12905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Propisi" pitchFamily="2" charset="0"/>
              </a:rPr>
              <a:t>Работа по теме</a:t>
            </a:r>
            <a:endParaRPr lang="ru-RU" sz="6000" b="1" dirty="0">
              <a:solidFill>
                <a:srgbClr val="FF0000"/>
              </a:solidFill>
              <a:latin typeface="Propisi" pitchFamily="2" charset="0"/>
            </a:endParaRPr>
          </a:p>
        </p:txBody>
      </p:sp>
      <p:pic>
        <p:nvPicPr>
          <p:cNvPr id="9220" name="Picture 4" descr="https://www.culture.ru/storage/images/8f8537a2f63dd4ab736d550bb949c0b6/171af51c1e8d39d850fa10c172a9a05c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98" y="2321496"/>
            <a:ext cx="669374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290339" y="476250"/>
            <a:ext cx="8569325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         </a:t>
            </a:r>
            <a:r>
              <a:rPr lang="ru-RU" sz="4400" b="1" dirty="0">
                <a:solidFill>
                  <a:srgbClr val="FF0000"/>
                </a:solidFill>
                <a:latin typeface="Propisi" pitchFamily="2" charset="0"/>
              </a:rPr>
              <a:t>Памятка для анализа </a:t>
            </a:r>
            <a:r>
              <a:rPr lang="ru-RU" sz="4400" b="1" dirty="0" smtClean="0">
                <a:solidFill>
                  <a:srgbClr val="FF0000"/>
                </a:solidFill>
                <a:latin typeface="Propisi" pitchFamily="2" charset="0"/>
              </a:rPr>
              <a:t>стихотворения</a:t>
            </a:r>
            <a:r>
              <a:rPr lang="ru-RU" sz="4000" b="1" dirty="0" smtClean="0">
                <a:solidFill>
                  <a:srgbClr val="FF0000"/>
                </a:solidFill>
                <a:latin typeface="Propisi" pitchFamily="2" charset="0"/>
              </a:rPr>
              <a:t>.</a:t>
            </a:r>
            <a:endParaRPr lang="ru-RU" sz="2000" b="1" dirty="0">
              <a:solidFill>
                <a:srgbClr val="C00000"/>
              </a:solidFill>
            </a:endParaRPr>
          </a:p>
          <a:p>
            <a:r>
              <a:rPr lang="ru-RU" sz="2400" b="1" dirty="0">
                <a:solidFill>
                  <a:srgbClr val="0070C0"/>
                </a:solidFill>
              </a:rPr>
              <a:t>1. Как ты думаешь, какое настроение было у автора, когда он писал стихотворение?</a:t>
            </a:r>
          </a:p>
          <a:p>
            <a:r>
              <a:rPr lang="ru-RU" sz="2400" b="1" dirty="0"/>
              <a:t>2. Что, по-твоему, послужило толчком для создания этого стихотворения?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3. В каких строчках заключена главная мысль стихотворения?</a:t>
            </a:r>
          </a:p>
          <a:p>
            <a:r>
              <a:rPr lang="ru-RU" sz="2400" b="1" dirty="0"/>
              <a:t>4. Какие строчки показались тебе наиболее образными?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5. Какие рифмы показались самыми необычными?</a:t>
            </a:r>
          </a:p>
          <a:p>
            <a:r>
              <a:rPr lang="ru-RU" sz="2400" b="1" dirty="0"/>
              <a:t>6. Перечисли наиболее яркие сравнения в стихотворении. Какова их роль?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7. Как ты думаешь при каких обстоятельствах ты мог бы вспомнить строки этого стихотворения?</a:t>
            </a:r>
          </a:p>
        </p:txBody>
      </p:sp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987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650" y="1268413"/>
            <a:ext cx="7777163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-Почему поэт обращается к степи?</a:t>
            </a:r>
          </a:p>
          <a:p>
            <a:pPr>
              <a:defRPr/>
            </a:pPr>
            <a:r>
              <a:rPr lang="ru-RU" sz="2000" b="1" dirty="0">
                <a:solidFill>
                  <a:srgbClr val="C00000"/>
                </a:solidFill>
              </a:rPr>
              <a:t>-Как называет автор траву?</a:t>
            </a:r>
          </a:p>
          <a:p>
            <a:pPr>
              <a:defRPr/>
            </a:pPr>
            <a:r>
              <a:rPr lang="ru-RU" sz="2000" b="1" dirty="0"/>
              <a:t>Опишите, какая весна в этом стихотворении? Зачитайте.</a:t>
            </a:r>
          </a:p>
          <a:p>
            <a:pPr>
              <a:defRPr/>
            </a:pPr>
            <a:r>
              <a:rPr lang="ru-RU" sz="2000" b="1" dirty="0"/>
              <a:t>-</a:t>
            </a:r>
            <a:r>
              <a:rPr lang="ru-RU" sz="2000" b="1" dirty="0">
                <a:solidFill>
                  <a:srgbClr val="00B050"/>
                </a:solidFill>
              </a:rPr>
              <a:t>Какая картина изображена вслед за весной?</a:t>
            </a:r>
          </a:p>
          <a:p>
            <a:pPr>
              <a:defRPr/>
            </a:pPr>
            <a:r>
              <a:rPr lang="ru-RU" sz="2000" b="1" dirty="0"/>
              <a:t>-О какой поре лета говорит Никитин? Зачитайте.</a:t>
            </a:r>
          </a:p>
          <a:p>
            <a:pPr>
              <a:defRPr/>
            </a:pPr>
            <a:r>
              <a:rPr lang="ru-RU" sz="2000" b="1" dirty="0">
                <a:solidFill>
                  <a:srgbClr val="0070C0"/>
                </a:solidFill>
              </a:rPr>
              <a:t>Рассмотрите иллюстрацию. Что изображено?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Подберите строчки из стихотворения.</a:t>
            </a:r>
          </a:p>
          <a:p>
            <a:pPr>
              <a:defRPr/>
            </a:pPr>
            <a:r>
              <a:rPr lang="ru-RU" sz="2000" b="1" dirty="0"/>
              <a:t>-Есть ли в стихотворении картина осени? Зачитайте</a:t>
            </a:r>
            <a:r>
              <a:rPr lang="ru-RU" sz="2000" b="1" dirty="0" smtClean="0"/>
              <a:t>.</a:t>
            </a:r>
          </a:p>
          <a:p>
            <a:pPr>
              <a:defRPr/>
            </a:pPr>
            <a:r>
              <a:rPr lang="ru-RU" sz="2000" b="1" dirty="0" smtClean="0"/>
              <a:t>-Перейди по ссылке  ниже и послушай, как читает стихотворение  актёр.</a:t>
            </a:r>
            <a:endParaRPr lang="ru-RU" sz="2000" b="1" dirty="0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868471" y="160417"/>
            <a:ext cx="555152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6600" b="1" dirty="0" smtClean="0">
                <a:solidFill>
                  <a:srgbClr val="FF0000"/>
                </a:solidFill>
                <a:latin typeface="Propisi" pitchFamily="2" charset="0"/>
              </a:rPr>
              <a:t>«Полно</a:t>
            </a:r>
            <a:r>
              <a:rPr lang="ru-RU" sz="6600" b="1" dirty="0">
                <a:solidFill>
                  <a:srgbClr val="FF0000"/>
                </a:solidFill>
                <a:latin typeface="Propisi" pitchFamily="2" charset="0"/>
              </a:rPr>
              <a:t>, степь моя…»</a:t>
            </a:r>
          </a:p>
        </p:txBody>
      </p:sp>
      <p:pic>
        <p:nvPicPr>
          <p:cNvPr id="5" name="Picture 2" descr="http://900igr.net/datai/literatura/Nikitin-Ivan-Savvich/0016-013-V-ugodu-kosts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629150"/>
            <a:ext cx="3671887" cy="2085975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>
            <a:hlinkClick r:id="rId4" action="ppaction://hlinkfile"/>
          </p:cNvPr>
          <p:cNvSpPr/>
          <p:nvPr/>
        </p:nvSpPr>
        <p:spPr>
          <a:xfrm>
            <a:off x="611560" y="4629150"/>
            <a:ext cx="3600078" cy="208597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rgbClr val="FFFF00"/>
                </a:solidFill>
              </a:rPr>
              <a:t>https://</a:t>
            </a:r>
            <a:r>
              <a:rPr lang="en-US" sz="3200" b="1" dirty="0" smtClean="0">
                <a:solidFill>
                  <a:srgbClr val="FFFF00"/>
                </a:solidFill>
              </a:rPr>
              <a:t>youtu.be/eOxJ9HGBVJU?t=44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539750" y="333375"/>
            <a:ext cx="8280400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Propisi" pitchFamily="2" charset="0"/>
              </a:rPr>
              <a:t>Словесное </a:t>
            </a:r>
            <a:r>
              <a:rPr lang="ru-RU" sz="4000" b="1" dirty="0" smtClean="0">
                <a:solidFill>
                  <a:srgbClr val="FF0000"/>
                </a:solidFill>
                <a:latin typeface="Propisi" pitchFamily="2" charset="0"/>
              </a:rPr>
              <a:t>рисование.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400" b="1" dirty="0"/>
              <a:t>- Как вы себе представляете степь? Опишите картину, которую вы представили.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- Какие бы краски вы выбрали для своей картины? Почему?</a:t>
            </a:r>
          </a:p>
          <a:p>
            <a:pPr>
              <a:buFontTx/>
              <a:buChar char="-"/>
            </a:pPr>
            <a:r>
              <a:rPr lang="ru-RU" sz="2400" b="1" dirty="0"/>
              <a:t>Что бы вы изобразили в центре? Почему? </a:t>
            </a:r>
          </a:p>
          <a:p>
            <a:pPr>
              <a:buFontTx/>
              <a:buChar char="-"/>
            </a:pPr>
            <a:r>
              <a:rPr lang="ru-RU" sz="2400" b="1" dirty="0">
                <a:solidFill>
                  <a:srgbClr val="7030A0"/>
                </a:solidFill>
              </a:rPr>
              <a:t>Что было бы еще на вашей картине?</a:t>
            </a:r>
          </a:p>
          <a:p>
            <a:pPr>
              <a:buFontTx/>
              <a:buChar char="-"/>
            </a:pPr>
            <a:r>
              <a:rPr lang="ru-RU" sz="2400" b="1" dirty="0"/>
              <a:t> </a:t>
            </a:r>
            <a:r>
              <a:rPr lang="ru-RU" sz="2400" b="1" dirty="0">
                <a:solidFill>
                  <a:srgbClr val="00B0F0"/>
                </a:solidFill>
              </a:rPr>
              <a:t>Почему именно это вы хотели бы поместить?</a:t>
            </a:r>
          </a:p>
          <a:p>
            <a:r>
              <a:rPr lang="ru-RU" sz="2400" b="1" dirty="0"/>
              <a:t>- Какими строчками из стихотворения вы бы подписали свою картину? Зачитайте их.</a:t>
            </a:r>
          </a:p>
          <a:p>
            <a:r>
              <a:rPr lang="ru-RU" sz="2400" b="1" dirty="0">
                <a:solidFill>
                  <a:srgbClr val="00B0F0"/>
                </a:solidFill>
              </a:rPr>
              <a:t>-Посмотрите на иллюстрацию. </a:t>
            </a:r>
          </a:p>
          <a:p>
            <a:r>
              <a:rPr lang="ru-RU" sz="2400" b="1" dirty="0"/>
              <a:t>-Такой вы представляли себе степь? </a:t>
            </a:r>
          </a:p>
          <a:p>
            <a:r>
              <a:rPr lang="ru-RU" sz="2400" b="1" dirty="0"/>
              <a:t>-</a:t>
            </a:r>
            <a:r>
              <a:rPr lang="ru-RU" sz="2400" b="1" dirty="0">
                <a:solidFill>
                  <a:srgbClr val="00B050"/>
                </a:solidFill>
              </a:rPr>
              <a:t>Подпишите эту иллюстрацию строчками из стихотворения.</a:t>
            </a:r>
          </a:p>
        </p:txBody>
      </p:sp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468313" y="333375"/>
            <a:ext cx="820737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Что представало вашему взору, когда вы слушали эти строки?</a:t>
            </a:r>
          </a:p>
          <a:p>
            <a:r>
              <a:rPr lang="ru-RU" sz="2400" b="1" dirty="0"/>
              <a:t>– Какие средства выразительности речи использует поэт? Докажите.</a:t>
            </a:r>
          </a:p>
          <a:p>
            <a:r>
              <a:rPr lang="ru-RU" sz="2400" b="1" dirty="0"/>
              <a:t>-Что такое олицетворение?</a:t>
            </a:r>
          </a:p>
          <a:p>
            <a:r>
              <a:rPr lang="ru-RU" sz="2400" b="1" dirty="0"/>
              <a:t>-Что помогает представить олицетворение?</a:t>
            </a:r>
          </a:p>
          <a:p>
            <a:r>
              <a:rPr lang="ru-RU" sz="2400" b="1" dirty="0"/>
              <a:t>– Как обращается поэт к степи?</a:t>
            </a:r>
          </a:p>
          <a:p>
            <a:r>
              <a:rPr lang="ru-RU" sz="2400" b="1" dirty="0"/>
              <a:t>– Какие строчки вам особенно понравились? Прочитайте их.</a:t>
            </a:r>
          </a:p>
          <a:p>
            <a:r>
              <a:rPr lang="ru-RU" sz="2400" b="1" dirty="0"/>
              <a:t>– Каким настроением проникнуто стихотворение?</a:t>
            </a:r>
          </a:p>
        </p:txBody>
      </p:sp>
      <p:pic>
        <p:nvPicPr>
          <p:cNvPr id="4" name="Picture 2" descr="http://club.foto.ru/gallery/images/photo/2009/10/17/14497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4200525"/>
            <a:ext cx="350520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proza.ru/pics/2013/04/12/109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63" y="4127500"/>
            <a:ext cx="3249612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m2-tub-ru.yandex.net/i?id=dfe0a8467533cfd9b96f0a5a37003a62&amp;n=33&amp;h=215&amp;w=3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304800"/>
            <a:ext cx="8083550" cy="545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79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395288" y="333375"/>
            <a:ext cx="8569325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 dirty="0"/>
              <a:t> </a:t>
            </a:r>
            <a:r>
              <a:rPr lang="ru-RU" sz="3200" b="1" i="1" u="sng" dirty="0">
                <a:solidFill>
                  <a:srgbClr val="C00000"/>
                </a:solidFill>
              </a:rPr>
              <a:t>Памятка «Как читать выразительно»</a:t>
            </a:r>
          </a:p>
          <a:p>
            <a:endParaRPr lang="ru-RU" sz="2800" b="1" dirty="0">
              <a:solidFill>
                <a:srgbClr val="C00000"/>
              </a:solidFill>
            </a:endParaRPr>
          </a:p>
          <a:p>
            <a:r>
              <a:rPr lang="ru-RU" sz="3600" b="1" dirty="0"/>
              <a:t>1. Правильно ставь ударения.</a:t>
            </a:r>
          </a:p>
          <a:p>
            <a:r>
              <a:rPr lang="ru-RU" sz="3600" b="1" dirty="0"/>
              <a:t>2. Соблюдай паузы.</a:t>
            </a:r>
          </a:p>
          <a:p>
            <a:r>
              <a:rPr lang="ru-RU" sz="3600" b="1" dirty="0"/>
              <a:t>3. Выбери силу голоса (громко, </a:t>
            </a:r>
          </a:p>
          <a:p>
            <a:r>
              <a:rPr lang="ru-RU" sz="3600" b="1" dirty="0"/>
              <a:t>                                                  тихо).</a:t>
            </a:r>
          </a:p>
          <a:p>
            <a:r>
              <a:rPr lang="ru-RU" sz="3600" b="1" dirty="0"/>
              <a:t>4. Определи темп (быстро, </a:t>
            </a:r>
          </a:p>
          <a:p>
            <a:r>
              <a:rPr lang="ru-RU" sz="3600" b="1" dirty="0"/>
              <a:t>                                   медленно)</a:t>
            </a:r>
          </a:p>
          <a:p>
            <a:r>
              <a:rPr lang="ru-RU" sz="3600" b="1" dirty="0"/>
              <a:t>5. Читай эмоционально.</a:t>
            </a:r>
          </a:p>
          <a:p>
            <a:r>
              <a:rPr lang="ru-RU" sz="3600" b="1" dirty="0"/>
              <a:t>6. Покажи интонацией свое отношение к произведению.</a:t>
            </a:r>
          </a:p>
        </p:txBody>
      </p:sp>
    </p:spTree>
    <p:extLst>
      <p:ext uri="{BB962C8B-B14F-4D97-AF65-F5344CB8AC3E}">
        <p14:creationId xmlns:p14="http://schemas.microsoft.com/office/powerpoint/2010/main" val="392079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539750" y="1125538"/>
            <a:ext cx="82804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– Понравилось вам стихотворение?</a:t>
            </a:r>
            <a:br>
              <a:rPr lang="ru-RU" sz="2400" b="1" dirty="0"/>
            </a:br>
            <a:r>
              <a:rPr lang="ru-RU" sz="2400" b="1" dirty="0">
                <a:solidFill>
                  <a:srgbClr val="7030A0"/>
                </a:solidFill>
              </a:rPr>
              <a:t>– Какие чувства вы испытывали при чтении этого стихотворения? 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-Можно ли сказать, что Никитин в стихотворении «Встреча зимы» создаёт как бы подвижные картины природы? 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– Проследите, как меняется всё вокруг утром, в полдень, ночью и на рассвете. </a:t>
            </a:r>
            <a:br>
              <a:rPr lang="ru-RU" sz="2400" b="1" dirty="0"/>
            </a:br>
            <a:r>
              <a:rPr lang="ru-RU" sz="2400" b="1" dirty="0">
                <a:solidFill>
                  <a:srgbClr val="00B050"/>
                </a:solidFill>
              </a:rPr>
              <a:t>– Какой поре посвящено стихотворение?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– Подумайте, почему людей радует первый снег. Найдите эти строки и перечитайте их. 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-Перейди по ссылке и послушай.</a:t>
            </a:r>
          </a:p>
          <a:p>
            <a:r>
              <a:rPr lang="en-US" sz="2400" b="1" dirty="0">
                <a:solidFill>
                  <a:srgbClr val="7030A0"/>
                </a:solidFill>
                <a:hlinkClick r:id="rId3"/>
              </a:rPr>
              <a:t>https://</a:t>
            </a:r>
            <a:r>
              <a:rPr lang="en-US" sz="2400" b="1" dirty="0" smtClean="0">
                <a:solidFill>
                  <a:srgbClr val="7030A0"/>
                </a:solidFill>
                <a:hlinkClick r:id="rId3"/>
              </a:rPr>
              <a:t>youtu.be/B9WTXPVP9Ro?t=14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411413" y="333375"/>
            <a:ext cx="3941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rgbClr val="C00000"/>
                </a:solidFill>
              </a:rPr>
              <a:t>«Встреча зимы»</a:t>
            </a:r>
          </a:p>
        </p:txBody>
      </p:sp>
    </p:spTree>
    <p:extLst>
      <p:ext uri="{BB962C8B-B14F-4D97-AF65-F5344CB8AC3E}">
        <p14:creationId xmlns:p14="http://schemas.microsoft.com/office/powerpoint/2010/main" val="392079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539750" y="404813"/>
            <a:ext cx="8135938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– Перечитайте приветствие зиме. 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- Можно ли сказать, что автор одушевляет природу? 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– Ребята, любил ли поэт русскую зиму? </a:t>
            </a:r>
            <a:br>
              <a:rPr lang="ru-RU" sz="2400" b="1" dirty="0"/>
            </a:br>
            <a:r>
              <a:rPr lang="ru-RU" sz="2400" b="1" dirty="0">
                <a:solidFill>
                  <a:srgbClr val="002060"/>
                </a:solidFill>
              </a:rPr>
              <a:t>– А как он относился к русским людям, к простому человеку?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pic>
        <p:nvPicPr>
          <p:cNvPr id="4" name="Picture 2" descr="http://xn----8sbiecm6bhdx8i.xn--p1ai/sites/default/files/osen_str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2492375"/>
            <a:ext cx="3005137" cy="4160838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http://www.vassilypolenov.com/photos/10_117745b05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92600"/>
            <a:ext cx="4392612" cy="2284413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79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statics.photodom.com/photos/2012/11/03/2503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04813"/>
            <a:ext cx="8401050" cy="5667375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079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клипарты\школа\0_90ba1_37720905_orig (1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0"/>
            <a:ext cx="8388350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Прямоугольник 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603250"/>
            <a:ext cx="7704138" cy="247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13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photoforum.ru/f/photo/000/547/547242_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15900"/>
            <a:ext cx="8285162" cy="6213475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79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2" y="-92616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260648"/>
            <a:ext cx="7416824" cy="12905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Propisi" pitchFamily="2" charset="0"/>
              </a:rPr>
              <a:t>Закрепление изученного</a:t>
            </a:r>
            <a:endParaRPr lang="ru-RU" sz="6000" b="1" dirty="0">
              <a:solidFill>
                <a:srgbClr val="FF0000"/>
              </a:solidFill>
              <a:latin typeface="Propisi" pitchFamily="2" charset="0"/>
            </a:endParaRPr>
          </a:p>
        </p:txBody>
      </p:sp>
      <p:pic>
        <p:nvPicPr>
          <p:cNvPr id="4098" name="Picture 2" descr="https://i.pinimg.com/originals/8b/cc/b9/8bccb912a7ee5c37ad05436bf9207ea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51175"/>
            <a:ext cx="3209419" cy="509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festival.1september.ru/articles/613870/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60" y="311150"/>
            <a:ext cx="5078413" cy="632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5795963" y="476250"/>
            <a:ext cx="287813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А. Пластова </a:t>
            </a:r>
          </a:p>
          <a:p>
            <a:r>
              <a:rPr lang="ru-RU" sz="2800" b="1"/>
              <a:t>«Первый снег»</a:t>
            </a:r>
          </a:p>
        </p:txBody>
      </p:sp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1908175" y="260350"/>
            <a:ext cx="5102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/>
              <a:t> Юон  «Конец зимы»</a:t>
            </a:r>
          </a:p>
        </p:txBody>
      </p:sp>
      <p:pic>
        <p:nvPicPr>
          <p:cNvPr id="4" name="Picture 2" descr="http://festival.1september.ru/articles/613870/img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836613"/>
            <a:ext cx="7416800" cy="581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funforkids.ru/art/winter/winter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8572500" cy="6067425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827088" y="6488113"/>
            <a:ext cx="7453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/>
              <a:t>Васнецов А. М. Зимний сон (Зима). 1908-1914</a:t>
            </a:r>
          </a:p>
        </p:txBody>
      </p:sp>
    </p:spTree>
    <p:extLst>
      <p:ext uri="{BB962C8B-B14F-4D97-AF65-F5344CB8AC3E}">
        <p14:creationId xmlns:p14="http://schemas.microsoft.com/office/powerpoint/2010/main" val="188917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63587" y="39931"/>
            <a:ext cx="7416824" cy="12905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Propisi" pitchFamily="2" charset="0"/>
              </a:rPr>
              <a:t>Контроль знаний</a:t>
            </a:r>
            <a:endParaRPr lang="ru-RU" sz="4400" b="1" dirty="0">
              <a:solidFill>
                <a:srgbClr val="FF0000"/>
              </a:solidFill>
              <a:latin typeface="Propisi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348622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1.Перечитай стихотворение и подумай, о чём в </a:t>
            </a:r>
            <a:r>
              <a:rPr lang="ru-RU" sz="2800" dirty="0" smtClean="0">
                <a:solidFill>
                  <a:srgbClr val="00B050"/>
                </a:solidFill>
              </a:rPr>
              <a:t>нем говорится.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2</a:t>
            </a:r>
            <a:r>
              <a:rPr lang="ru-RU" sz="2800" dirty="0">
                <a:solidFill>
                  <a:srgbClr val="002060"/>
                </a:solidFill>
              </a:rPr>
              <a:t>. Перечитай каждое четверостишие и определи, </a:t>
            </a:r>
            <a:r>
              <a:rPr lang="ru-RU" sz="2800" dirty="0" smtClean="0">
                <a:solidFill>
                  <a:srgbClr val="002060"/>
                </a:solidFill>
              </a:rPr>
              <a:t>о чем </a:t>
            </a:r>
            <a:r>
              <a:rPr lang="ru-RU" sz="2800" dirty="0">
                <a:solidFill>
                  <a:srgbClr val="002060"/>
                </a:solidFill>
              </a:rPr>
              <a:t>говорится в каждом из них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3</a:t>
            </a:r>
            <a:r>
              <a:rPr lang="ru-RU" sz="2800" dirty="0">
                <a:solidFill>
                  <a:srgbClr val="FFC000"/>
                </a:solidFill>
              </a:rPr>
              <a:t>. Перечитай первое четверостишие и пометь в </a:t>
            </a:r>
            <a:r>
              <a:rPr lang="ru-RU" sz="2800" dirty="0" smtClean="0">
                <a:solidFill>
                  <a:srgbClr val="FFC000"/>
                </a:solidFill>
              </a:rPr>
              <a:t>нем для </a:t>
            </a:r>
            <a:r>
              <a:rPr lang="ru-RU" sz="2800" dirty="0">
                <a:solidFill>
                  <a:srgbClr val="FFC000"/>
                </a:solidFill>
              </a:rPr>
              <a:t>себя важные слова, которые </a:t>
            </a:r>
            <a:r>
              <a:rPr lang="ru-RU" sz="2800" dirty="0" smtClean="0">
                <a:solidFill>
                  <a:srgbClr val="FFC000"/>
                </a:solidFill>
              </a:rPr>
              <a:t>несут основные </a:t>
            </a:r>
            <a:r>
              <a:rPr lang="ru-RU" sz="2800" dirty="0">
                <a:solidFill>
                  <a:srgbClr val="FFC000"/>
                </a:solidFill>
              </a:rPr>
              <a:t>мысли</a:t>
            </a:r>
            <a:r>
              <a:rPr lang="ru-RU" sz="2800" dirty="0" smtClean="0">
                <a:solidFill>
                  <a:srgbClr val="FFC000"/>
                </a:solidFill>
              </a:rPr>
              <a:t>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4</a:t>
            </a:r>
            <a:r>
              <a:rPr lang="ru-RU" sz="2800" dirty="0">
                <a:solidFill>
                  <a:srgbClr val="FF0000"/>
                </a:solidFill>
              </a:rPr>
              <a:t>. Прочитай четверостишие, выделяя </a:t>
            </a:r>
            <a:r>
              <a:rPr lang="ru-RU" sz="2800" dirty="0" smtClean="0">
                <a:solidFill>
                  <a:srgbClr val="FF0000"/>
                </a:solidFill>
              </a:rPr>
              <a:t>важные слова.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5</a:t>
            </a:r>
            <a:r>
              <a:rPr lang="ru-RU" sz="2800" dirty="0">
                <a:solidFill>
                  <a:srgbClr val="7030A0"/>
                </a:solidFill>
              </a:rPr>
              <a:t>. Повтори медленно четверостишие (книгу </a:t>
            </a:r>
            <a:r>
              <a:rPr lang="ru-RU" sz="2800" dirty="0" smtClean="0">
                <a:solidFill>
                  <a:srgbClr val="7030A0"/>
                </a:solidFill>
              </a:rPr>
              <a:t>держи закрытой).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6</a:t>
            </a:r>
            <a:r>
              <a:rPr lang="ru-RU" sz="2800" dirty="0">
                <a:solidFill>
                  <a:srgbClr val="00B0F0"/>
                </a:solidFill>
              </a:rPr>
              <a:t>. Проверь себя по книге (удалось ли передать </a:t>
            </a:r>
            <a:r>
              <a:rPr lang="ru-RU" sz="2800" dirty="0" smtClean="0">
                <a:solidFill>
                  <a:srgbClr val="00B0F0"/>
                </a:solidFill>
              </a:rPr>
              <a:t>те мысли </a:t>
            </a:r>
            <a:r>
              <a:rPr lang="ru-RU" sz="2800" dirty="0">
                <a:solidFill>
                  <a:srgbClr val="00B0F0"/>
                </a:solidFill>
              </a:rPr>
              <a:t>и чувства героев, о которых говорилось </a:t>
            </a:r>
            <a:r>
              <a:rPr lang="ru-RU" sz="2800" dirty="0" smtClean="0">
                <a:solidFill>
                  <a:srgbClr val="00B0F0"/>
                </a:solidFill>
              </a:rPr>
              <a:t>в тексте </a:t>
            </a:r>
            <a:r>
              <a:rPr lang="ru-RU" sz="2800" dirty="0">
                <a:solidFill>
                  <a:srgbClr val="00B0F0"/>
                </a:solidFill>
              </a:rPr>
              <a:t>стихотворения .</a:t>
            </a:r>
          </a:p>
        </p:txBody>
      </p:sp>
    </p:spTree>
    <p:extLst>
      <p:ext uri="{BB962C8B-B14F-4D97-AF65-F5344CB8AC3E}">
        <p14:creationId xmlns:p14="http://schemas.microsoft.com/office/powerpoint/2010/main" val="188917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467544" y="626346"/>
            <a:ext cx="4967287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-С творчеством какого поэта познакомились на уроке?</a:t>
            </a:r>
          </a:p>
          <a:p>
            <a:r>
              <a:rPr lang="ru-RU" sz="2400" b="1" dirty="0"/>
              <a:t>-Как называются его стихотворения?</a:t>
            </a:r>
          </a:p>
          <a:p>
            <a:r>
              <a:rPr lang="ru-RU" sz="2400" b="1" dirty="0"/>
              <a:t>-С какими средствами выразительности речи мы сегодня работали?</a:t>
            </a:r>
            <a:br>
              <a:rPr lang="ru-RU" sz="2400" b="1" dirty="0"/>
            </a:br>
            <a:r>
              <a:rPr lang="ru-RU" sz="2400" b="1" dirty="0"/>
              <a:t>– Поделитесь своими впечатлениями от знакомства с данным стихотворением.</a:t>
            </a:r>
            <a:br>
              <a:rPr lang="ru-RU" sz="2400" b="1" dirty="0"/>
            </a:br>
            <a:r>
              <a:rPr lang="ru-RU" sz="2400" b="1" dirty="0"/>
              <a:t>– Каковы основные мысли стихотворения?</a:t>
            </a:r>
          </a:p>
          <a:p>
            <a:r>
              <a:rPr lang="ru-RU" sz="2400" b="1" dirty="0"/>
              <a:t>-Помогают ли последние строчки стихотворения понять отношение поэта к природе?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740" b="82552" l="62665" r="78331">
                        <a14:foregroundMark x1="65007" y1="78906" x2="65007" y2="78906"/>
                        <a14:foregroundMark x1="65300" y1="78255" x2="65300" y2="78255"/>
                        <a14:foregroundMark x1="67716" y1="80339" x2="67716" y2="80339"/>
                        <a14:foregroundMark x1="68814" y1="79688" x2="68814" y2="79688"/>
                        <a14:foregroundMark x1="74378" y1="76953" x2="74378" y2="76953"/>
                        <a14:foregroundMark x1="76208" y1="77734" x2="76208" y2="77734"/>
                        <a14:foregroundMark x1="73206" y1="79818" x2="73206" y2="79818"/>
                        <a14:foregroundMark x1="71376" y1="45182" x2="71376" y2="45182"/>
                        <a14:foregroundMark x1="70059" y1="43099" x2="70059" y2="43099"/>
                        <a14:foregroundMark x1="69619" y1="40365" x2="69619" y2="40365"/>
                        <a14:foregroundMark x1="68009" y1="41927" x2="68009" y2="41927"/>
                        <a14:foregroundMark x1="70278" y1="48698" x2="70278" y2="48698"/>
                        <a14:foregroundMark x1="75549" y1="38672" x2="75549" y2="38672"/>
                        <a14:foregroundMark x1="73280" y1="32422" x2="73280" y2="32422"/>
                        <a14:foregroundMark x1="69546" y1="28385" x2="69253" y2="27995"/>
                        <a14:foregroundMark x1="67789" y1="29297" x2="67789" y2="29297"/>
                        <a14:foregroundMark x1="66911" y1="31250" x2="66911" y2="31250"/>
                        <a14:foregroundMark x1="65959" y1="34375" x2="65959" y2="34375"/>
                        <a14:foregroundMark x1="67789" y1="33073" x2="67789" y2="33073"/>
                        <a14:foregroundMark x1="68741" y1="31120" x2="68741" y2="31120"/>
                        <a14:foregroundMark x1="70717" y1="30339" x2="70717" y2="30339"/>
                        <a14:foregroundMark x1="71449" y1="29036" x2="71449" y2="29036"/>
                        <a14:foregroundMark x1="72621" y1="29688" x2="72621" y2="29688"/>
                        <a14:foregroundMark x1="74817" y1="32161" x2="74817" y2="32161"/>
                        <a14:foregroundMark x1="74305" y1="34375" x2="74231" y2="35026"/>
                        <a14:foregroundMark x1="73572" y1="38932" x2="73572" y2="38932"/>
                        <a14:foregroundMark x1="72474" y1="41667" x2="72474" y2="41667"/>
                        <a14:foregroundMark x1="63543" y1="79167" x2="63543" y2="79167"/>
                        <a14:foregroundMark x1="76647" y1="78255" x2="76647" y2="78255"/>
                        <a14:foregroundMark x1="75915" y1="79688" x2="75915" y2="79688"/>
                        <a14:foregroundMark x1="70351" y1="44661" x2="70351" y2="44661"/>
                        <a14:foregroundMark x1="71889" y1="44141" x2="71889" y2="44141"/>
                        <a14:foregroundMark x1="69619" y1="40365" x2="69619" y2="40365"/>
                        <a14:foregroundMark x1="70425" y1="40365" x2="70425" y2="40365"/>
                        <a14:foregroundMark x1="68448" y1="36198" x2="68448" y2="36198"/>
                        <a14:foregroundMark x1="69546" y1="39063" x2="69619" y2="38672"/>
                        <a14:foregroundMark x1="77526" y1="78906" x2="77526" y2="789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523" t="21767" r="20513" b="17026"/>
          <a:stretch/>
        </p:blipFill>
        <p:spPr bwMode="auto">
          <a:xfrm>
            <a:off x="5462484" y="329647"/>
            <a:ext cx="2917886" cy="5919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17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8313" y="260350"/>
            <a:ext cx="8207375" cy="1223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Рефлексия     деятельности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на уроке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«Лестница успеха»</a:t>
            </a:r>
          </a:p>
        </p:txBody>
      </p:sp>
      <p:graphicFrame>
        <p:nvGraphicFramePr>
          <p:cNvPr id="6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955708"/>
              </p:ext>
            </p:extLst>
          </p:nvPr>
        </p:nvGraphicFramePr>
        <p:xfrm>
          <a:off x="900113" y="4868863"/>
          <a:ext cx="3240087" cy="863600"/>
        </p:xfrm>
        <a:graphic>
          <a:graphicData uri="http://schemas.openxmlformats.org/drawingml/2006/table">
            <a:tbl>
              <a:tblPr/>
              <a:tblGrid>
                <a:gridCol w="3240087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Знаю…..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884727"/>
              </p:ext>
            </p:extLst>
          </p:nvPr>
        </p:nvGraphicFramePr>
        <p:xfrm>
          <a:off x="2916238" y="3357563"/>
          <a:ext cx="3097212" cy="936625"/>
        </p:xfrm>
        <a:graphic>
          <a:graphicData uri="http://schemas.openxmlformats.org/drawingml/2006/table">
            <a:tbl>
              <a:tblPr/>
              <a:tblGrid>
                <a:gridCol w="3097212"/>
              </a:tblGrid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Понимаю…..</a:t>
                      </a:r>
                    </a:p>
                  </a:txBody>
                  <a:tcPr marL="91466" marR="91466" marT="45768" marB="45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792590"/>
              </p:ext>
            </p:extLst>
          </p:nvPr>
        </p:nvGraphicFramePr>
        <p:xfrm>
          <a:off x="5292725" y="1844675"/>
          <a:ext cx="3622675" cy="863600"/>
        </p:xfrm>
        <a:graphic>
          <a:graphicData uri="http://schemas.openxmlformats.org/drawingml/2006/table">
            <a:tbl>
              <a:tblPr/>
              <a:tblGrid>
                <a:gridCol w="3622675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Умею…..</a:t>
                      </a:r>
                    </a:p>
                  </a:txBody>
                  <a:tcPr marL="91456" marR="9145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D:\клипарты\Дети\0_acfb4_7daeb2fe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487783"/>
            <a:ext cx="3125788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84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209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0"/>
          <p:cNvSpPr txBox="1">
            <a:spLocks noChangeArrowheads="1"/>
          </p:cNvSpPr>
          <p:nvPr/>
        </p:nvSpPr>
        <p:spPr>
          <a:xfrm>
            <a:off x="5023990" y="452438"/>
            <a:ext cx="4283075" cy="11049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/>
            </a:r>
            <a:b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endParaRPr lang="ru-RU" sz="3200" b="1" dirty="0" smtClean="0">
              <a:solidFill>
                <a:srgbClr val="000099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188640"/>
            <a:ext cx="58143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Домашнее задание: нарисовать иллюстрации к стихотворению и выразительно  читать. (с. 66-71)</a:t>
            </a:r>
          </a:p>
        </p:txBody>
      </p:sp>
    </p:spTree>
    <p:extLst>
      <p:ext uri="{BB962C8B-B14F-4D97-AF65-F5344CB8AC3E}">
        <p14:creationId xmlns:p14="http://schemas.microsoft.com/office/powerpoint/2010/main" val="273884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-80846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482288"/>
            <a:ext cx="7416824" cy="12905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Propisi" pitchFamily="2" charset="0"/>
              </a:rPr>
              <a:t>Постановка целей урока</a:t>
            </a:r>
            <a:endParaRPr lang="ru-RU" sz="6000" b="1" dirty="0">
              <a:solidFill>
                <a:srgbClr val="FF0000"/>
              </a:solidFill>
              <a:latin typeface="Propisi" pitchFamily="2" charset="0"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2123728" y="2204864"/>
            <a:ext cx="55500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/>
              <a:t> Сегодня мы продолжим знакомиться </a:t>
            </a:r>
          </a:p>
          <a:p>
            <a:pPr algn="ctr"/>
            <a:r>
              <a:rPr lang="ru-RU" sz="2400" b="1" dirty="0"/>
              <a:t>со стихами великих русских поэтов.</a:t>
            </a:r>
          </a:p>
        </p:txBody>
      </p:sp>
      <p:pic>
        <p:nvPicPr>
          <p:cNvPr id="16386" name="Picture 2" descr="http://cbsklimovsk.ru/assets/images/news/darite-knigi-1-r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2" y="3361725"/>
            <a:ext cx="3959432" cy="341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5591175" y="2133600"/>
            <a:ext cx="29845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</a:rPr>
              <a:t>Иван Саввич </a:t>
            </a:r>
          </a:p>
          <a:p>
            <a:pPr algn="ctr"/>
            <a:r>
              <a:rPr lang="ru-RU" sz="3200" b="1">
                <a:solidFill>
                  <a:srgbClr val="C00000"/>
                </a:solidFill>
              </a:rPr>
              <a:t>Никитин</a:t>
            </a:r>
          </a:p>
          <a:p>
            <a:pPr algn="ctr"/>
            <a:r>
              <a:rPr lang="ru-RU" sz="3200" b="1">
                <a:solidFill>
                  <a:srgbClr val="C00000"/>
                </a:solidFill>
              </a:rPr>
              <a:t>   (1824-1861) </a:t>
            </a:r>
          </a:p>
        </p:txBody>
      </p:sp>
      <p:pic>
        <p:nvPicPr>
          <p:cNvPr id="4" name="Picture 3" descr="http://russian-authors.ru/_mod_files/ce_images/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2189163"/>
            <a:ext cx="3792538" cy="446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482288"/>
            <a:ext cx="7416824" cy="12905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Propisi" pitchFamily="2" charset="0"/>
              </a:rPr>
              <a:t>Об авторе</a:t>
            </a:r>
            <a:endParaRPr lang="ru-RU" sz="6000" b="1" dirty="0">
              <a:solidFill>
                <a:srgbClr val="FF0000"/>
              </a:solidFill>
              <a:latin typeface="Propis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539750" y="188913"/>
            <a:ext cx="83534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 dirty="0"/>
              <a:t>Никитин Иван </a:t>
            </a:r>
            <a:r>
              <a:rPr lang="ru-RU" sz="2000" b="1" dirty="0" err="1"/>
              <a:t>Саввич</a:t>
            </a:r>
            <a:r>
              <a:rPr lang="ru-RU" sz="2000" b="1" dirty="0"/>
              <a:t> - известный поэт.</a:t>
            </a:r>
          </a:p>
          <a:p>
            <a:r>
              <a:rPr lang="ru-RU" sz="2000" b="1" dirty="0"/>
              <a:t>Родился он в Воронеже, отец его был купцом-владельцем свечного завода. Учился в училище, но не закончил его, т. к. помогал отцу в торговых делах. Все тяготы взрослой жизни взял на себя маленький Иван </a:t>
            </a:r>
            <a:r>
              <a:rPr lang="ru-RU" sz="2000" b="1" dirty="0" err="1"/>
              <a:t>Саввич</a:t>
            </a:r>
            <a:r>
              <a:rPr lang="ru-RU" sz="2000" b="1" dirty="0"/>
              <a:t>. Ему пришлось очень много работать, чтобы заработать на хлебушек. </a:t>
            </a:r>
          </a:p>
        </p:txBody>
      </p:sp>
      <p:pic>
        <p:nvPicPr>
          <p:cNvPr id="4" name="Picture 2" descr="http://server.audiopedia.su:8888/staroeradio/images/pics/017009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064" y="2261936"/>
            <a:ext cx="3203575" cy="4271963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http://online-bibliograph.ru/files/orig/e/8/5/e858fe217cab5b5b5091552067150b0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51617"/>
            <a:ext cx="2863850" cy="4292600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539750" y="188913"/>
            <a:ext cx="835342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 dirty="0"/>
              <a:t>Стихи он стал писать очень рано, но долго не решался их напечатать, показать их другим. И первое напечатанное стихотворение Никитина «Русь» принесло ему известность, скоро он выпустил целый сборник своих стихотворений, на вырученные средств. впоследствии он открыл книжный магазин и библиотеку.</a:t>
            </a:r>
          </a:p>
          <a:p>
            <a:r>
              <a:rPr lang="ru-RU" sz="2000" b="1" dirty="0"/>
              <a:t>Дети с удовольствием читают такие стихотворения И.С. Никитина как: "Дитяти", " Дедушка", "Когда один, в минуты размышленья..." и многие другие.</a:t>
            </a:r>
          </a:p>
        </p:txBody>
      </p:sp>
      <p:pic>
        <p:nvPicPr>
          <p:cNvPr id="4" name="Picture 4" descr="http://vozone.ru/image.jpg?dir=multimedia/books_covers/10078116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854325"/>
            <a:ext cx="2447925" cy="3817938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readli.net/wp-content/uploads/2015/09/BC2_14225329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251200"/>
            <a:ext cx="2089150" cy="3424238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mudrayasovalux.users.photofile.ru/photo/mudrayasovalux/200508893/xlarge/2066929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3357563"/>
            <a:ext cx="2436812" cy="3327400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69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482288"/>
            <a:ext cx="7416824" cy="12905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Propisi" pitchFamily="2" charset="0"/>
              </a:rPr>
              <a:t>Словарь</a:t>
            </a:r>
            <a:endParaRPr lang="ru-RU" sz="6000" b="1" dirty="0">
              <a:solidFill>
                <a:srgbClr val="FF0000"/>
              </a:solidFill>
              <a:latin typeface="Propisi" pitchFamily="2" charset="0"/>
            </a:endParaRPr>
          </a:p>
        </p:txBody>
      </p:sp>
      <p:pic>
        <p:nvPicPr>
          <p:cNvPr id="12292" name="Picture 4" descr="https://img2.freepng.ru/20180607/fra/kisspng-reading-child-book-drawing-school-children-5b18c9cc932589.6889256915283511806027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98556" l="8333" r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72" y="2204864"/>
            <a:ext cx="4236205" cy="423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684213" y="404813"/>
            <a:ext cx="77041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«искони» </a:t>
            </a:r>
            <a:r>
              <a:rPr lang="ru-RU" sz="3600" b="1" dirty="0"/>
              <a:t>- </a:t>
            </a:r>
            <a:r>
              <a:rPr lang="ru-RU" sz="3600" b="1" i="1" dirty="0"/>
              <a:t>издавна, с незапамятных времён.</a:t>
            </a:r>
            <a:endParaRPr lang="ru-RU" sz="3600" b="1" dirty="0"/>
          </a:p>
        </p:txBody>
      </p:sp>
      <p:pic>
        <p:nvPicPr>
          <p:cNvPr id="4" name="Picture 2" descr="http://cs314531.vk.me/v314531372/812d/F45bIeY3n5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13" y="1682750"/>
            <a:ext cx="7431087" cy="49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loggang.com/data/j/jiujik/picture/1439610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" y="0"/>
            <a:ext cx="9137995" cy="68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468313" y="1773238"/>
            <a:ext cx="4643437" cy="40005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smtClean="0">
                <a:latin typeface="Arial" charset="0"/>
                <a:cs typeface="Arial" charset="0"/>
              </a:rPr>
              <a:t>Сумрачный -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раздолье -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искони 	-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подчас 	-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хмельной </a:t>
            </a:r>
            <a:r>
              <a:rPr lang="ru-RU" sz="4000" smtClean="0"/>
              <a:t>-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4140200" y="1844675"/>
            <a:ext cx="29146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sz="2800" b="1" dirty="0"/>
              <a:t>темный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4427538" y="2425123"/>
            <a:ext cx="3643312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sz="2800" b="1" dirty="0"/>
              <a:t>ширь, простор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670920" y="3049664"/>
            <a:ext cx="44291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sz="2800" b="1" dirty="0"/>
              <a:t>с давних пор, времен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4427538" y="3773487"/>
            <a:ext cx="3643312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sz="2800" b="1" dirty="0"/>
              <a:t>сейчас, тотчас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4140200" y="4514851"/>
            <a:ext cx="29146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sz="2800" b="1" dirty="0"/>
              <a:t>пьяный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482288"/>
            <a:ext cx="7416824" cy="12905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Propisi" pitchFamily="2" charset="0"/>
              </a:rPr>
              <a:t>Подбери синонимы</a:t>
            </a:r>
            <a:endParaRPr lang="ru-RU" sz="6000" b="1" dirty="0">
              <a:solidFill>
                <a:srgbClr val="FF0000"/>
              </a:solidFill>
              <a:latin typeface="Propis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25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691</Words>
  <Application>Microsoft Office PowerPoint</Application>
  <PresentationFormat>Экран (4:3)</PresentationFormat>
  <Paragraphs>100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2019-10-05T07:47:07Z</dcterms:created>
  <dcterms:modified xsi:type="dcterms:W3CDTF">2021-11-10T19:21:15Z</dcterms:modified>
</cp:coreProperties>
</file>