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3" r:id="rId2"/>
    <p:sldId id="286" r:id="rId3"/>
    <p:sldId id="274" r:id="rId4"/>
    <p:sldId id="256" r:id="rId5"/>
    <p:sldId id="272" r:id="rId6"/>
    <p:sldId id="275" r:id="rId7"/>
    <p:sldId id="276" r:id="rId8"/>
    <p:sldId id="277" r:id="rId9"/>
    <p:sldId id="270" r:id="rId10"/>
    <p:sldId id="258" r:id="rId11"/>
    <p:sldId id="257" r:id="rId12"/>
    <p:sldId id="281" r:id="rId13"/>
    <p:sldId id="282" r:id="rId14"/>
    <p:sldId id="267" r:id="rId15"/>
    <p:sldId id="283" r:id="rId16"/>
    <p:sldId id="285" r:id="rId17"/>
    <p:sldId id="284" r:id="rId18"/>
    <p:sldId id="280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660"/>
  </p:normalViewPr>
  <p:slideViewPr>
    <p:cSldViewPr>
      <p:cViewPr varScale="1">
        <p:scale>
          <a:sx n="109" d="100"/>
          <a:sy n="109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C4D07-1D93-4593-BC7C-1D5FC2991C6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205B7-3ED2-4ACC-A67A-392BD66A4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11487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437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376264"/>
          </a:xfrm>
        </p:spPr>
        <p:txBody>
          <a:bodyPr>
            <a:normAutofit fontScale="90000"/>
          </a:bodyPr>
          <a:lstStyle/>
          <a:p>
            <a:pPr indent="449580" algn="l"/>
            <a:r>
              <a:rPr lang="ru-RU" sz="2400" b="1" dirty="0" smtClean="0"/>
              <a:t>Полякова Е.В. </a:t>
            </a:r>
            <a:r>
              <a:rPr lang="en-US" sz="2400" b="1" dirty="0" smtClean="0"/>
              <a:t> </a:t>
            </a:r>
            <a:r>
              <a:rPr lang="ru-RU" sz="2400" b="1" dirty="0" smtClean="0"/>
              <a:t>3 класс</a:t>
            </a:r>
            <a:r>
              <a:rPr lang="en-US" sz="2400" b="1" dirty="0" smtClean="0"/>
              <a:t> </a:t>
            </a:r>
            <a:r>
              <a:rPr lang="ru-RU" sz="2400" b="1" dirty="0" smtClean="0"/>
              <a:t> Русский язык 07.02.2022.</a:t>
            </a:r>
            <a:r>
              <a:rPr lang="en-US" sz="2400" b="1" dirty="0" smtClean="0"/>
              <a:t>                         </a:t>
            </a:r>
            <a:r>
              <a:rPr lang="ru-RU" sz="2400" b="1" dirty="0" smtClean="0"/>
              <a:t>Урок №60</a:t>
            </a:r>
            <a:br>
              <a:rPr lang="ru-RU" sz="2400" b="1" dirty="0" smtClean="0"/>
            </a:br>
            <a:r>
              <a:rPr lang="ru-RU" sz="2400" b="1" dirty="0"/>
              <a:t>Тема</a:t>
            </a:r>
            <a:r>
              <a:rPr lang="ru-RU" sz="2400" b="1" dirty="0" smtClean="0"/>
              <a:t>: "</a:t>
            </a:r>
            <a:r>
              <a:rPr lang="ru-RU" sz="2400" b="1" dirty="0"/>
              <a:t>Мягкий знак на конце существительных после шипящих</a:t>
            </a:r>
            <a:r>
              <a:rPr lang="ru-RU" sz="2400" b="1" dirty="0" smtClean="0"/>
              <a:t>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         расширять знания о функциях мягкого знака в русском языке.</a:t>
            </a:r>
            <a:r>
              <a:rPr lang="ru-RU" sz="1100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sz="11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908720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Вывод:</a:t>
            </a:r>
            <a:endParaRPr lang="ru-RU" sz="3600" b="1" dirty="0">
              <a:solidFill>
                <a:srgbClr val="FF0000"/>
              </a:solidFill>
              <a:latin typeface="Calibri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772816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На конце имен существительных женского рода в единственном числе после шипящих пишется</a:t>
            </a:r>
          </a:p>
          <a:p>
            <a:pPr lvl="0" algn="ctr"/>
            <a:r>
              <a:rPr lang="ru-RU" sz="3200" b="1" dirty="0" smtClean="0"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Ь (мягкий знак</a:t>
            </a:r>
            <a:r>
              <a:rPr lang="ru-RU" b="1" dirty="0" smtClean="0"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)</a:t>
            </a:r>
            <a:endParaRPr lang="ru-RU" b="1" dirty="0">
              <a:solidFill>
                <a:srgbClr val="000000"/>
              </a:solidFill>
              <a:latin typeface="Calibri" pitchFamily="18"/>
              <a:ea typeface="Arial Unicode MS" pitchFamily="2"/>
              <a:cs typeface="Arial Unicode M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5-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 .р. </a:t>
            </a:r>
            <a:r>
              <a:rPr lang="ru-RU" b="1" i="1" dirty="0" smtClean="0">
                <a:solidFill>
                  <a:srgbClr val="00B050"/>
                </a:solidFill>
              </a:rPr>
              <a:t>Ь</a:t>
            </a:r>
            <a:r>
              <a:rPr lang="ru-RU" b="1" i="1" dirty="0" smtClean="0"/>
              <a:t>                                 Ж . р. </a:t>
            </a:r>
            <a:r>
              <a:rPr lang="ru-RU" b="1" i="1" dirty="0" smtClean="0">
                <a:solidFill>
                  <a:srgbClr val="00B050"/>
                </a:solidFill>
              </a:rPr>
              <a:t>Ь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218" y="1752600"/>
            <a:ext cx="6821564" cy="4373563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803400"/>
            <a:ext cx="2664296" cy="414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2339752" y="623980"/>
            <a:ext cx="324037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8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0">
        <p:dissolve/>
      </p:transition>
    </mc:Choice>
    <mc:Fallback xmlns="">
      <p:transition spd="slow" advClick="0" advTm="3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6832"/>
            <a:ext cx="8712968" cy="2736304"/>
          </a:xfrm>
        </p:spPr>
        <p:txBody>
          <a:bodyPr>
            <a:normAutofit fontScale="90000"/>
          </a:bodyPr>
          <a:lstStyle/>
          <a:p>
            <a:r>
              <a:rPr lang="ru-RU" sz="7200" dirty="0" err="1" smtClean="0"/>
              <a:t>Ключ,ночь,малыш,врач,печь,борщ</a:t>
            </a:r>
            <a:r>
              <a:rPr lang="ru-RU" sz="7200" dirty="0" smtClean="0"/>
              <a:t>,</a:t>
            </a:r>
            <a:br>
              <a:rPr lang="ru-RU" sz="7200" dirty="0" smtClean="0"/>
            </a:br>
            <a:r>
              <a:rPr lang="ru-RU" sz="7200" dirty="0" smtClean="0"/>
              <a:t>рожь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 descr="5-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500062"/>
            <a:ext cx="88250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Чёрная птица, вестник наступающей весны-…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71500" y="1071563"/>
            <a:ext cx="55832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Предмет, на котором ездил Емеля- …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1714500"/>
            <a:ext cx="4178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После вечера наступает- …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1500" y="2286000"/>
            <a:ext cx="7358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Дикие птицы и животные как предмет охоты- …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71500" y="2857500"/>
            <a:ext cx="5781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Суп со свёклой и другими овощами- …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71500" y="3429000"/>
            <a:ext cx="4389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 поле колосится золотая- …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1500" y="4071938"/>
            <a:ext cx="3979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Непроходимая, лесная- …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71500" y="4643438"/>
            <a:ext cx="4508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Футбольное соревнование- …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71500" y="5214938"/>
            <a:ext cx="64277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Плохое настроение вместе с капризами- …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71500" y="5786438"/>
            <a:ext cx="5230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Место, где купаются и загорают- …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8072438" y="500063"/>
            <a:ext cx="793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грач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8072438" y="1071563"/>
            <a:ext cx="833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печь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8072438" y="1714500"/>
            <a:ext cx="839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ночь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8072438" y="2286000"/>
            <a:ext cx="855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дичь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8001000" y="2857500"/>
            <a:ext cx="957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борщ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8072438" y="3429000"/>
            <a:ext cx="88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рожь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8001000" y="4000500"/>
            <a:ext cx="1030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глушь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8072438" y="4572000"/>
            <a:ext cx="862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матч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8072438" y="5143500"/>
            <a:ext cx="855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плач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8072438" y="5715000"/>
            <a:ext cx="903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</a:rPr>
              <a:t>пляж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808639" y="449280"/>
            <a:ext cx="5648760" cy="914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1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b="1" i="0" u="none" strike="noStrike" kern="1200" spc="0">
                <a:ln>
                  <a:noFill/>
                </a:ln>
                <a:solidFill>
                  <a:srgbClr val="FF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Запоминайка</a:t>
            </a:r>
          </a:p>
        </p:txBody>
      </p:sp>
      <p:sp>
        <p:nvSpPr>
          <p:cNvPr id="3" name="TextBox 3"/>
          <p:cNvSpPr/>
          <p:nvPr/>
        </p:nvSpPr>
        <p:spPr>
          <a:xfrm>
            <a:off x="204480" y="1335960"/>
            <a:ext cx="8856720" cy="4784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1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Чтобы знать, как писать,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Надо род определять!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Если женский род, то надо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Мягкий знак употреблять!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Если род мужской у слова –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Нету знака никакого!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5-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00808"/>
            <a:ext cx="6912768" cy="16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1500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Franklin Gothic Medium"/>
              </a:rPr>
              <a:t>Выполнить упр.55 на </a:t>
            </a:r>
            <a:r>
              <a:rPr lang="ru-RU" sz="11500" i="1" cap="none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Franklin Gothic Medium"/>
              </a:rPr>
              <a:t>стр</a:t>
            </a:r>
            <a:r>
              <a:rPr lang="ru-RU" sz="11500" i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Franklin Gothic Medium"/>
              </a:rPr>
              <a:t> 32</a:t>
            </a:r>
            <a:r>
              <a:rPr lang="ru-RU" sz="11500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Franklin Gothic Medium"/>
              </a:rPr>
              <a:t/>
            </a:r>
            <a:br>
              <a:rPr lang="ru-RU" sz="11500" i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Franklin Gothic Medium"/>
              </a:rPr>
            </a:br>
            <a:endParaRPr lang="ru-RU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284" y="3729608"/>
            <a:ext cx="5770984" cy="2088232"/>
          </a:xfrm>
        </p:spPr>
        <p:txBody>
          <a:bodyPr>
            <a:normAutofit/>
          </a:bodyPr>
          <a:lstStyle/>
          <a:p>
            <a:pPr lvl="0" indent="-342900">
              <a:buClr>
                <a:srgbClr val="F0A22E"/>
              </a:buClr>
              <a:buSzPct val="70000"/>
              <a:buNone/>
            </a:pPr>
            <a:endParaRPr lang="ru-RU" sz="4800" b="1" i="1" dirty="0" smtClean="0">
              <a:solidFill>
                <a:srgbClr val="0000FF"/>
              </a:solidFill>
              <a:latin typeface="Franklin Gothic Book"/>
            </a:endParaRPr>
          </a:p>
          <a:p>
            <a:endParaRPr lang="ru-RU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881622"/>
            <a:ext cx="1800200" cy="221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83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0">
        <p:dissolve/>
      </p:transition>
    </mc:Choice>
    <mc:Fallback xmlns="">
      <p:transition spd="slow" advClick="0" advTm="3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32656"/>
            <a:ext cx="576064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3" name="Picture 15" descr="ag00319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852738"/>
            <a:ext cx="54006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324528" cy="71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Homepage"/>
          <p:cNvSpPr>
            <a:spLocks noEditPoints="1" noChangeArrowheads="1"/>
          </p:cNvSpPr>
          <p:nvPr/>
        </p:nvSpPr>
        <p:spPr bwMode="auto">
          <a:xfrm>
            <a:off x="1331640" y="1268760"/>
            <a:ext cx="6912768" cy="4653136"/>
          </a:xfrm>
          <a:custGeom>
            <a:avLst/>
            <a:gdLst>
              <a:gd name="T0" fmla="*/ 0 w 21600"/>
              <a:gd name="T1" fmla="*/ 0 h 21600"/>
              <a:gd name="T2" fmla="*/ 1935480000 w 21600"/>
              <a:gd name="T3" fmla="*/ 0 h 21600"/>
              <a:gd name="T4" fmla="*/ 2147483647 w 21600"/>
              <a:gd name="T5" fmla="*/ 0 h 21600"/>
              <a:gd name="T6" fmla="*/ 2147483647 w 21600"/>
              <a:gd name="T7" fmla="*/ 1088707500 h 21600"/>
              <a:gd name="T8" fmla="*/ 2147483647 w 21600"/>
              <a:gd name="T9" fmla="*/ 2147483647 h 21600"/>
              <a:gd name="T10" fmla="*/ 1935480000 w 21600"/>
              <a:gd name="T11" fmla="*/ 2147483647 h 21600"/>
              <a:gd name="T12" fmla="*/ 0 w 21600"/>
              <a:gd name="T13" fmla="*/ 108870750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999 w 21600"/>
              <a:gd name="T22" fmla="*/ 12174 h 21600"/>
              <a:gd name="T23" fmla="*/ 20813 w 21600"/>
              <a:gd name="T24" fmla="*/ 17149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1835696" y="3644900"/>
            <a:ext cx="6408712" cy="132343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CC0000"/>
                </a:solidFill>
                <a:latin typeface="Arial" charset="0"/>
              </a:rPr>
              <a:t>Домашнее задание</a:t>
            </a:r>
          </a:p>
          <a:p>
            <a:pPr algn="ctr">
              <a:defRPr/>
            </a:pPr>
            <a:r>
              <a:rPr lang="ru-RU" sz="4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С. 32 упр. 53</a:t>
            </a:r>
            <a:endParaRPr lang="ru-RU" sz="4400" b="1" i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  <a:b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  <a:r>
              <a:rPr lang="ru-RU" b="1" dirty="0" err="1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</a:t>
            </a:r>
            <a:r>
              <a:rPr lang="ru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!</a:t>
            </a:r>
            <a:endParaRPr lang="ru-RU" dirty="0"/>
          </a:p>
        </p:txBody>
      </p:sp>
      <p:pic>
        <p:nvPicPr>
          <p:cNvPr id="5" name="Содержимое 9" descr="1235187-936b783fbdc9b53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87824" y="3933056"/>
            <a:ext cx="3168352" cy="2304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437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«Правописание мягкого знака после шипящих на конце имён существительных женского рода»</a:t>
            </a:r>
            <a:br>
              <a:rPr lang="ru-RU" dirty="0" smtClean="0"/>
            </a:br>
            <a:r>
              <a:rPr lang="ru-RU" dirty="0" smtClean="0"/>
              <a:t>3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44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24036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Просит знаний настоящих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мягкий знак после шипящих.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2204865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Какая буква в ряду лишняя    Ш, Ж, Ч, Л, Щ? </a:t>
            </a:r>
          </a:p>
          <a:p>
            <a:endParaRPr lang="ru-RU" sz="5400" dirty="0" smtClean="0"/>
          </a:p>
          <a:p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Хорошую речь хорошо и слушать.</a:t>
            </a:r>
            <a:b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284984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</a:rPr>
              <a:t>Ученье-луч света, а не ученье- тьма.</a:t>
            </a:r>
            <a:endParaRPr lang="ru-RU" sz="40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5-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214313" y="2643188"/>
            <a:ext cx="1857375" cy="1285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9600" b="1" smtClean="0">
                <a:solidFill>
                  <a:srgbClr val="C00000"/>
                </a:solidFill>
              </a:rPr>
              <a:t>Ь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500188" y="2571750"/>
            <a:ext cx="785812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00188" y="3643313"/>
            <a:ext cx="785812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Прямоугольник 14"/>
          <p:cNvSpPr>
            <a:spLocks noChangeArrowheads="1"/>
          </p:cNvSpPr>
          <p:nvPr/>
        </p:nvSpPr>
        <p:spPr bwMode="auto">
          <a:xfrm>
            <a:off x="2286000" y="2214563"/>
            <a:ext cx="6410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Обозначает мягкость согласного звука</a:t>
            </a:r>
            <a:endParaRPr lang="ru-RU" sz="2800">
              <a:solidFill>
                <a:srgbClr val="002D86"/>
              </a:solidFill>
              <a:latin typeface="Calibri" pitchFamily="34" charset="0"/>
            </a:endParaRPr>
          </a:p>
        </p:txBody>
      </p:sp>
      <p:sp>
        <p:nvSpPr>
          <p:cNvPr id="4102" name="Прямоугольник 15"/>
          <p:cNvSpPr>
            <a:spLocks noChangeArrowheads="1"/>
          </p:cNvSpPr>
          <p:nvPr/>
        </p:nvSpPr>
        <p:spPr bwMode="auto">
          <a:xfrm>
            <a:off x="2357438" y="4000500"/>
            <a:ext cx="609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Разделяет гласный и согласный звуки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5-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571500" y="1628800"/>
            <a:ext cx="41132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Спокойствие –</a:t>
            </a:r>
            <a:r>
              <a:rPr lang="ru-RU" sz="4800" dirty="0">
                <a:latin typeface="Calibri" pitchFamily="34" charset="0"/>
              </a:rPr>
              <a:t> </a:t>
            </a: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642938" y="2924944"/>
            <a:ext cx="2398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Ребята –</a:t>
            </a:r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642938" y="4509120"/>
            <a:ext cx="3754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Поддержка –</a:t>
            </a:r>
            <a:r>
              <a:rPr lang="ru-RU" sz="4000" dirty="0">
                <a:latin typeface="Calibri" pitchFamily="34" charset="0"/>
              </a:rPr>
              <a:t> </a:t>
            </a:r>
          </a:p>
        </p:txBody>
      </p:sp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5286375" y="1772816"/>
            <a:ext cx="18240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тишь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75" y="2924944"/>
            <a:ext cx="292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молодежь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6375" y="4653136"/>
            <a:ext cx="23304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помощь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Хорошую речь хорошо и слушать.</a:t>
            </a:r>
            <a:b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284984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</a:rPr>
              <a:t>Ученье-</a:t>
            </a:r>
            <a:r>
              <a:rPr lang="ru-RU" sz="4000" b="1" dirty="0" smtClean="0">
                <a:solidFill>
                  <a:srgbClr val="FF0000"/>
                </a:solidFill>
                <a:latin typeface="Calibri" pitchFamily="34" charset="0"/>
              </a:rPr>
              <a:t>луч 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</a:rPr>
              <a:t>света, а не ученье- тьма.</a:t>
            </a:r>
            <a:endParaRPr lang="ru-RU" sz="40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5-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19872" y="836712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Алгоритм: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772816"/>
            <a:ext cx="58355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1.К какой части речи принадлежит слово?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2420888"/>
            <a:ext cx="5436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2.Определите род имени существительного и запишите слова в два столбика.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844498"/>
            <a:ext cx="5526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3.Понаблюдайте где пишется </a:t>
            </a: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r>
              <a:rPr lang="ru-RU" sz="2400" dirty="0" smtClean="0"/>
              <a:t> , где не пишется.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4797152"/>
            <a:ext cx="5382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4.Сделайте вывод и попробуйте составить схему.</a:t>
            </a:r>
            <a:endParaRPr lang="ru-RU" sz="2400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260</Words>
  <Application>Microsoft Office PowerPoint</Application>
  <PresentationFormat>Экран (4:3)</PresentationFormat>
  <Paragraphs>59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Arial Unicode MS</vt:lpstr>
      <vt:lpstr>Calibri</vt:lpstr>
      <vt:lpstr>Franklin Gothic Book</vt:lpstr>
      <vt:lpstr>Franklin Gothic Medium</vt:lpstr>
      <vt:lpstr>StarSymbol</vt:lpstr>
      <vt:lpstr>Times New Roman</vt:lpstr>
      <vt:lpstr>Verdana</vt:lpstr>
      <vt:lpstr>Тема Office</vt:lpstr>
      <vt:lpstr>Полякова Е.В.  3 класс  Русский язык 07.02.2022.                         Урок №60 Тема: "Мягкий знак на конце существительных после шипящих»   Цель:           расширять знания о функциях мягкого знака в русском языке. </vt:lpstr>
      <vt:lpstr>«Правописание мягкого знака после шипящих на конце имён существительных женского рода» 3 класс</vt:lpstr>
      <vt:lpstr>Просит знаний настоящих мягкий знак после шипящих.</vt:lpstr>
      <vt:lpstr>Презентация PowerPoint</vt:lpstr>
      <vt:lpstr>Хорошую речь хорошо и слушать. </vt:lpstr>
      <vt:lpstr>Ь</vt:lpstr>
      <vt:lpstr>Презентация PowerPoint</vt:lpstr>
      <vt:lpstr>Хорошую речь хорошо и слушать. </vt:lpstr>
      <vt:lpstr>Презентация PowerPoint</vt:lpstr>
      <vt:lpstr>Презентация PowerPoint</vt:lpstr>
      <vt:lpstr>М .р. Ь                                 Ж . р. Ь</vt:lpstr>
      <vt:lpstr>Ключ,ночь,малыш,врач,печь,борщ, рожь</vt:lpstr>
      <vt:lpstr>Презентация PowerPoint</vt:lpstr>
      <vt:lpstr>Презентация PowerPoint</vt:lpstr>
      <vt:lpstr>Выполнить упр.55 на стр 32 </vt:lpstr>
      <vt:lpstr>Презентация PowerPoint</vt:lpstr>
      <vt:lpstr>Презентация PowerPoint</vt:lpstr>
      <vt:lpstr>Спасибо  за вНиМаНиЕ 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48</cp:revision>
  <dcterms:created xsi:type="dcterms:W3CDTF">2016-01-24T10:22:22Z</dcterms:created>
  <dcterms:modified xsi:type="dcterms:W3CDTF">2022-02-09T07:51:22Z</dcterms:modified>
</cp:coreProperties>
</file>