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71" r:id="rId3"/>
    <p:sldId id="257" r:id="rId4"/>
    <p:sldId id="258" r:id="rId5"/>
    <p:sldId id="259" r:id="rId6"/>
    <p:sldId id="280" r:id="rId7"/>
    <p:sldId id="281" r:id="rId8"/>
    <p:sldId id="282" r:id="rId9"/>
    <p:sldId id="272" r:id="rId10"/>
    <p:sldId id="261" r:id="rId11"/>
    <p:sldId id="262" r:id="rId12"/>
    <p:sldId id="263" r:id="rId13"/>
    <p:sldId id="275" r:id="rId14"/>
    <p:sldId id="276" r:id="rId15"/>
    <p:sldId id="283" r:id="rId16"/>
    <p:sldId id="264" r:id="rId17"/>
    <p:sldId id="277" r:id="rId18"/>
    <p:sldId id="278" r:id="rId19"/>
    <p:sldId id="279" r:id="rId20"/>
    <p:sldId id="284" r:id="rId21"/>
    <p:sldId id="265" r:id="rId22"/>
    <p:sldId id="266" r:id="rId23"/>
    <p:sldId id="267" r:id="rId24"/>
    <p:sldId id="268" r:id="rId25"/>
    <p:sldId id="269" r:id="rId26"/>
    <p:sldId id="270" r:id="rId27"/>
    <p:sldId id="273" r:id="rId28"/>
    <p:sldId id="274" r:id="rId29"/>
  </p:sldIdLst>
  <p:sldSz cx="12192000" cy="72009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>
      <p:cViewPr varScale="1">
        <p:scale>
          <a:sx n="110" d="100"/>
          <a:sy n="110" d="100"/>
        </p:scale>
        <p:origin x="630" y="102"/>
      </p:cViewPr>
      <p:guideLst>
        <p:guide orient="horz" pos="226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5675EF4-6F23-444E-83C6-BADF56E2E39B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25463" y="685800"/>
            <a:ext cx="5807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0CB5438-0C37-45DF-8E51-3BBD36997C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4591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236948"/>
            <a:ext cx="10363200" cy="154352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4080510"/>
            <a:ext cx="8534400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E936A-C5CB-415C-BCFA-5ADA9BF22151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7D94C-0C78-4C48-BEB7-EFA45AE97C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1243028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EDE21-BC37-4A10-A38C-931719E1B07F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4EFE8-38AE-4CC5-80FE-9511A55F4F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9406381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88372"/>
            <a:ext cx="2743200" cy="61441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88372"/>
            <a:ext cx="8026400" cy="61441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A162E-D131-4E91-9F29-FA2A0E666E50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B1921-89E4-4CCC-BB4F-5C7D2F1823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1309434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1CCE-71FC-4E47-8CD7-3DF0F81C27DB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C8E3C-8ACE-455D-9F90-B8B9894384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3041069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627246"/>
            <a:ext cx="10363200" cy="143017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052049"/>
            <a:ext cx="10363200" cy="157519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7B85E-5E8E-41DC-BD2C-D3CA32B82E1B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57BD7-E3D1-4CC7-A208-AF728182AA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1924404"/>
      </p:ext>
    </p:extLst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80212"/>
            <a:ext cx="5384800" cy="47522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80212"/>
            <a:ext cx="5384800" cy="47522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51C03-F614-4347-BB24-E77C8BA69B11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DFB22-22AC-47B9-9EE0-483AB2F04D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6722313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1" y="1611869"/>
            <a:ext cx="5386917" cy="671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1" y="2283619"/>
            <a:ext cx="5386917" cy="41488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611869"/>
            <a:ext cx="5389033" cy="671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283619"/>
            <a:ext cx="5389033" cy="41488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81FDE-23E7-4879-862A-620098051229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76D84-C731-4485-97B7-EEE141AF6E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4316006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9F45E-4024-4F34-A0BE-1731F8746481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F8EC5-42B1-4BFD-8225-2BB506AB55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7212855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8CB80-D24A-4728-9302-C7C39163E1F6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00D6B-41C0-4134-BC1F-43E7D8E3BD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6403682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86702"/>
            <a:ext cx="4011084" cy="12201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4" y="286704"/>
            <a:ext cx="6815667" cy="61457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506857"/>
            <a:ext cx="4011084" cy="49256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15DBA-C53C-477A-AB04-285F85644E40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E5521-EA48-4DC7-8DD4-6FC8B42EC9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1774433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5040630"/>
            <a:ext cx="7315200" cy="595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43414"/>
            <a:ext cx="7315200" cy="432054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635705"/>
            <a:ext cx="7315200" cy="8451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27D1F-F556-47CB-AD42-66375BE03194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5F39C-60C0-4AF6-8297-64883A5882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3407005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88370"/>
            <a:ext cx="10972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80212"/>
            <a:ext cx="10972800" cy="475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674169"/>
            <a:ext cx="2844800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B7419C-ED4A-4B76-A691-360FA1A45BCA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674169"/>
            <a:ext cx="3860800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674169"/>
            <a:ext cx="2844800" cy="3833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B25EAD8-1FC0-43AE-BA8A-31FEF3942B3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4660" y="890936"/>
            <a:ext cx="8786874" cy="335758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Урок путешествие по разделу «Были-небылицы»</a:t>
            </a:r>
            <a:b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Оценим свои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достижения</a:t>
            </a:r>
            <a:b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0659" y="619046"/>
            <a:ext cx="10739470" cy="1143008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Полякова Е.В. 3 класс Литературное чтение 09.02.2022 Урок №61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2" name="Picture 2" descr="H:\Documents and Settings\Aida\Рабочий стол\НОвая ГРАФИКА сборник\блестяшки\БАБОЧКИ\35.3-web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12" y="600054"/>
            <a:ext cx="1714512" cy="435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2" descr="H:\Documents and Settings\Aida\Рабочий стол\НОвая ГРАФИКА сборник\блестяшки\БАБОЧКИ\35.3-web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88507" y="2386004"/>
            <a:ext cx="1493963" cy="35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87488" y="3600450"/>
            <a:ext cx="76565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Цель: повторить и обобщить</a:t>
            </a:r>
          </a:p>
          <a:p>
            <a:r>
              <a:rPr lang="ru-RU" dirty="0"/>
              <a:t>изученный материал; развивать</a:t>
            </a:r>
          </a:p>
          <a:p>
            <a:r>
              <a:rPr lang="ru-RU" dirty="0"/>
              <a:t>умения ориентироваться в</a:t>
            </a:r>
          </a:p>
          <a:p>
            <a:r>
              <a:rPr lang="ru-RU" dirty="0"/>
              <a:t>прочитанных произведениях и</a:t>
            </a:r>
          </a:p>
          <a:p>
            <a:r>
              <a:rPr lang="ru-RU" dirty="0"/>
              <a:t>анализировать их, творческие</a:t>
            </a:r>
          </a:p>
          <a:p>
            <a:r>
              <a:rPr lang="ru-RU" dirty="0"/>
              <a:t>способности, речь, память,</a:t>
            </a:r>
          </a:p>
          <a:p>
            <a:r>
              <a:rPr lang="ru-RU" dirty="0"/>
              <a:t>мышление; проверить</a:t>
            </a:r>
          </a:p>
          <a:p>
            <a:r>
              <a:rPr lang="ru-RU" dirty="0"/>
              <a:t>полученные при изучении</a:t>
            </a:r>
          </a:p>
          <a:p>
            <a:r>
              <a:rPr lang="ru-RU" dirty="0"/>
              <a:t>раздела знания учащихся.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10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2738414" y="706815"/>
            <a:ext cx="5927713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У слона на дне рожденья</a:t>
            </a:r>
          </a:p>
          <a:p>
            <a:endParaRPr lang="ru-RU" sz="3200" dirty="0" smtClean="0"/>
          </a:p>
          <a:p>
            <a:r>
              <a:rPr lang="ru-RU" sz="3200" dirty="0" smtClean="0"/>
              <a:t>Это было в воскресенье</a:t>
            </a:r>
          </a:p>
          <a:p>
            <a:r>
              <a:rPr lang="ru-RU" sz="3200" dirty="0" smtClean="0"/>
              <a:t>У слона на дне рожденья.</a:t>
            </a:r>
          </a:p>
          <a:p>
            <a:r>
              <a:rPr lang="ru-RU" sz="3200" dirty="0" smtClean="0"/>
              <a:t>Гости пели, веселились,</a:t>
            </a:r>
          </a:p>
          <a:p>
            <a:r>
              <a:rPr lang="ru-RU" sz="3200" dirty="0" smtClean="0"/>
              <a:t>Так кружились, так вертелись,</a:t>
            </a:r>
          </a:p>
          <a:p>
            <a:r>
              <a:rPr lang="ru-RU" sz="3200" dirty="0" smtClean="0"/>
              <a:t>Что на части разлетелись.</a:t>
            </a:r>
          </a:p>
          <a:p>
            <a:r>
              <a:rPr lang="ru-RU" sz="3200" dirty="0" smtClean="0"/>
              <a:t>Раз, два, три, четыре, пять,</a:t>
            </a:r>
          </a:p>
          <a:p>
            <a:r>
              <a:rPr lang="ru-RU" sz="3200" dirty="0" smtClean="0"/>
              <a:t>Помоги гостей собрать:</a:t>
            </a:r>
          </a:p>
          <a:p>
            <a:r>
              <a:rPr lang="ru-RU" sz="3200" dirty="0" err="1" smtClean="0"/>
              <a:t>Ан-ло-ти-па-ди-ко-дил</a:t>
            </a:r>
            <a:r>
              <a:rPr lang="ru-RU" sz="3200" dirty="0" smtClean="0"/>
              <a:t>,</a:t>
            </a:r>
          </a:p>
          <a:p>
            <a:r>
              <a:rPr lang="ru-RU" sz="3200" dirty="0" err="1" smtClean="0"/>
              <a:t>Ко-кро-шим-зе-пан-ко-ри-рил</a:t>
            </a:r>
            <a:r>
              <a:rPr lang="ru-RU" sz="3200" dirty="0" smtClean="0"/>
              <a:t>,</a:t>
            </a:r>
          </a:p>
          <a:p>
            <a:r>
              <a:rPr lang="ru-RU" sz="3200" dirty="0" err="1" smtClean="0"/>
              <a:t>Ена-моге-бе-раф-ги</a:t>
            </a:r>
            <a:r>
              <a:rPr lang="ru-RU" sz="3200" dirty="0" smtClean="0"/>
              <a:t>,</a:t>
            </a:r>
          </a:p>
          <a:p>
            <a:r>
              <a:rPr lang="ru-RU" sz="3200" dirty="0" err="1" smtClean="0"/>
              <a:t>Мур-го-ла-ле-бра-браз-жи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600054"/>
            <a:ext cx="10930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Антилопа, крокодил, дикобраз, шимпанзе, бегемот, горилла, жираф, лемур, кобра, гиена.</a:t>
            </a:r>
            <a:endParaRPr lang="ru-RU" sz="3200" dirty="0"/>
          </a:p>
        </p:txBody>
      </p:sp>
      <p:pic>
        <p:nvPicPr>
          <p:cNvPr id="5" name="Рисунок 4" descr="361642_antilopa-risunki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711" y="1457310"/>
            <a:ext cx="2169599" cy="2928958"/>
          </a:xfrm>
          <a:prstGeom prst="rect">
            <a:avLst/>
          </a:prstGeom>
        </p:spPr>
      </p:pic>
      <p:pic>
        <p:nvPicPr>
          <p:cNvPr id="6" name="Рисунок 5" descr="0d1b4ce7d0edf674d127cb18dd2e6358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09852" y="1600186"/>
            <a:ext cx="3230447" cy="3131739"/>
          </a:xfrm>
          <a:prstGeom prst="rect">
            <a:avLst/>
          </a:prstGeom>
        </p:spPr>
      </p:pic>
      <p:pic>
        <p:nvPicPr>
          <p:cNvPr id="7" name="Рисунок 6" descr="full.h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5472" y="4386268"/>
            <a:ext cx="3238504" cy="2359481"/>
          </a:xfrm>
          <a:prstGeom prst="rect">
            <a:avLst/>
          </a:prstGeom>
        </p:spPr>
      </p:pic>
      <p:pic>
        <p:nvPicPr>
          <p:cNvPr id="8" name="Рисунок 7" descr="i (5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1686" y="1743062"/>
            <a:ext cx="2073363" cy="2857520"/>
          </a:xfrm>
          <a:prstGeom prst="rect">
            <a:avLst/>
          </a:prstGeom>
        </p:spPr>
      </p:pic>
      <p:pic>
        <p:nvPicPr>
          <p:cNvPr id="9" name="Рисунок 8" descr="0_157826_f72efcfa_ori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96462" y="671492"/>
            <a:ext cx="1981204" cy="3060198"/>
          </a:xfrm>
          <a:prstGeom prst="rect">
            <a:avLst/>
          </a:prstGeom>
        </p:spPr>
      </p:pic>
      <p:pic>
        <p:nvPicPr>
          <p:cNvPr id="10" name="Рисунок 9" descr="i (7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4364" y="3886202"/>
            <a:ext cx="3314698" cy="3314698"/>
          </a:xfrm>
          <a:prstGeom prst="rect">
            <a:avLst/>
          </a:prstGeom>
        </p:spPr>
      </p:pic>
      <p:pic>
        <p:nvPicPr>
          <p:cNvPr id="11" name="Рисунок 10" descr="9795632_95471-650x0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0512" y="1743062"/>
            <a:ext cx="2135692" cy="2886070"/>
          </a:xfrm>
          <a:prstGeom prst="rect">
            <a:avLst/>
          </a:prstGeom>
        </p:spPr>
      </p:pic>
      <p:pic>
        <p:nvPicPr>
          <p:cNvPr id="12" name="Рисунок 11" descr="depositphotos_5655916-stock-illustration-baby-girl-hyena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522" y="4029078"/>
            <a:ext cx="1857107" cy="2957508"/>
          </a:xfrm>
          <a:prstGeom prst="rect">
            <a:avLst/>
          </a:prstGeom>
        </p:spPr>
      </p:pic>
      <p:pic>
        <p:nvPicPr>
          <p:cNvPr id="13" name="Рисунок 12" descr="desenhos-animados-engraados-da-cobra-2918532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141"/>
          <a:stretch>
            <a:fillRect/>
          </a:stretch>
        </p:blipFill>
        <p:spPr>
          <a:xfrm>
            <a:off x="9788250" y="3974950"/>
            <a:ext cx="2022790" cy="2911648"/>
          </a:xfrm>
          <a:prstGeom prst="rect">
            <a:avLst/>
          </a:prstGeom>
        </p:spPr>
      </p:pic>
      <p:pic>
        <p:nvPicPr>
          <p:cNvPr id="15" name="Рисунок 14" descr="i (8)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r="3954" b="12428"/>
          <a:stretch>
            <a:fillRect/>
          </a:stretch>
        </p:blipFill>
        <p:spPr>
          <a:xfrm>
            <a:off x="6881817" y="4457706"/>
            <a:ext cx="2742297" cy="250033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12</a:t>
            </a:fld>
            <a:endParaRPr lang="ru-RU" altLang="ru-RU"/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836" y="742930"/>
            <a:ext cx="4164942" cy="607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238744" y="885806"/>
            <a:ext cx="6715172" cy="10772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изображен на этой иллюстрации?</a:t>
            </a:r>
            <a:endParaRPr lang="ru-RU" sz="3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i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743" y="2528880"/>
            <a:ext cx="6643379" cy="4250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239404" y="6677680"/>
            <a:ext cx="1592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с. 43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13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479376" y="936154"/>
            <a:ext cx="111030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Слон оказывается гораздо больше, чем думала Надя, когда разглядывала его на картинке. Ростом он только чуть-чуть пониже двери, а в длину занимает половину столовой. Кожа на нём грубая, в тяжёлых складках. Ноги … . Голова в больших шишках. Уши … и висят вниз. Глаза совсем крошечные, но умные и добрые. Клыки обрезаны. Хобот – … .</a:t>
            </a:r>
          </a:p>
        </p:txBody>
      </p:sp>
    </p:spTree>
    <p:extLst>
      <p:ext uri="{BB962C8B-B14F-4D97-AF65-F5344CB8AC3E}">
        <p14:creationId xmlns:p14="http://schemas.microsoft.com/office/powerpoint/2010/main" val="203806360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14</a:t>
            </a:fld>
            <a:endParaRPr lang="ru-RU" altLang="ru-RU"/>
          </a:p>
        </p:txBody>
      </p:sp>
      <p:sp>
        <p:nvSpPr>
          <p:cNvPr id="5" name="TextBox 4"/>
          <p:cNvSpPr txBox="1"/>
          <p:nvPr/>
        </p:nvSpPr>
        <p:spPr>
          <a:xfrm>
            <a:off x="407368" y="864147"/>
            <a:ext cx="111750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Слон оказывается гораздо больше, чем думала Надя, когда разглядывала его на картинке. Ростом он только чуть-чуть пониже двери, а в длину занимает половину столовой. Кожа на нём грубая, в тяжёлых складках.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Ноги -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толстые, как столбы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в больших шишках.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Уши -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большие, как лопухи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висят вниз. Глаза совсем крошечные, но умные и добрые. Клыки обрезаны. Хобот –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 длинная змея и оканчивается двумя ноздрями, а между ними подвижный, гибкий палец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065605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15</a:t>
            </a:fld>
            <a:endParaRPr lang="ru-RU" altLang="ru-RU"/>
          </a:p>
        </p:txBody>
      </p:sp>
      <p:pic>
        <p:nvPicPr>
          <p:cNvPr id="2052" name="Picture 4" descr="https://presentacii.ru/documents_4/1b87d6d2857d8cfcb5393e6781506fbd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84397"/>
            <a:ext cx="6251847" cy="655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ekogradmoscow.ru/images/Olga_Coba/_Oreshkin_august_/Kupri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618552"/>
            <a:ext cx="5400600" cy="643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86685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16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402554" y="671492"/>
            <a:ext cx="1178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Вспомните, чьи это слова, откуда они и о чем идет речь.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09852" y="1457310"/>
            <a:ext cx="57150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объехали весь свет,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Торговали соболями,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Чернобурыми лисами;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теперь нам вышел срок,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Едем прямо на восток,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Мимо  ….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царство славного ….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17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1847528" y="504106"/>
            <a:ext cx="6726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6.photo.2gis.com/images/branch/43/6051712007125766_a3d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56233"/>
            <a:ext cx="10972800" cy="540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34103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18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609600" y="1512218"/>
            <a:ext cx="106709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 … смеются, - ответила мама, - а от … плачут. А теперь спи!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уснула. Уснула и Петровна. Мама подошла к окну. На ветке за окном спал Пашка. Тихо было в мире, и … снег, что падал и падал с неба, всё прибавлял тишины. И мама подумала, что вот так же, как снег, сыплются на людей … сны и сказки.  </a:t>
            </a:r>
          </a:p>
        </p:txBody>
      </p:sp>
    </p:spTree>
    <p:extLst>
      <p:ext uri="{BB962C8B-B14F-4D97-AF65-F5344CB8AC3E}">
        <p14:creationId xmlns:p14="http://schemas.microsoft.com/office/powerpoint/2010/main" val="192423509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19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609600" y="864146"/>
            <a:ext cx="105989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маленькой радости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смеются, - ответила мама, - а от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плачут. А теперь спи!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уснула. Уснула и Петровна. Мама подошла к окну. На ветке за окном спал Пашка. Тихо было в мире, и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снег, что падал и падал с неба, всё прибавлял тишины. И мама подумала, что вот так же, как снег, сыплются на людей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счастливые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сны и сказки.  </a:t>
            </a:r>
          </a:p>
        </p:txBody>
      </p:sp>
    </p:spTree>
    <p:extLst>
      <p:ext uri="{BB962C8B-B14F-4D97-AF65-F5344CB8AC3E}">
        <p14:creationId xmlns:p14="http://schemas.microsoft.com/office/powerpoint/2010/main" val="313615252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60090"/>
            <a:ext cx="10972800" cy="1656184"/>
          </a:xfrm>
        </p:spPr>
        <p:txBody>
          <a:bodyPr/>
          <a:lstStyle/>
          <a:p>
            <a:r>
              <a:rPr lang="ru-RU" dirty="0" smtClean="0"/>
              <a:t>Шифр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2,1; 4,5; 6,2; 3,2; 2,3; 6,1; 2,1; 4,5; 6,2; 3,2; 5,4; 4,5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4020846"/>
              </p:ext>
            </p:extLst>
          </p:nvPr>
        </p:nvGraphicFramePr>
        <p:xfrm>
          <a:off x="609600" y="2304307"/>
          <a:ext cx="10972801" cy="4680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4740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Б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472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Ж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54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436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Ф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Х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Ц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Ч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708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Ш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Щ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Э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Ю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2396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A51CCE-71FC-4E47-8CD7-3DF0F81C27DB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C8E3C-8ACE-455D-9F90-B8B989438492}" type="slidenum">
              <a:rPr lang="ru-RU" altLang="ru-RU" smtClean="0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82211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20</a:t>
            </a:fld>
            <a:endParaRPr lang="ru-RU" altLang="ru-RU"/>
          </a:p>
        </p:txBody>
      </p:sp>
      <p:pic>
        <p:nvPicPr>
          <p:cNvPr id="3074" name="Picture 2" descr="http://abart-full.artarchiv.cz/obrazky/f_paustovskij_konstantin_1892_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76114"/>
            <a:ext cx="6360765" cy="648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g-fotki.yandex.ru/get/6840/12959330.11/0_f50fa_b3e590d5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593109"/>
            <a:ext cx="4824536" cy="6464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99268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21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4167174" y="0"/>
            <a:ext cx="3506153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Тестирование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522" y="457178"/>
            <a:ext cx="848039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Кто не встретился </a:t>
            </a:r>
            <a:r>
              <a:rPr lang="ru-RU" sz="2800" b="1" dirty="0" err="1" smtClean="0"/>
              <a:t>Евсейке</a:t>
            </a:r>
            <a:r>
              <a:rPr lang="ru-RU" sz="2800" b="1" dirty="0" smtClean="0"/>
              <a:t> на морском дне?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Голотурии, сепии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рыба-пила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Сифонофоры, актинии, лангусты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084" y="2243128"/>
            <a:ext cx="94465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ru-RU" sz="2800" b="1" dirty="0" smtClean="0"/>
              <a:t>2.Закончите предложение</a:t>
            </a:r>
            <a:endParaRPr lang="ru-RU" sz="2800" dirty="0" smtClean="0"/>
          </a:p>
          <a:p>
            <a:pPr marL="514350" indent="-514350"/>
            <a:r>
              <a:rPr lang="ru-RU" sz="3200" b="1" i="1" dirty="0" smtClean="0"/>
              <a:t> Глаза у рыб были круглые и скучные, как …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алгебра;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русский язык;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математика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238612" y="3386136"/>
            <a:ext cx="72866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3.Вставьте пропущенное слово.</a:t>
            </a:r>
          </a:p>
          <a:p>
            <a:r>
              <a:rPr lang="ru-RU" sz="2800" dirty="0" smtClean="0"/>
              <a:t>Как он может жить на свете</a:t>
            </a:r>
          </a:p>
          <a:p>
            <a:r>
              <a:rPr lang="ru-RU" sz="2800" dirty="0" smtClean="0"/>
              <a:t>Без усов и чешуи?</a:t>
            </a:r>
          </a:p>
          <a:p>
            <a:r>
              <a:rPr lang="ru-RU" sz="2800" dirty="0" smtClean="0"/>
              <a:t>Мы бы, рыбы, не могли бы</a:t>
            </a:r>
          </a:p>
          <a:p>
            <a:r>
              <a:rPr lang="ru-RU" sz="2800" dirty="0" smtClean="0"/>
              <a:t>…. хвосты свои!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Намочить;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Раздвоить;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Разделить.</a:t>
            </a:r>
            <a:endParaRPr lang="ru-RU" sz="28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22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380960" y="600054"/>
            <a:ext cx="828464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4.Кто написал рассказ «Случай с Евсейкой»?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К. Г. Паустовский;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А. И. Куприн;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Максим Горький.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9522" y="2671756"/>
            <a:ext cx="695068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5.Чья настоящая фамилия – Пешков?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Максим Горький;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А. И. Куприн;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К. Г. Паустовский.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9522" y="4600582"/>
            <a:ext cx="928574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6.Как звали нянюшку из рассказа К. Паустовского?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Ивановна;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Петровна;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Степановна.</a:t>
            </a:r>
            <a:endParaRPr lang="ru-RU" sz="28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23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452398" y="600054"/>
            <a:ext cx="496809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7.Чьё прозвище  - Чичкин?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милиционера;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800" dirty="0" err="1" smtClean="0"/>
              <a:t>воробьишки</a:t>
            </a:r>
            <a:r>
              <a:rPr lang="ru-RU" sz="2800" dirty="0" smtClean="0"/>
              <a:t>;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старого воробья.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80960" y="2528880"/>
            <a:ext cx="1101372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8.Что, по мнению мамы, делают люди от большой радости?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смеются;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плачут;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прыгают и кричат.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9522" y="4600582"/>
            <a:ext cx="116443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9.Найдите «лишнее» в утверждении: «Особенно отличается самый большой слон, он …»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 smtClean="0"/>
              <a:t>c</a:t>
            </a:r>
            <a:r>
              <a:rPr lang="ru-RU" sz="2800" dirty="0" err="1" smtClean="0"/>
              <a:t>тановится</a:t>
            </a:r>
            <a:r>
              <a:rPr lang="ru-RU" sz="2800" dirty="0" smtClean="0"/>
              <a:t> на голову, ногами вверх;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ходит по стеклянным бутылкам;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ходит по катящейся бочке.</a:t>
            </a:r>
            <a:endParaRPr lang="ru-RU" sz="28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24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352477" y="385740"/>
            <a:ext cx="118395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10. С помощью какого лакомства слона завели в дом? Что это было?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круглый фисташковый торт;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квадратный фисташковый торт;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круглый банановый торт.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80960" y="2671756"/>
            <a:ext cx="1147769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11.Как звали куклу, с которой Надя познакомила слона Томми?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Саша;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Катя;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Матрёшка.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0960" y="4523244"/>
            <a:ext cx="10953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12.Почему немец казался Наде похожим на слона? Закончите предложение.    </a:t>
            </a:r>
            <a:r>
              <a:rPr lang="ru-RU" sz="2800" b="1" i="1" dirty="0" smtClean="0">
                <a:solidFill>
                  <a:srgbClr val="C00000"/>
                </a:solidFill>
              </a:rPr>
              <a:t>Потому что он сам такой …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большой;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толстый;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добродушный;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лысый.</a:t>
            </a:r>
            <a:endParaRPr lang="ru-RU" sz="28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25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380960" y="957244"/>
            <a:ext cx="1080032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Ответы:</a:t>
            </a:r>
          </a:p>
          <a:p>
            <a:endParaRPr lang="ru-RU" sz="3600" b="1" dirty="0" smtClean="0"/>
          </a:p>
          <a:p>
            <a:r>
              <a:rPr lang="ru-RU" sz="2800" dirty="0" smtClean="0"/>
              <a:t>1.б;  2.а;  3.</a:t>
            </a:r>
            <a:r>
              <a:rPr lang="en-US" sz="2800" dirty="0" smtClean="0"/>
              <a:t>b</a:t>
            </a:r>
            <a:r>
              <a:rPr lang="ru-RU" sz="2800" dirty="0" smtClean="0"/>
              <a:t>;  4.с;  5.а;  6.</a:t>
            </a:r>
            <a:r>
              <a:rPr lang="en-US" sz="2800" dirty="0" smtClean="0"/>
              <a:t>b</a:t>
            </a:r>
            <a:r>
              <a:rPr lang="ru-RU" sz="2800" dirty="0" smtClean="0"/>
              <a:t>;  7.с;  8.</a:t>
            </a:r>
            <a:r>
              <a:rPr lang="en-US" sz="2800" dirty="0" smtClean="0"/>
              <a:t>b</a:t>
            </a:r>
            <a:r>
              <a:rPr lang="ru-RU" sz="2800" dirty="0" smtClean="0"/>
              <a:t>;  9.</a:t>
            </a:r>
            <a:r>
              <a:rPr lang="en-US" sz="2800" dirty="0" smtClean="0"/>
              <a:t>b</a:t>
            </a:r>
            <a:r>
              <a:rPr lang="ru-RU" sz="2800" dirty="0" smtClean="0"/>
              <a:t>;  10.а;  11.с;  12. а,</a:t>
            </a:r>
            <a:r>
              <a:rPr lang="en-US" sz="2800" dirty="0" smtClean="0"/>
              <a:t>b</a:t>
            </a:r>
            <a:r>
              <a:rPr lang="ru-RU" sz="2800" dirty="0" smtClean="0"/>
              <a:t>,с.</a:t>
            </a:r>
            <a:endParaRPr lang="ru-RU" sz="28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26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542592" y="528616"/>
            <a:ext cx="10411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Допишите  пропущенные буквы и получится стишок-небылица.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1092" y="1671624"/>
            <a:ext cx="5111592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err="1" smtClean="0"/>
              <a:t>Рифмушка</a:t>
            </a:r>
            <a:r>
              <a:rPr lang="ru-RU" sz="2800" b="1" dirty="0" smtClean="0"/>
              <a:t> </a:t>
            </a:r>
          </a:p>
          <a:p>
            <a:pPr algn="ctr"/>
            <a:endParaRPr lang="ru-RU" sz="2800" b="1" dirty="0" smtClean="0"/>
          </a:p>
          <a:p>
            <a:r>
              <a:rPr lang="ru-RU" sz="2800" dirty="0" smtClean="0"/>
              <a:t>Танцевала рыба с </a:t>
            </a:r>
            <a:r>
              <a:rPr lang="ru-RU" sz="2800" dirty="0" err="1" smtClean="0"/>
              <a:t>р</a:t>
            </a:r>
            <a:r>
              <a:rPr lang="ru-RU" sz="2800" dirty="0" smtClean="0"/>
              <a:t> ____.</a:t>
            </a:r>
          </a:p>
          <a:p>
            <a:r>
              <a:rPr lang="ru-RU" sz="2800" dirty="0" smtClean="0"/>
              <a:t>А  </a:t>
            </a:r>
            <a:r>
              <a:rPr lang="ru-RU" sz="2800" dirty="0" err="1" smtClean="0"/>
              <a:t>петр</a:t>
            </a:r>
            <a:r>
              <a:rPr lang="ru-RU" sz="2800" dirty="0" smtClean="0"/>
              <a:t> ____ - с пастернаком,</a:t>
            </a:r>
          </a:p>
          <a:p>
            <a:r>
              <a:rPr lang="ru-RU" sz="2800" dirty="0" smtClean="0"/>
              <a:t>А  </a:t>
            </a:r>
            <a:r>
              <a:rPr lang="ru-RU" sz="2800" dirty="0" err="1" smtClean="0"/>
              <a:t>ци</a:t>
            </a:r>
            <a:r>
              <a:rPr lang="ru-RU" sz="2800" dirty="0" smtClean="0"/>
              <a:t> ____ - с чесноком,</a:t>
            </a:r>
          </a:p>
          <a:p>
            <a:r>
              <a:rPr lang="ru-RU" sz="2800" dirty="0" smtClean="0"/>
              <a:t>А  </a:t>
            </a:r>
            <a:r>
              <a:rPr lang="ru-RU" sz="2800" dirty="0" err="1" smtClean="0"/>
              <a:t>ин____</a:t>
            </a:r>
            <a:r>
              <a:rPr lang="ru-RU" sz="2800" dirty="0" smtClean="0"/>
              <a:t> - с </a:t>
            </a:r>
            <a:r>
              <a:rPr lang="ru-RU" sz="2800" dirty="0" err="1" smtClean="0"/>
              <a:t>пет____</a:t>
            </a:r>
            <a:r>
              <a:rPr lang="ru-RU" sz="2800" dirty="0" smtClean="0"/>
              <a:t>,</a:t>
            </a:r>
          </a:p>
          <a:p>
            <a:r>
              <a:rPr lang="ru-RU" sz="2800" dirty="0" err="1" smtClean="0"/>
              <a:t>Ск</a:t>
            </a:r>
            <a:r>
              <a:rPr lang="ru-RU" sz="2800" dirty="0" smtClean="0"/>
              <a:t>________ - </a:t>
            </a:r>
            <a:r>
              <a:rPr lang="ru-RU" sz="2800" smtClean="0"/>
              <a:t>с котелком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Красна девка – с к ______,</a:t>
            </a:r>
          </a:p>
          <a:p>
            <a:r>
              <a:rPr lang="ru-RU" sz="2800" dirty="0" smtClean="0"/>
              <a:t>А  ухват – просто так,</a:t>
            </a:r>
          </a:p>
          <a:p>
            <a:r>
              <a:rPr lang="ru-RU" sz="2800" dirty="0" smtClean="0"/>
              <a:t>А  морковка  не  ______,</a:t>
            </a:r>
          </a:p>
          <a:p>
            <a:r>
              <a:rPr lang="ru-RU" sz="2800" dirty="0" smtClean="0"/>
              <a:t>Потому что не умела.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239008" y="1528748"/>
            <a:ext cx="4007572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Переставьте все, как надо!</a:t>
            </a:r>
          </a:p>
          <a:p>
            <a:r>
              <a:rPr lang="ru-RU" sz="2000" dirty="0" smtClean="0"/>
              <a:t>Нет ни склада тут, ни лада…</a:t>
            </a:r>
          </a:p>
          <a:p>
            <a:r>
              <a:rPr lang="ru-RU" sz="2000" dirty="0" smtClean="0"/>
              <a:t>Пингвины – жители пустыни,</a:t>
            </a:r>
          </a:p>
          <a:p>
            <a:r>
              <a:rPr lang="ru-RU" sz="2000" dirty="0" smtClean="0"/>
              <a:t>Ужата очень любят дыни.</a:t>
            </a:r>
          </a:p>
          <a:p>
            <a:r>
              <a:rPr lang="ru-RU" sz="2000" dirty="0" smtClean="0"/>
              <a:t>Шоферы знают толк в малине,</a:t>
            </a:r>
          </a:p>
          <a:p>
            <a:r>
              <a:rPr lang="ru-RU" sz="2000" dirty="0" smtClean="0"/>
              <a:t>Ребята ползают в трясине.</a:t>
            </a:r>
          </a:p>
          <a:p>
            <a:r>
              <a:rPr lang="ru-RU" sz="2000" dirty="0" smtClean="0"/>
              <a:t>Верблюды плавают на льдине,</a:t>
            </a:r>
          </a:p>
          <a:p>
            <a:r>
              <a:rPr lang="ru-RU" sz="2000" dirty="0" smtClean="0"/>
              <a:t>Медведи возят груз в машине.</a:t>
            </a:r>
          </a:p>
          <a:p>
            <a:r>
              <a:rPr lang="ru-RU" sz="2000" dirty="0" smtClean="0"/>
              <a:t>Неспешно ходит черепаха,</a:t>
            </a:r>
          </a:p>
          <a:p>
            <a:r>
              <a:rPr lang="ru-RU" sz="2000" dirty="0" smtClean="0"/>
              <a:t>Могучий еж не знает страха.</a:t>
            </a:r>
          </a:p>
          <a:p>
            <a:r>
              <a:rPr lang="ru-RU" sz="2000" dirty="0" smtClean="0"/>
              <a:t>Колючий лев в траве таится,</a:t>
            </a:r>
          </a:p>
          <a:p>
            <a:r>
              <a:rPr lang="ru-RU" sz="2000" dirty="0" smtClean="0"/>
              <a:t>За ним охотится лисица.</a:t>
            </a:r>
          </a:p>
          <a:p>
            <a:r>
              <a:rPr lang="ru-RU" sz="2000" dirty="0" smtClean="0"/>
              <a:t>Ужи летают в облаках,</a:t>
            </a:r>
          </a:p>
          <a:p>
            <a:r>
              <a:rPr lang="ru-RU" sz="2000" dirty="0" smtClean="0"/>
              <a:t>Стрижи на севере, во льдах.</a:t>
            </a:r>
          </a:p>
          <a:p>
            <a:r>
              <a:rPr lang="ru-RU" sz="2000" dirty="0" err="1" smtClean="0"/>
              <a:t>Ослы</a:t>
            </a:r>
            <a:r>
              <a:rPr lang="ru-RU" sz="2000" dirty="0" smtClean="0"/>
              <a:t> расселись на кустах</a:t>
            </a:r>
          </a:p>
          <a:p>
            <a:r>
              <a:rPr lang="ru-RU" sz="2000" dirty="0" smtClean="0"/>
              <a:t>Коты плывут в крутых волнах …</a:t>
            </a:r>
          </a:p>
          <a:p>
            <a:endParaRPr lang="ru-RU" sz="2000" dirty="0" smtClean="0"/>
          </a:p>
          <a:p>
            <a:r>
              <a:rPr lang="ru-RU" sz="2400" dirty="0" smtClean="0"/>
              <a:t>А все ли на своих местах</a:t>
            </a:r>
            <a:r>
              <a:rPr lang="ru-RU" sz="2400" b="1" dirty="0" smtClean="0"/>
              <a:t>!</a:t>
            </a:r>
            <a:endParaRPr lang="ru-RU" sz="2400" b="1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27</a:t>
            </a:fld>
            <a:endParaRPr lang="ru-RU" altLang="ru-RU"/>
          </a:p>
        </p:txBody>
      </p:sp>
      <p:sp>
        <p:nvSpPr>
          <p:cNvPr id="7" name="TextBox 6"/>
          <p:cNvSpPr txBox="1"/>
          <p:nvPr/>
        </p:nvSpPr>
        <p:spPr>
          <a:xfrm>
            <a:off x="1559496" y="1070363"/>
            <a:ext cx="682597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СТИШОК-НЕБЫЛИЦА</a:t>
            </a:r>
          </a:p>
          <a:p>
            <a:r>
              <a:rPr lang="ru-RU" sz="3600" b="1" dirty="0" smtClean="0"/>
              <a:t>Танцевала рыба с раком,</a:t>
            </a:r>
          </a:p>
          <a:p>
            <a:r>
              <a:rPr lang="ru-RU" sz="3600" b="1" dirty="0" smtClean="0"/>
              <a:t>А петрушка – с пастернаком,</a:t>
            </a:r>
          </a:p>
          <a:p>
            <a:r>
              <a:rPr lang="ru-RU" sz="3600" b="1" dirty="0" smtClean="0"/>
              <a:t>А цибуля – с чесноком,</a:t>
            </a:r>
          </a:p>
          <a:p>
            <a:r>
              <a:rPr lang="ru-RU" sz="3600" b="1" dirty="0" smtClean="0"/>
              <a:t>А индейка – с петухом, </a:t>
            </a:r>
          </a:p>
          <a:p>
            <a:r>
              <a:rPr lang="ru-RU" sz="3600" b="1" dirty="0" smtClean="0"/>
              <a:t>Сковородка – с котелком,</a:t>
            </a:r>
          </a:p>
          <a:p>
            <a:r>
              <a:rPr lang="ru-RU" sz="3600" b="1" dirty="0" smtClean="0"/>
              <a:t>Красна девка – с казаком,</a:t>
            </a:r>
          </a:p>
          <a:p>
            <a:r>
              <a:rPr lang="ru-RU" sz="3600" b="1" dirty="0" smtClean="0"/>
              <a:t>А ухват – просто так,</a:t>
            </a:r>
          </a:p>
          <a:p>
            <a:r>
              <a:rPr lang="ru-RU" sz="3600" b="1" dirty="0" smtClean="0"/>
              <a:t>А морковка не хотела,</a:t>
            </a:r>
          </a:p>
          <a:p>
            <a:r>
              <a:rPr lang="ru-RU" sz="3600" b="1" dirty="0" smtClean="0"/>
              <a:t>Потому что не умела.</a:t>
            </a:r>
          </a:p>
        </p:txBody>
      </p:sp>
    </p:spTree>
    <p:extLst>
      <p:ext uri="{BB962C8B-B14F-4D97-AF65-F5344CB8AC3E}">
        <p14:creationId xmlns:p14="http://schemas.microsoft.com/office/powerpoint/2010/main" val="245238610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28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609600" y="1152178"/>
            <a:ext cx="108149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Домашнее задание:</a:t>
            </a:r>
          </a:p>
          <a:p>
            <a:endParaRPr lang="ru-RU" sz="3200" i="1" dirty="0" smtClean="0"/>
          </a:p>
          <a:p>
            <a:r>
              <a:rPr lang="ru-RU" sz="3200" i="1" dirty="0" smtClean="0"/>
              <a:t>Перечитай в сказках эпизоды, в которых рассказывается о волшебных превращениях простых вещей. Попробуй и ты заглянуть в этот удивительный мир фантазии. Прислушайся: вот и самая обыкновенная ручка для письма начинает о чём-то говорить. Как ты думаешь, о чём?</a:t>
            </a:r>
          </a:p>
          <a:p>
            <a:r>
              <a:rPr lang="ru-RU" sz="3200" i="1" smtClean="0"/>
              <a:t>Придумайте </a:t>
            </a:r>
            <a:r>
              <a:rPr lang="ru-RU" sz="3200" i="1" dirty="0" smtClean="0"/>
              <a:t>свою невероятную историю с обычными вещами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42060746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2042A7-B324-4A1D-99CB-7B6CEDBA6EC0}" type="datetime1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823CCAC-1C12-440E-B41C-1232414D61A2}" type="slidenum">
              <a:rPr lang="ru-RU" altLang="ru-RU">
                <a:solidFill>
                  <a:srgbClr val="898989"/>
                </a:solidFill>
              </a:rPr>
              <a:pPr/>
              <a:t>3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1290" y="600054"/>
            <a:ext cx="3880229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Скороговорка 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09852" y="1528748"/>
            <a:ext cx="530029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Пришел Ипат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Лопаты покупать.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Купил Ипат пять лопат.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Шел через пруд,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Зацепился за прут.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Упал в пруд Ипат,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Пропало пять лопат.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4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2809852" y="600054"/>
            <a:ext cx="2329484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Загадки 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084" y="1457310"/>
            <a:ext cx="4592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дне, где тихо и темно,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Лежит усатое бревно.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22" y="2600318"/>
            <a:ext cx="453845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388" y="715068"/>
            <a:ext cx="3929090" cy="2647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524496" y="814368"/>
            <a:ext cx="4431919" cy="181588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воде увидел ты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Белые цветы.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жители воды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ночь прячут лепестки.</a:t>
            </a:r>
            <a:endParaRPr lang="ru-RU" sz="2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7306" y="3600450"/>
            <a:ext cx="4455643" cy="5847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кузнец , а с клещами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" name="Рисунок 9" descr="147321302616455526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4826" y="4195768"/>
            <a:ext cx="3786214" cy="2524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595274" y="4743458"/>
            <a:ext cx="4357718" cy="206210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Драчун и забияка,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Живет в воде,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Кости на спине,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щука не проглотит.</a:t>
            </a:r>
            <a:endParaRPr lang="ru-RU" sz="3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Ерш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4442" y="4243392"/>
            <a:ext cx="2682676" cy="2543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5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595274" y="957244"/>
            <a:ext cx="3348224" cy="10772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Хвостом виляет,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Зубаста, а не лает.</a:t>
            </a:r>
            <a:endParaRPr lang="ru-RU" sz="3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ribnoe_carstv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166" y="585679"/>
            <a:ext cx="3857652" cy="2469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096132" y="1028682"/>
            <a:ext cx="4786346" cy="10772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родителей и деток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Вся одежда из монеток.</a:t>
            </a:r>
            <a:endParaRPr lang="ru-RU" sz="3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884" y="2386004"/>
            <a:ext cx="4457731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68" y="3314698"/>
            <a:ext cx="5565830" cy="3556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3836" y="3314698"/>
            <a:ext cx="6000792" cy="10772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Голубой аэропланчик 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 на белый одуванчик.</a:t>
            </a:r>
            <a:endParaRPr lang="ru-RU" sz="3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6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5360" y="648122"/>
            <a:ext cx="111612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Ползёт, не торопясь, алая морская звезда, солидно ходят по камням усатые лангусты, боком-боком двигается краб; везде на камнях, …………………….      рассеяны актинии, и всюду множество всяких любопытных штук.</a:t>
            </a:r>
          </a:p>
        </p:txBody>
      </p:sp>
    </p:spTree>
    <p:extLst>
      <p:ext uri="{BB962C8B-B14F-4D97-AF65-F5344CB8AC3E}">
        <p14:creationId xmlns:p14="http://schemas.microsoft.com/office/powerpoint/2010/main" val="313551340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7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3352" y="648122"/>
            <a:ext cx="113190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Ползёт, не торопясь, алая морская звезда, солидно ходят по камням усатые лангусты, боком-боком двигается краб; везде на камнях, </a:t>
            </a:r>
            <a:r>
              <a:rPr lang="ru-RU" sz="4800" b="1" dirty="0">
                <a:solidFill>
                  <a:srgbClr val="C00000"/>
                </a:solidFill>
              </a:rPr>
              <a:t>точно крупные </a:t>
            </a:r>
            <a:r>
              <a:rPr lang="ru-RU" sz="4800" b="1" dirty="0" smtClean="0">
                <a:solidFill>
                  <a:srgbClr val="C00000"/>
                </a:solidFill>
              </a:rPr>
              <a:t>вишни</a:t>
            </a:r>
            <a:r>
              <a:rPr lang="ru-RU" sz="4800" b="1" dirty="0" smtClean="0"/>
              <a:t>,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рассеяны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актинии, и всюду множество всяких любопытных штук.</a:t>
            </a:r>
          </a:p>
        </p:txBody>
      </p:sp>
    </p:spTree>
    <p:extLst>
      <p:ext uri="{BB962C8B-B14F-4D97-AF65-F5344CB8AC3E}">
        <p14:creationId xmlns:p14="http://schemas.microsoft.com/office/powerpoint/2010/main" val="115921823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8</a:t>
            </a:fld>
            <a:endParaRPr lang="ru-RU" altLang="ru-RU"/>
          </a:p>
        </p:txBody>
      </p:sp>
      <p:pic>
        <p:nvPicPr>
          <p:cNvPr id="1026" name="Picture 2" descr="http://artcyclopedia.ru/img/big/0010501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680" y="576114"/>
            <a:ext cx="6898976" cy="638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iography-life.ru/uploads/posts/2018-03/1521216442_maksim-gorkii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10278"/>
            <a:ext cx="4766320" cy="634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13618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CB80-D24A-4728-9302-C7C39163E1F6}" type="datetime1">
              <a:rPr lang="ru-RU" smtClean="0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0D6B-41C0-4134-BC1F-43E7D8E3BDC6}" type="slidenum">
              <a:rPr lang="ru-RU" altLang="ru-RU" smtClean="0"/>
              <a:pPr/>
              <a:t>9</a:t>
            </a:fld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2207568" y="1224186"/>
            <a:ext cx="784984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склейку слов</a:t>
            </a:r>
            <a:endParaRPr lang="en-US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рассыпанных слогов.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Изучите эти строчки,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Сложив правильно кусочки.</a:t>
            </a:r>
            <a:endParaRPr lang="en-US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993506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10. Природа</Template>
  <TotalTime>469</TotalTime>
  <Words>1343</Words>
  <Application>Microsoft Office PowerPoint</Application>
  <PresentationFormat>Произвольный</PresentationFormat>
  <Paragraphs>270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Урок путешествие по разделу «Были-небылицы» Оценим свои достижения </vt:lpstr>
      <vt:lpstr>Шифр  2,1; 4,5; 6,2; 3,2; 2,3; 6,1; 2,1; 4,5; 6,2; 3,2; 5,4; 4,5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50</cp:revision>
  <dcterms:created xsi:type="dcterms:W3CDTF">2016-08-24T17:00:20Z</dcterms:created>
  <dcterms:modified xsi:type="dcterms:W3CDTF">2022-02-09T09:47:11Z</dcterms:modified>
</cp:coreProperties>
</file>