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9" r:id="rId4"/>
    <p:sldId id="265" r:id="rId5"/>
    <p:sldId id="267" r:id="rId6"/>
    <p:sldId id="269" r:id="rId7"/>
    <p:sldId id="260" r:id="rId8"/>
    <p:sldId id="275" r:id="rId9"/>
    <p:sldId id="272" r:id="rId10"/>
    <p:sldId id="273" r:id="rId11"/>
    <p:sldId id="271" r:id="rId12"/>
    <p:sldId id="264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96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25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357166"/>
            <a:ext cx="7776864" cy="23517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Полякова Е.В</a:t>
            </a: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3</a:t>
            </a: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класс Русский язык 23.03.2022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Тема: Именительный падеж</a:t>
            </a: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36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005064"/>
            <a:ext cx="5000660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Спишите, вставьте пропущенные буквы. Укажите род имен существительных.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625898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/>
              <a:t>Адр</a:t>
            </a:r>
            <a:r>
              <a:rPr lang="ru-RU" sz="4800" b="1" dirty="0" smtClean="0"/>
              <a:t>…с, г…зета, в…гон, со…</a:t>
            </a:r>
            <a:r>
              <a:rPr lang="ru-RU" sz="4800" b="1" dirty="0" err="1" smtClean="0"/>
              <a:t>нце</a:t>
            </a:r>
            <a:r>
              <a:rPr lang="ru-RU" sz="4800" b="1" dirty="0" smtClean="0"/>
              <a:t>, в…</a:t>
            </a:r>
            <a:r>
              <a:rPr lang="ru-RU" sz="4800" b="1" dirty="0" err="1" smtClean="0"/>
              <a:t>кзал</a:t>
            </a:r>
            <a:r>
              <a:rPr lang="ru-RU" sz="4800" b="1" dirty="0" smtClean="0"/>
              <a:t>, д…рога, х….</a:t>
            </a:r>
            <a:r>
              <a:rPr lang="ru-RU" sz="4800" b="1" dirty="0" err="1" smtClean="0"/>
              <a:t>зяйство</a:t>
            </a:r>
            <a:r>
              <a:rPr lang="ru-RU" sz="4800" b="1" dirty="0" smtClean="0"/>
              <a:t>, т…л….фон, пут…шествие, с…м….лёт, ….</a:t>
            </a:r>
            <a:r>
              <a:rPr lang="ru-RU" sz="4800" b="1" dirty="0" err="1" smtClean="0"/>
              <a:t>кскурс</a:t>
            </a:r>
            <a:r>
              <a:rPr lang="ru-RU" sz="4800" b="1" dirty="0" smtClean="0"/>
              <a:t>…я, к……</a:t>
            </a:r>
            <a:r>
              <a:rPr lang="ru-RU" sz="4800" b="1" dirty="0" err="1" smtClean="0"/>
              <a:t>лекц</a:t>
            </a:r>
            <a:r>
              <a:rPr lang="ru-RU" sz="4800" b="1" dirty="0" smtClean="0"/>
              <a:t>….я.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32441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3857620" y="4286256"/>
            <a:ext cx="1428760" cy="13573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428736"/>
            <a:ext cx="6572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уроке я узнал…..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научился 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трудно….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легко….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285992"/>
            <a:ext cx="6858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Спасибо за работу </a:t>
            </a:r>
          </a:p>
          <a:p>
            <a:r>
              <a:rPr lang="ru-RU" sz="6000" dirty="0" smtClean="0"/>
              <a:t> Д/з упр. </a:t>
            </a:r>
            <a:r>
              <a:rPr lang="ru-RU" sz="6000" dirty="0" smtClean="0"/>
              <a:t>76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714356"/>
            <a:ext cx="792088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Источники: 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Т.С.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Ситникова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И.Ф. Яценко «Поурочные разработки по русскому языку»3класс М.: «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Вако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 2014.-496с. (В помощь школьному учителю)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В.П.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Канакина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В.Г. Горецкий «Русский язык» учебник 3 класс 2 часть  М.: «Просвещение» 2014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3.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Автор шаблона: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4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Картинки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«Рябчик» сайт «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икипедия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5. Картинка </a:t>
            </a:r>
            <a:r>
              <a:rPr lang="en-US" sz="2400" b="1" i="1" dirty="0">
                <a:latin typeface="Times New Roman" pitchFamily="18" charset="0"/>
                <a:cs typeface="Arial" pitchFamily="34" charset="0"/>
                <a:hlinkClick r:id="rId3"/>
              </a:rPr>
              <a:t>https://yandex.ru/images/search?text</a:t>
            </a:r>
            <a:r>
              <a:rPr lang="en-US" sz="2400" b="1" i="1" dirty="0" smtClean="0">
                <a:latin typeface="Times New Roman" pitchFamily="18" charset="0"/>
                <a:cs typeface="Arial" pitchFamily="34" charset="0"/>
                <a:hlinkClick r:id="rId3"/>
              </a:rPr>
              <a:t>=%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 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Цель урока: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 с особенностями именительного падежа имени сущ. </a:t>
            </a:r>
          </a:p>
          <a:p>
            <a:r>
              <a:rPr lang="ru-RU" dirty="0" smtClean="0"/>
              <a:t>Учить определять падеж имени существительного по вопросу и предлогу. </a:t>
            </a:r>
          </a:p>
          <a:p>
            <a:r>
              <a:rPr lang="ru-RU" dirty="0" smtClean="0"/>
              <a:t>Развивать орфографическую зоркость</a:t>
            </a:r>
          </a:p>
          <a:p>
            <a:r>
              <a:rPr lang="ru-RU" dirty="0" smtClean="0"/>
              <a:t>Воспитывать любовь к природе, аккуратность.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4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1176023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4800" b="1" dirty="0" smtClean="0">
                <a:solidFill>
                  <a:srgbClr val="FF0000"/>
                </a:solidFill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Закончи предложение.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132856"/>
            <a:ext cx="770485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</a:t>
            </a:r>
          </a:p>
          <a:p>
            <a:r>
              <a:rPr lang="ru-RU" sz="3200" b="1" dirty="0" smtClean="0"/>
              <a:t>1</a:t>
            </a:r>
            <a:r>
              <a:rPr lang="ru-RU" sz="3200" b="1" dirty="0"/>
              <a:t>. </a:t>
            </a:r>
            <a:r>
              <a:rPr lang="ru-RU" sz="3200" b="1" dirty="0" smtClean="0"/>
              <a:t> </a:t>
            </a:r>
            <a:r>
              <a:rPr lang="ru-RU" sz="3200" b="1" dirty="0"/>
              <a:t>И</a:t>
            </a:r>
            <a:r>
              <a:rPr lang="ru-RU" sz="3200" b="1" dirty="0" smtClean="0"/>
              <a:t>мя существительное – это …….</a:t>
            </a:r>
          </a:p>
          <a:p>
            <a:r>
              <a:rPr lang="ru-RU" sz="3200" b="1" dirty="0" smtClean="0"/>
              <a:t>2. Чтобы определить род им. сущ.……</a:t>
            </a:r>
          </a:p>
          <a:p>
            <a:r>
              <a:rPr lang="ru-RU" sz="3200" b="1" dirty="0" smtClean="0"/>
              <a:t>3. Имя сущ. изменяется …..  </a:t>
            </a:r>
          </a:p>
          <a:p>
            <a:r>
              <a:rPr lang="ru-RU" sz="3200" b="1" dirty="0" smtClean="0"/>
              <a:t>4. Склонение – это….. </a:t>
            </a:r>
          </a:p>
          <a:p>
            <a:pPr algn="ctr"/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382305"/>
            <a:ext cx="7027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Комментированное письмо.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4786322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028636"/>
            <a:ext cx="7704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	З</a:t>
            </a:r>
            <a:r>
              <a:rPr lang="ru-RU" sz="4800" b="1" u="sng" dirty="0" smtClean="0"/>
              <a:t>и</a:t>
            </a:r>
            <a:r>
              <a:rPr lang="ru-RU" sz="4800" b="1" dirty="0" smtClean="0"/>
              <a:t>ма. Идёт мя</a:t>
            </a:r>
            <a:r>
              <a:rPr lang="ru-RU" sz="4800" b="1" u="sng" dirty="0" smtClean="0"/>
              <a:t>г</a:t>
            </a:r>
            <a:r>
              <a:rPr lang="ru-RU" sz="4800" b="1" dirty="0" smtClean="0"/>
              <a:t>кий сне</a:t>
            </a:r>
            <a:r>
              <a:rPr lang="ru-RU" sz="4800" b="1" u="sng" dirty="0" smtClean="0"/>
              <a:t>г</a:t>
            </a:r>
            <a:r>
              <a:rPr lang="ru-RU" sz="4800" b="1" dirty="0" smtClean="0"/>
              <a:t>. Снежные хлоп</a:t>
            </a:r>
            <a:r>
              <a:rPr lang="ru-RU" sz="4800" b="1" u="sng" dirty="0" smtClean="0"/>
              <a:t>ь</a:t>
            </a:r>
            <a:r>
              <a:rPr lang="ru-RU" sz="4800" b="1" dirty="0" smtClean="0"/>
              <a:t>я л</a:t>
            </a:r>
            <a:r>
              <a:rPr lang="ru-RU" sz="4800" b="1" u="sng" dirty="0" smtClean="0"/>
              <a:t>е</a:t>
            </a:r>
            <a:r>
              <a:rPr lang="ru-RU" sz="4800" b="1" dirty="0" smtClean="0"/>
              <a:t>гли на</a:t>
            </a:r>
            <a:r>
              <a:rPr lang="ru-RU" sz="4800" b="1" u="sng" dirty="0" smtClean="0"/>
              <a:t> </a:t>
            </a:r>
            <a:r>
              <a:rPr lang="ru-RU" sz="4800" b="1" dirty="0" smtClean="0"/>
              <a:t>землю и на крыш</a:t>
            </a:r>
            <a:r>
              <a:rPr lang="ru-RU" sz="4800" b="1" u="sng" dirty="0" smtClean="0"/>
              <a:t>и</a:t>
            </a:r>
            <a:r>
              <a:rPr lang="ru-RU" sz="4800" b="1" dirty="0" smtClean="0"/>
              <a:t> д</a:t>
            </a:r>
            <a:r>
              <a:rPr lang="ru-RU" sz="4800" b="1" u="sng" dirty="0" smtClean="0"/>
              <a:t>о</a:t>
            </a:r>
            <a:r>
              <a:rPr lang="ru-RU" sz="4800" b="1" dirty="0" smtClean="0"/>
              <a:t>мов. Сне</a:t>
            </a:r>
            <a:r>
              <a:rPr lang="ru-RU" sz="4800" b="1" u="sng" dirty="0" smtClean="0"/>
              <a:t>г</a:t>
            </a:r>
            <a:r>
              <a:rPr lang="ru-RU" sz="4800" b="1" dirty="0" smtClean="0"/>
              <a:t> </a:t>
            </a:r>
            <a:r>
              <a:rPr lang="ru-RU" sz="4800" b="1" u="sng" dirty="0" smtClean="0"/>
              <a:t>о</a:t>
            </a:r>
            <a:r>
              <a:rPr lang="ru-RU" sz="4800" b="1" dirty="0" smtClean="0"/>
              <a:t>дел в</a:t>
            </a:r>
            <a:r>
              <a:rPr lang="ru-RU" sz="4800" b="1" u="sng" dirty="0" smtClean="0"/>
              <a:t> </a:t>
            </a:r>
            <a:r>
              <a:rPr lang="ru-RU" sz="4800" b="1" dirty="0" smtClean="0"/>
              <a:t>пуш</a:t>
            </a:r>
            <a:r>
              <a:rPr lang="ru-RU" sz="4800" b="1" u="sng" dirty="0" smtClean="0"/>
              <a:t>и</a:t>
            </a:r>
            <a:r>
              <a:rPr lang="ru-RU" sz="4800" b="1" dirty="0" smtClean="0"/>
              <a:t>стые рук</a:t>
            </a:r>
            <a:r>
              <a:rPr lang="ru-RU" sz="4800" b="1" u="sng" dirty="0" smtClean="0"/>
              <a:t>а</a:t>
            </a:r>
            <a:r>
              <a:rPr lang="ru-RU" sz="4800" b="1" dirty="0" smtClean="0"/>
              <a:t>вицы кусты и дерев</a:t>
            </a:r>
            <a:r>
              <a:rPr lang="ru-RU" sz="4800" b="1" u="sng" dirty="0" smtClean="0"/>
              <a:t>ь</a:t>
            </a:r>
            <a:r>
              <a:rPr lang="ru-RU" sz="4800" b="1" dirty="0" smtClean="0"/>
              <a:t>я. 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5552951"/>
            <a:ext cx="6552728" cy="923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Обозначьте в словах орфограммы. Подчеркните грамматическую основу предложений.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Подпишите части речи.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1000108"/>
            <a:ext cx="7358114" cy="1500198"/>
          </a:xfrm>
          <a:prstGeom prst="rect">
            <a:avLst/>
          </a:prstGeom>
          <a:solidFill>
            <a:srgbClr val="DC96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0100" y="1000108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  </a:t>
            </a:r>
            <a:r>
              <a:rPr lang="ru-RU" sz="4800" b="1" dirty="0" smtClean="0"/>
              <a:t>Именительный падеж</a:t>
            </a:r>
          </a:p>
          <a:p>
            <a:pPr algn="ctr"/>
            <a:r>
              <a:rPr lang="ru-RU" sz="4800" b="1" dirty="0" smtClean="0"/>
              <a:t>Кто? Что?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2928934"/>
            <a:ext cx="85010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Прочитай предложения. Определите падеж имен сущ. </a:t>
            </a:r>
          </a:p>
          <a:p>
            <a:pPr algn="ctr"/>
            <a:r>
              <a:rPr lang="ru-RU" sz="3600" b="1" dirty="0" smtClean="0"/>
              <a:t> Наступила весна.</a:t>
            </a:r>
          </a:p>
          <a:p>
            <a:pPr algn="ctr"/>
            <a:r>
              <a:rPr lang="ru-RU" sz="3600" b="1" dirty="0" smtClean="0"/>
              <a:t>Ребята пришли. </a:t>
            </a:r>
          </a:p>
          <a:p>
            <a:pPr algn="ctr"/>
            <a:r>
              <a:rPr lang="ru-RU" sz="3600" b="1" dirty="0" smtClean="0"/>
              <a:t>Солнце светит. </a:t>
            </a:r>
          </a:p>
          <a:p>
            <a:pPr algn="ctr"/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5013176"/>
            <a:ext cx="6120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Сформулируйте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тему урока 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500174"/>
            <a:ext cx="72420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В</a:t>
            </a:r>
            <a:r>
              <a:rPr lang="ru-RU" sz="2800" b="1" dirty="0" smtClean="0"/>
              <a:t>ыполните задания </a:t>
            </a:r>
            <a:r>
              <a:rPr lang="ru-RU" sz="2800" b="1" dirty="0"/>
              <a:t>в</a:t>
            </a:r>
            <a:r>
              <a:rPr lang="ru-RU" sz="2800" b="1" dirty="0" smtClean="0"/>
              <a:t> упражнении.</a:t>
            </a:r>
          </a:p>
          <a:p>
            <a:pPr algn="ctr"/>
            <a:r>
              <a:rPr lang="ru-RU" sz="2800" b="1" dirty="0" smtClean="0"/>
              <a:t>Найдите в предложениях синонимы.</a:t>
            </a:r>
            <a:endParaRPr lang="ru-RU" sz="44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620688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Упр. 74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2420888"/>
            <a:ext cx="6768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Проверка.</a:t>
            </a:r>
          </a:p>
          <a:p>
            <a:pPr algn="ctr"/>
            <a:r>
              <a:rPr lang="ru-RU" sz="4800" b="1" dirty="0"/>
              <a:t>б</a:t>
            </a:r>
            <a:r>
              <a:rPr lang="ru-RU" sz="4800" b="1" dirty="0" smtClean="0"/>
              <a:t>уран – вьюга</a:t>
            </a:r>
          </a:p>
          <a:p>
            <a:pPr algn="ctr"/>
            <a:r>
              <a:rPr lang="ru-RU" sz="4800" b="1" dirty="0"/>
              <a:t>в</a:t>
            </a:r>
            <a:r>
              <a:rPr lang="ru-RU" sz="4800" b="1" dirty="0" smtClean="0"/>
              <a:t>ихрь – ветер 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339752" y="494116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Прочитайте правило на стр. 42.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5725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Закончи фразу</a:t>
            </a:r>
          </a:p>
          <a:p>
            <a:pPr marL="342900" indent="-34290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Имя существительное в именительном падеже является в предложении_________________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3933056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Имя существительное в </a:t>
            </a:r>
            <a:r>
              <a:rPr lang="ru-RU" sz="4000" b="1" dirty="0" err="1" smtClean="0"/>
              <a:t>И.п</a:t>
            </a:r>
            <a:r>
              <a:rPr lang="ru-RU" sz="4000" b="1" dirty="0" smtClean="0"/>
              <a:t>. не употребляется </a:t>
            </a:r>
            <a:r>
              <a:rPr lang="ru-RU" sz="4800" b="1" dirty="0" smtClean="0"/>
              <a:t>______________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66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038" y="2708920"/>
            <a:ext cx="2531815" cy="33937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91880" y="692696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7030A0"/>
                </a:solidFill>
              </a:rPr>
              <a:t>Упр. 75 </a:t>
            </a:r>
            <a:endParaRPr lang="ru-RU" sz="4800" b="1" u="sng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844824"/>
            <a:ext cx="684076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Рябчик  </a:t>
            </a:r>
          </a:p>
          <a:p>
            <a:pPr algn="ctr"/>
            <a:endParaRPr lang="ru-RU" dirty="0">
              <a:latin typeface="Arial Black" panose="020B0A04020102020204" pitchFamily="34" charset="0"/>
            </a:endParaRPr>
          </a:p>
          <a:p>
            <a:pPr algn="ctr"/>
            <a:endParaRPr lang="ru-RU" dirty="0" smtClean="0">
              <a:latin typeface="Arial Black" panose="020B0A04020102020204" pitchFamily="34" charset="0"/>
            </a:endParaRPr>
          </a:p>
          <a:p>
            <a:pPr algn="ctr"/>
            <a:endParaRPr lang="ru-RU" dirty="0">
              <a:latin typeface="Arial Black" panose="020B0A04020102020204" pitchFamily="34" charset="0"/>
            </a:endParaRPr>
          </a:p>
          <a:p>
            <a:pPr algn="ctr"/>
            <a:r>
              <a:rPr lang="ru-RU" sz="4400" dirty="0" smtClean="0">
                <a:latin typeface="Arial Black" panose="020B0A04020102020204" pitchFamily="34" charset="0"/>
              </a:rPr>
              <a:t> </a:t>
            </a:r>
            <a:endParaRPr lang="ru-RU" sz="4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418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86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332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Цель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31</cp:revision>
  <dcterms:created xsi:type="dcterms:W3CDTF">2013-08-18T07:43:00Z</dcterms:created>
  <dcterms:modified xsi:type="dcterms:W3CDTF">2022-03-22T17:32:42Z</dcterms:modified>
</cp:coreProperties>
</file>