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258" r:id="rId3"/>
    <p:sldId id="259" r:id="rId4"/>
    <p:sldId id="260" r:id="rId5"/>
    <p:sldId id="261" r:id="rId6"/>
    <p:sldId id="264" r:id="rId7"/>
    <p:sldId id="262" r:id="rId8"/>
    <p:sldId id="266" r:id="rId9"/>
    <p:sldId id="265" r:id="rId10"/>
    <p:sldId id="268" r:id="rId11"/>
    <p:sldId id="267" r:id="rId12"/>
    <p:sldId id="270" r:id="rId13"/>
    <p:sldId id="269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624F51-5186-44A9-B82F-B56BA881D934}" type="datetimeFigureOut">
              <a:rPr lang="ru-RU" smtClean="0"/>
              <a:t>23.03.2022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03A600-E681-4A22-ACE6-860747CC6B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98426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 поэзии </a:t>
            </a:r>
            <a:r>
              <a:rPr lang="ru-RU" dirty="0" err="1" smtClean="0"/>
              <a:t>С.Есенина</a:t>
            </a:r>
            <a:r>
              <a:rPr lang="ru-RU" dirty="0" smtClean="0"/>
              <a:t> много «золотых» и «серебряных» слов- серебрит, золотые,</a:t>
            </a:r>
            <a:r>
              <a:rPr lang="ru-RU" baseline="0" dirty="0" smtClean="0"/>
              <a:t> серебряные, серебром, золотом. Вставьте их на месте пропущенных слов.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03A600-E681-4A22-ACE6-860747CC6BB4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4041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«Сны»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03A600-E681-4A22-ACE6-860747CC6BB4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67374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03A600-E681-4A22-ACE6-860747CC6BB4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68306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g"/><Relationship Id="rId5" Type="http://schemas.openxmlformats.org/officeDocument/2006/relationships/image" Target="../media/image2.jpeg"/><Relationship Id="rId4" Type="http://schemas.openxmlformats.org/officeDocument/2006/relationships/hyperlink" Target="http://fotografii-cvetov.ru/cheremuha-obyknovennaya/cheremuha-obyknovennaya-foto/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76166" y="764704"/>
            <a:ext cx="7591694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Урок- викторина </a:t>
            </a:r>
          </a:p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по теме </a:t>
            </a:r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«Поэтическая</a:t>
            </a:r>
          </a:p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тетрадь-3»</a:t>
            </a:r>
            <a:endParaRPr lang="ru-RU" sz="5400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Оценка достижений.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11560" y="4653136"/>
            <a:ext cx="57606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Полякова Е.В. 3 класс Литературное чтение 23.03.2022</a:t>
            </a:r>
            <a:endParaRPr lang="ru-RU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2209882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340768"/>
            <a:ext cx="8280400" cy="53975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475656" y="188640"/>
            <a:ext cx="503003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Узнай стихотворение.</a:t>
            </a:r>
          </a:p>
        </p:txBody>
      </p:sp>
    </p:spTree>
    <p:extLst>
      <p:ext uri="{BB962C8B-B14F-4D97-AF65-F5344CB8AC3E}">
        <p14:creationId xmlns:p14="http://schemas.microsoft.com/office/powerpoint/2010/main" val="1257555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691680" y="1556792"/>
            <a:ext cx="648072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4400" b="1" dirty="0" smtClean="0">
                <a:solidFill>
                  <a:srgbClr val="FF0000"/>
                </a:solidFill>
              </a:rPr>
              <a:t>               ВОРОНА</a:t>
            </a:r>
            <a:r>
              <a:rPr lang="ru-RU" altLang="ru-RU" sz="4400" dirty="0" smtClean="0">
                <a:solidFill>
                  <a:srgbClr val="FF0000"/>
                </a:solidFill>
              </a:rPr>
              <a:t> </a:t>
            </a:r>
            <a:endParaRPr lang="ru-RU" altLang="ru-RU" sz="4400" dirty="0">
              <a:solidFill>
                <a:srgbClr val="FF0000"/>
              </a:solidFill>
            </a:endParaRPr>
          </a:p>
          <a:p>
            <a:r>
              <a:rPr lang="ru-RU" altLang="ru-RU" sz="2800" b="1" dirty="0"/>
              <a:t>Вот ворона на крыше покатой</a:t>
            </a:r>
          </a:p>
          <a:p>
            <a:r>
              <a:rPr lang="ru-RU" altLang="ru-RU" sz="2800" b="1" dirty="0"/>
              <a:t>Так с зимы и осталась лохматой...</a:t>
            </a:r>
          </a:p>
          <a:p>
            <a:r>
              <a:rPr lang="ru-RU" altLang="ru-RU" sz="2800" b="1" dirty="0">
                <a:solidFill>
                  <a:schemeClr val="tx2">
                    <a:lumMod val="75000"/>
                  </a:schemeClr>
                </a:solidFill>
              </a:rPr>
              <a:t>А уж в воздухе - вешние звоны,</a:t>
            </a:r>
          </a:p>
          <a:p>
            <a:r>
              <a:rPr lang="ru-RU" altLang="ru-RU" sz="2800" b="1" dirty="0">
                <a:solidFill>
                  <a:schemeClr val="tx2">
                    <a:lumMod val="75000"/>
                  </a:schemeClr>
                </a:solidFill>
              </a:rPr>
              <a:t>Даже дух занялся у вороны...</a:t>
            </a:r>
          </a:p>
          <a:p>
            <a:r>
              <a:rPr lang="ru-RU" altLang="ru-RU" sz="2800" b="1" dirty="0"/>
              <a:t>Вдруг запрыгала в бок глупым скоком,</a:t>
            </a:r>
          </a:p>
          <a:p>
            <a:r>
              <a:rPr lang="ru-RU" altLang="ru-RU" sz="2800" b="1" dirty="0"/>
              <a:t>Вниз на землю глядит она боком:</a:t>
            </a:r>
          </a:p>
          <a:p>
            <a:r>
              <a:rPr lang="ru-RU" altLang="ru-RU" sz="2800" b="1" dirty="0">
                <a:solidFill>
                  <a:schemeClr val="tx2">
                    <a:lumMod val="75000"/>
                  </a:schemeClr>
                </a:solidFill>
              </a:rPr>
              <a:t>Что белеет под нежною травкой?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267102"/>
            <a:ext cx="2302424" cy="193438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6632"/>
            <a:ext cx="1563638" cy="20848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076848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91" t="14959" r="14871" b="4014"/>
          <a:stretch/>
        </p:blipFill>
        <p:spPr>
          <a:xfrm>
            <a:off x="1259631" y="1052736"/>
            <a:ext cx="5760641" cy="468052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990241" y="188640"/>
            <a:ext cx="503003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Узнай стихотворение.</a:t>
            </a:r>
          </a:p>
        </p:txBody>
      </p:sp>
    </p:spTree>
    <p:extLst>
      <p:ext uri="{BB962C8B-B14F-4D97-AF65-F5344CB8AC3E}">
        <p14:creationId xmlns:p14="http://schemas.microsoft.com/office/powerpoint/2010/main" val="1533886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2907704" y="2474482"/>
            <a:ext cx="5184130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altLang="ru-RU" sz="2800" b="1" u="sng" dirty="0">
                <a:solidFill>
                  <a:srgbClr val="663300"/>
                </a:solidFill>
                <a:latin typeface="Times New Roman" panose="02020603050405020304" pitchFamily="18" charset="0"/>
              </a:rPr>
              <a:t>Что ты тискаешь утенка?</a:t>
            </a:r>
          </a:p>
          <a:p>
            <a:r>
              <a:rPr lang="ru-RU" altLang="ru-RU" sz="2800" b="1" dirty="0">
                <a:latin typeface="Times New Roman" panose="02020603050405020304" pitchFamily="18" charset="0"/>
              </a:rPr>
              <a:t>Он малыш, а ты — большой.</a:t>
            </a:r>
          </a:p>
          <a:p>
            <a:r>
              <a:rPr lang="ru-RU" altLang="ru-RU" sz="2800" b="1" dirty="0">
                <a:latin typeface="Times New Roman" panose="02020603050405020304" pitchFamily="18" charset="0"/>
              </a:rPr>
              <a:t>Ишь, задравши головенку,</a:t>
            </a:r>
          </a:p>
          <a:p>
            <a:r>
              <a:rPr lang="ru-RU" altLang="ru-RU" sz="2800" b="1" dirty="0">
                <a:latin typeface="Times New Roman" panose="02020603050405020304" pitchFamily="18" charset="0"/>
              </a:rPr>
              <a:t>Рвется прочь он всей душой</a:t>
            </a:r>
            <a:r>
              <a:rPr lang="ru-RU" altLang="ru-RU" sz="2800" b="1" dirty="0" smtClean="0">
                <a:latin typeface="Times New Roman" panose="02020603050405020304" pitchFamily="18" charset="0"/>
              </a:rPr>
              <a:t>…</a:t>
            </a:r>
            <a:endParaRPr lang="ru-RU" altLang="ru-RU" sz="2800" b="1" dirty="0">
              <a:latin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91" t="14959" r="56968" b="4014"/>
          <a:stretch/>
        </p:blipFill>
        <p:spPr>
          <a:xfrm>
            <a:off x="179512" y="1797376"/>
            <a:ext cx="2520281" cy="468052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-468560" y="437698"/>
            <a:ext cx="749833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Саша Чёрный </a:t>
            </a:r>
          </a:p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 </a:t>
            </a:r>
            <a:r>
              <a:rPr lang="ru-RU" sz="3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                 «Что ты тискаешь утёнка?»</a:t>
            </a:r>
            <a:endParaRPr lang="ru-RU" sz="3600" b="1" dirty="0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5" name="Блок-схема: процесс 4"/>
          <p:cNvSpPr/>
          <p:nvPr/>
        </p:nvSpPr>
        <p:spPr>
          <a:xfrm>
            <a:off x="6156176" y="2982023"/>
            <a:ext cx="1512168" cy="43204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процесс 5"/>
          <p:cNvSpPr/>
          <p:nvPr/>
        </p:nvSpPr>
        <p:spPr>
          <a:xfrm>
            <a:off x="6504979" y="3921612"/>
            <a:ext cx="1512168" cy="43204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70099" y="236495"/>
            <a:ext cx="1843470" cy="2237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5019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827584" y="1844824"/>
            <a:ext cx="619268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800" b="1" u="sng" dirty="0">
                <a:solidFill>
                  <a:srgbClr val="663300"/>
                </a:solidFill>
                <a:latin typeface="Times New Roman" panose="02020603050405020304" pitchFamily="18" charset="0"/>
              </a:rPr>
              <a:t>Ты представь такую штуку -</a:t>
            </a:r>
          </a:p>
          <a:p>
            <a:r>
              <a:rPr lang="ru-RU" altLang="ru-RU" sz="2800" b="1" dirty="0">
                <a:latin typeface="Times New Roman" panose="02020603050405020304" pitchFamily="18" charset="0"/>
              </a:rPr>
              <a:t>Если б толстый бегемот</a:t>
            </a:r>
          </a:p>
          <a:p>
            <a:r>
              <a:rPr lang="ru-RU" altLang="ru-RU" sz="2800" b="1" dirty="0">
                <a:latin typeface="Times New Roman" panose="02020603050405020304" pitchFamily="18" charset="0"/>
              </a:rPr>
              <a:t>Захотел с тобой от скуки</a:t>
            </a:r>
          </a:p>
          <a:p>
            <a:r>
              <a:rPr lang="ru-RU" altLang="ru-RU" sz="2800" b="1" dirty="0">
                <a:latin typeface="Times New Roman" panose="02020603050405020304" pitchFamily="18" charset="0"/>
              </a:rPr>
              <a:t>Поиграть бы в свой черед?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52" t="14959" r="14871" b="4014"/>
          <a:stretch/>
        </p:blipFill>
        <p:spPr>
          <a:xfrm>
            <a:off x="6162933" y="1320446"/>
            <a:ext cx="2592288" cy="468052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23528" y="155248"/>
            <a:ext cx="846334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Саша Чёрный «Что ты тискаешь утёнка?»</a:t>
            </a:r>
            <a:endParaRPr lang="ru-RU" sz="3600" b="1" dirty="0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6000966"/>
            <a:ext cx="808240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-Чему хотел научить Вас Саша Чёрный?</a:t>
            </a:r>
            <a:endParaRPr lang="ru-RU" sz="3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98604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455491" y="0"/>
            <a:ext cx="632012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Восстанови строчки.</a:t>
            </a:r>
          </a:p>
          <a:p>
            <a:pPr algn="ctr"/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C00000"/>
              </a:soli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56790" y="877163"/>
            <a:ext cx="7633757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Идёт, пруд, в, утёнка, ты, утке,</a:t>
            </a:r>
          </a:p>
          <a:p>
            <a:pPr algn="ctr"/>
            <a:r>
              <a:rPr lang="ru-RU" sz="4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пусть, купаться, снеси, к</a:t>
            </a:r>
            <a:endParaRPr lang="ru-RU" sz="4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2275037"/>
            <a:ext cx="801963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Между, у, проталинки, </a:t>
            </a:r>
          </a:p>
          <a:p>
            <a:pPr algn="ctr"/>
            <a:r>
              <a:rPr lang="ru-RU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в, траве, корней, а, рядом.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4029363"/>
            <a:ext cx="8429935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Не, будешь, и, нянчить, мыть, </a:t>
            </a:r>
          </a:p>
          <a:p>
            <a:pPr algn="ctr"/>
            <a:r>
              <a:rPr lang="ru-RU" sz="40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теперь, качать,</a:t>
            </a:r>
          </a:p>
          <a:p>
            <a:pPr algn="ctr"/>
            <a:r>
              <a:rPr lang="ru-RU" sz="40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ты, можешь, его, и, лизать, головой.</a:t>
            </a:r>
            <a:endParaRPr lang="ru-RU" sz="40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>
            <a:off x="0" y="2428925"/>
            <a:ext cx="9144000" cy="1600438"/>
          </a:xfrm>
          <a:prstGeom prst="flowChart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Блок-схема: процесс 6"/>
          <p:cNvSpPr/>
          <p:nvPr/>
        </p:nvSpPr>
        <p:spPr>
          <a:xfrm>
            <a:off x="0" y="4029362"/>
            <a:ext cx="9144000" cy="2828637"/>
          </a:xfrm>
          <a:prstGeom prst="flowChart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9258" y="2470102"/>
            <a:ext cx="1169264" cy="155925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8818" y="4200689"/>
            <a:ext cx="1439246" cy="1919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2964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899592" y="1124744"/>
            <a:ext cx="7666651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Оценка достижений</a:t>
            </a:r>
            <a:endParaRPr lang="ru-RU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C00000"/>
              </a:solidFill>
              <a:effectLst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5157" y="2924944"/>
            <a:ext cx="4915520" cy="2937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6194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" y="548680"/>
            <a:ext cx="911454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Кто автор стихотворения «Воробей»</a:t>
            </a:r>
            <a:endParaRPr lang="ru-RU" sz="4400" b="1" cap="none" spc="0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67744" y="1700808"/>
            <a:ext cx="5214889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914400" indent="-914400" algn="ctr">
              <a:buAutoNum type="arabicParenR"/>
            </a:pPr>
            <a:r>
              <a:rPr lang="ru-RU" sz="54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А.А.Блок</a:t>
            </a:r>
            <a:endParaRPr lang="ru-RU" sz="5400" b="1" cap="none" spc="0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914400" indent="-914400" algn="ctr">
              <a:buAutoNum type="arabicParenR"/>
            </a:pPr>
            <a:r>
              <a:rPr lang="ru-RU" sz="5400" b="1" dirty="0" err="1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С.А.Есенин</a:t>
            </a:r>
            <a:endParaRPr lang="ru-RU" sz="5400" b="1" dirty="0" smtClean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914400" indent="-914400" algn="ctr">
              <a:buAutoNum type="arabicParenR"/>
            </a:pPr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Саша Чёрный</a:t>
            </a:r>
          </a:p>
          <a:p>
            <a:pPr marL="914400" indent="-914400" algn="ctr">
              <a:buAutoNum type="arabicParenR"/>
            </a:pPr>
            <a:r>
              <a:rPr lang="ru-RU" sz="5400" b="1" dirty="0" err="1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А.С.Пушкин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916832"/>
            <a:ext cx="1346987" cy="2454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629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69192" y="548680"/>
            <a:ext cx="897617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Какое из стихотворений написал </a:t>
            </a:r>
            <a:r>
              <a:rPr lang="ru-RU" sz="3600" b="1" cap="none" spc="0" dirty="0" err="1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А.А.Блок</a:t>
            </a:r>
            <a:r>
              <a:rPr lang="ru-RU" sz="3600" b="1" cap="none" spc="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? </a:t>
            </a:r>
            <a:endParaRPr lang="ru-RU" sz="3600" b="1" cap="none" spc="0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060934" y="1772816"/>
            <a:ext cx="6593535" cy="424731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914400" indent="-914400" algn="ctr">
              <a:buAutoNum type="arabicParenR"/>
            </a:pPr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«Ветхая избушка»</a:t>
            </a:r>
          </a:p>
          <a:p>
            <a:pPr marL="914400" indent="-914400" algn="ctr">
              <a:buAutoNum type="arabicParenR"/>
            </a:pPr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«Черёмуха»</a:t>
            </a:r>
          </a:p>
          <a:p>
            <a:pPr marL="914400" indent="-914400" algn="ctr">
              <a:buAutoNum type="arabicParenR"/>
            </a:pPr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«Воробей»</a:t>
            </a:r>
          </a:p>
          <a:p>
            <a:pPr marL="914400" indent="-914400" algn="ctr">
              <a:buAutoNum type="arabicParenR"/>
            </a:pPr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«Что ты тискаешь</a:t>
            </a:r>
          </a:p>
          <a:p>
            <a:pPr algn="ctr"/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утёнка?»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1858220"/>
            <a:ext cx="1656184" cy="2142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6661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-16215" y="548680"/>
            <a:ext cx="914699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Из какого произведения эти строки?</a:t>
            </a:r>
            <a:endParaRPr lang="ru-RU" sz="4400" b="1" cap="none" spc="0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-65385" y="2967335"/>
            <a:ext cx="9274783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914400" indent="-914400" algn="ctr">
              <a:buAutoNum type="arabicParenR"/>
            </a:pPr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«Что ты тискаешь утёнка?»</a:t>
            </a:r>
          </a:p>
          <a:p>
            <a:pPr marL="914400" indent="-914400" algn="ctr">
              <a:buAutoNum type="arabicParenR"/>
            </a:pPr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«Ворона»</a:t>
            </a:r>
          </a:p>
          <a:p>
            <a:pPr marL="914400" indent="-914400" algn="ctr">
              <a:buAutoNum type="arabicParenR"/>
            </a:pPr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«Черёмуха»</a:t>
            </a:r>
          </a:p>
          <a:p>
            <a:pPr marL="914400" indent="-914400" algn="ctr">
              <a:buAutoNum type="arabicParenR"/>
            </a:pPr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«Сны»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-65385" y="1419453"/>
            <a:ext cx="9450536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Вдруг запрыгала вбок глупым скоком, </a:t>
            </a:r>
          </a:p>
          <a:p>
            <a:pPr algn="ctr"/>
            <a:r>
              <a:rPr lang="ru-RU" sz="4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Вниз на землю глядит на боком…»</a:t>
            </a:r>
            <a:endParaRPr lang="ru-RU" sz="4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33056"/>
            <a:ext cx="2170931" cy="2170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3901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276893" y="-84371"/>
            <a:ext cx="6327555" cy="153888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2. Серебрится река, </a:t>
            </a:r>
          </a:p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серебрится ручей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75656" y="2387000"/>
            <a:ext cx="7555338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Кругом роса медвяная,, 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Сползает по коре.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Под нею зелень пряная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Сияет 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 серебре.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026" name="Picture 2" descr="Черемуха обыкновенная фото 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841776"/>
            <a:ext cx="2016224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748383" y="1433637"/>
            <a:ext cx="74430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С.А. Есенин «Черёмуха»</a:t>
            </a:r>
            <a:endParaRPr lang="ru-RU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5" name="Облако 4"/>
          <p:cNvSpPr/>
          <p:nvPr/>
        </p:nvSpPr>
        <p:spPr>
          <a:xfrm>
            <a:off x="5076056" y="4976515"/>
            <a:ext cx="2880320" cy="856838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07" y="-93529"/>
            <a:ext cx="1866828" cy="2699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0516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23528" y="188640"/>
            <a:ext cx="8588954" cy="160043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Найдите «лишнее произведение»</a:t>
            </a:r>
          </a:p>
          <a:p>
            <a:pPr algn="ctr"/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3051" y="1268760"/>
            <a:ext cx="9274783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914400" indent="-914400" algn="ctr">
              <a:buAutoNum type="arabicParenR"/>
            </a:pPr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«</a:t>
            </a:r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Что </a:t>
            </a:r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ты тискаешь утёнка</a:t>
            </a:r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?»</a:t>
            </a:r>
          </a:p>
          <a:p>
            <a:pPr marL="914400" indent="-914400" algn="ctr">
              <a:buAutoNum type="arabicParenR"/>
            </a:pPr>
            <a:r>
              <a:rPr lang="ru-RU" sz="54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Сслон</a:t>
            </a:r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»</a:t>
            </a:r>
          </a:p>
          <a:p>
            <a:pPr marL="914400" indent="-914400" algn="ctr">
              <a:buAutoNum type="arabicParenR"/>
            </a:pPr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«Воробей»</a:t>
            </a:r>
          </a:p>
          <a:p>
            <a:pPr marL="914400" indent="-914400" algn="ctr">
              <a:buAutoNum type="arabicParenR"/>
            </a:pPr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«Ворона»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544" y="3356992"/>
            <a:ext cx="3284984" cy="3284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5504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843808" y="548680"/>
            <a:ext cx="52910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/>
              </a:rPr>
              <a:t>Как зовут Блока?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2492896"/>
            <a:ext cx="9200531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914400" indent="-914400" algn="ctr">
              <a:buAutoNum type="arabicParenR"/>
            </a:pPr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Александр Алексеевич</a:t>
            </a:r>
          </a:p>
          <a:p>
            <a:pPr marL="914400" indent="-914400" algn="ctr">
              <a:buAutoNum type="arabicParenR"/>
            </a:pPr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Алексей Александрович</a:t>
            </a:r>
          </a:p>
          <a:p>
            <a:pPr marL="914400" indent="-914400" algn="ctr">
              <a:buAutoNum type="arabicParenR"/>
            </a:pPr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Александр Александрович</a:t>
            </a:r>
          </a:p>
          <a:p>
            <a:pPr marL="914400" indent="-914400" algn="ctr">
              <a:buAutoNum type="arabicParenR"/>
            </a:pPr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Алексей Алексеевич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clrChange>
              <a:clrFrom>
                <a:srgbClr val="B4A785"/>
              </a:clrFrom>
              <a:clrTo>
                <a:srgbClr val="B4A78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88640"/>
            <a:ext cx="1934468" cy="1934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2531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23528" y="188640"/>
            <a:ext cx="891288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Узнай произведение по ключевым словам.</a:t>
            </a:r>
            <a:endParaRPr lang="ru-RU" sz="3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C00000"/>
              </a:soli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4219" y="1052736"/>
            <a:ext cx="895347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0" i="1" u="sng" cap="none" spc="0" dirty="0" smtClean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Бегемот, поиграть, пруд, малыш, большой</a:t>
            </a:r>
            <a:endParaRPr lang="ru-RU" sz="3600" b="0" i="1" u="sng" cap="none" spc="0" dirty="0">
              <a:ln w="0"/>
              <a:solidFill>
                <a:schemeClr val="accent6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83827" y="2492896"/>
            <a:ext cx="8074262" cy="206210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514350" indent="-514350" algn="ctr">
              <a:buAutoNum type="arabicParenR"/>
            </a:pPr>
            <a:r>
              <a:rPr lang="ru-RU" sz="32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Саша Чёрный «Что ты тискаешь утёнка?»</a:t>
            </a:r>
          </a:p>
          <a:p>
            <a:pPr marL="514350" indent="-514350" algn="ctr">
              <a:buAutoNum type="arabicParenR"/>
            </a:pPr>
            <a:r>
              <a:rPr lang="ru-RU" sz="32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А.А. Блок «Сны».</a:t>
            </a:r>
          </a:p>
          <a:p>
            <a:pPr marL="514350" indent="-514350" algn="ctr">
              <a:buAutoNum type="arabicParenR"/>
            </a:pPr>
            <a:r>
              <a:rPr lang="ru-RU" sz="32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А.А. Блок «Ветхая избушка».</a:t>
            </a:r>
          </a:p>
          <a:p>
            <a:pPr marL="514350" indent="-514350" algn="ctr">
              <a:buAutoNum type="arabicParenR"/>
            </a:pPr>
            <a:r>
              <a:rPr lang="ru-RU" sz="32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С.А. Есенин «Черёмуха».</a:t>
            </a:r>
            <a:endParaRPr lang="ru-RU" sz="32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05064"/>
            <a:ext cx="1807964" cy="2040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917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92203" y="260648"/>
            <a:ext cx="848527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/>
              </a:rPr>
              <a:t>Вспомни рифму в стихотворении.</a:t>
            </a:r>
            <a:endParaRPr lang="ru-RU" sz="4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60004" y="1196752"/>
            <a:ext cx="9324528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6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Не пойму, что человек, такой…</a:t>
            </a:r>
          </a:p>
          <a:p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Посадил меня в клетушку, словно мышь.</a:t>
            </a:r>
          </a:p>
          <a:p>
            <a:r>
              <a:rPr lang="ru-RU" sz="36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Ох, как скучно головой весь день…!</a:t>
            </a:r>
          </a:p>
          <a:p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Лучше брёвна дали б, что ли, потаскать!</a:t>
            </a:r>
            <a:endParaRPr lang="ru-RU" sz="3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4" name="Блок-схема: процесс 3"/>
          <p:cNvSpPr/>
          <p:nvPr/>
        </p:nvSpPr>
        <p:spPr>
          <a:xfrm>
            <a:off x="6300192" y="1340768"/>
            <a:ext cx="1728192" cy="43204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5" name="Блок-схема: процесс 4"/>
          <p:cNvSpPr/>
          <p:nvPr/>
        </p:nvSpPr>
        <p:spPr>
          <a:xfrm>
            <a:off x="7273563" y="2359905"/>
            <a:ext cx="1509641" cy="43204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27985" y="3379042"/>
            <a:ext cx="5813707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914400" indent="-914400" algn="ctr">
              <a:buAutoNum type="arabicParenR"/>
            </a:pPr>
            <a:r>
              <a:rPr lang="ru-RU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крепыш, мотать</a:t>
            </a:r>
          </a:p>
          <a:p>
            <a:pPr marL="914400" indent="-914400" algn="ctr">
              <a:buAutoNum type="arabicParenR"/>
            </a:pPr>
            <a:r>
              <a:rPr lang="ru-RU" sz="5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Малыш, качать </a:t>
            </a:r>
          </a:p>
          <a:p>
            <a:pPr marL="914400" indent="-914400" algn="ctr">
              <a:buAutoNum type="arabicParenR"/>
            </a:pPr>
            <a:r>
              <a:rPr lang="ru-RU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Крепыш, качать</a:t>
            </a:r>
          </a:p>
          <a:p>
            <a:pPr marL="914400" indent="-914400" algn="ctr">
              <a:buAutoNum type="arabicParenR"/>
            </a:pPr>
            <a:r>
              <a:rPr lang="ru-RU" sz="5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Малыш, мотать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402" y="4114895"/>
            <a:ext cx="1540396" cy="2070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9152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79512" y="0"/>
            <a:ext cx="812510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/>
              </a:rPr>
              <a:t>Вставьте пропущенные глаголы.</a:t>
            </a:r>
            <a:endParaRPr lang="ru-RU" sz="4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411760" y="548680"/>
            <a:ext cx="5054590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Завтра…чаю,</a:t>
            </a:r>
          </a:p>
          <a:p>
            <a:pPr algn="ctr"/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…из окна,-</a:t>
            </a:r>
          </a:p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Ан, уж дом….,</a:t>
            </a:r>
          </a:p>
          <a:p>
            <a:pPr algn="ctr"/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На дворе-весна.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4077072"/>
            <a:ext cx="6851171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1)попьют, посмотрят, растаял</a:t>
            </a:r>
          </a:p>
          <a:p>
            <a:pPr algn="ctr"/>
            <a:r>
              <a:rPr lang="ru-RU" sz="4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2)выпьют, посмотрят, растаял</a:t>
            </a:r>
          </a:p>
          <a:p>
            <a:pPr algn="ctr"/>
            <a:r>
              <a:rPr lang="ru-RU" sz="4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3) Попьют, глянут, растаял</a:t>
            </a:r>
          </a:p>
          <a:p>
            <a:pPr algn="ctr"/>
            <a:r>
              <a:rPr lang="ru-RU" sz="4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4) выпьют, глянул, растаял</a:t>
            </a:r>
            <a:endParaRPr lang="ru-RU" sz="4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63" y="881513"/>
            <a:ext cx="2184834" cy="2621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0982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-108520" y="-19921"/>
            <a:ext cx="925252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/>
              </a:rPr>
              <a:t>В каком произведении рассказывается</a:t>
            </a:r>
          </a:p>
          <a:p>
            <a:pPr algn="ctr"/>
            <a:r>
              <a:rPr lang="ru-RU" sz="40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/>
              </a:rPr>
              <a:t> о зимних забавах?</a:t>
            </a:r>
            <a:endParaRPr lang="ru-RU" sz="40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989228"/>
            <a:ext cx="9275873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914400" indent="-914400" algn="ctr">
              <a:buAutoNum type="arabicParenR"/>
            </a:pPr>
            <a:r>
              <a:rPr lang="ru-RU" sz="5400" b="1" cap="none" spc="0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А.А.Блок</a:t>
            </a:r>
            <a:r>
              <a:rPr lang="ru-RU" sz="54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«Сны»</a:t>
            </a:r>
          </a:p>
          <a:p>
            <a:pPr marL="914400" indent="-914400" algn="ctr">
              <a:buAutoNum type="arabicParenR"/>
            </a:pPr>
            <a:r>
              <a:rPr lang="ru-RU" sz="5400" b="1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А.А.Блок»Ветхая</a:t>
            </a:r>
            <a:r>
              <a:rPr lang="ru-RU" sz="5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избушка»</a:t>
            </a:r>
          </a:p>
          <a:p>
            <a:pPr marL="914400" indent="-914400" algn="ctr">
              <a:buAutoNum type="arabicParenR"/>
            </a:pPr>
            <a:r>
              <a:rPr lang="ru-RU" sz="54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Саша Чёрный «Слон»</a:t>
            </a:r>
          </a:p>
          <a:p>
            <a:pPr marL="914400" indent="-914400" algn="ctr">
              <a:buAutoNum type="arabicParenR"/>
            </a:pPr>
            <a:r>
              <a:rPr lang="ru-RU" sz="5400" b="1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С.А.Есенин</a:t>
            </a:r>
            <a:r>
              <a:rPr lang="ru-RU" sz="5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«Черёмуха»</a:t>
            </a:r>
            <a:endParaRPr lang="ru-RU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65789"/>
            <a:ext cx="1121654" cy="1495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030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70547" y="2657"/>
            <a:ext cx="905087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/>
              </a:rPr>
              <a:t>Как вы понимаете значение слова «ветхий»</a:t>
            </a:r>
            <a:endParaRPr lang="ru-RU" sz="3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19468" y="908720"/>
            <a:ext cx="6149183" cy="424731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914400" indent="-914400" algn="ctr">
              <a:buAutoNum type="arabicParenR"/>
            </a:pPr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Разрушающийся </a:t>
            </a:r>
          </a:p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от старости</a:t>
            </a:r>
          </a:p>
          <a:p>
            <a:pPr algn="ctr"/>
            <a:r>
              <a:rPr lang="ru-RU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2)Деревянный</a:t>
            </a:r>
          </a:p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3) Дряхлый</a:t>
            </a:r>
          </a:p>
          <a:p>
            <a:pPr algn="ctr"/>
            <a:r>
              <a:rPr lang="ru-RU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4) Соломенный 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60848"/>
            <a:ext cx="3476625" cy="2352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449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411760" y="116632"/>
            <a:ext cx="45047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Проверь себя!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C00000"/>
              </a:soli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79712" y="1268760"/>
            <a:ext cx="1459053" cy="424731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914400" indent="-914400" algn="ctr">
              <a:buAutoNum type="arabicParenR"/>
            </a:pPr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  <a:p>
            <a:pPr marL="914400" indent="-914400" algn="ctr">
              <a:buAutoNum type="arabicParenR"/>
            </a:pPr>
            <a:r>
              <a:rPr lang="ru-RU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</a:p>
          <a:p>
            <a:pPr marL="914400" indent="-914400" algn="ctr">
              <a:buAutoNum type="arabicParenR"/>
            </a:pPr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  <a:p>
            <a:pPr marL="914400" indent="-914400" algn="ctr">
              <a:buAutoNum type="arabicParenR"/>
            </a:pPr>
            <a:r>
              <a:rPr lang="ru-RU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  <a:p>
            <a:pPr marL="914400" indent="-914400" algn="ctr">
              <a:buAutoNum type="arabicParenR"/>
            </a:pPr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604446" y="1124744"/>
            <a:ext cx="4572000" cy="424731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6) 1</a:t>
            </a:r>
            <a:endParaRPr lang="ru-RU" sz="5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ru-RU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7)2</a:t>
            </a:r>
            <a:endParaRPr lang="ru-RU" sz="5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ru-RU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8) 4</a:t>
            </a:r>
            <a:endParaRPr lang="ru-RU" sz="5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ru-RU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9) 2</a:t>
            </a:r>
            <a:endParaRPr lang="ru-RU" sz="5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ru-RU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10)  1,3</a:t>
            </a:r>
            <a:endParaRPr lang="ru-RU" sz="5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26943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619672" y="-171400"/>
            <a:ext cx="60364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Оцени свою работу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C00000"/>
              </a:soli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86301" y="734087"/>
            <a:ext cx="8318046" cy="61247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10, 9 верных ответов- «5»-</a:t>
            </a:r>
          </a:p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 Ты молодец!!!</a:t>
            </a:r>
          </a:p>
          <a:p>
            <a:pPr algn="ctr"/>
            <a: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</a:rPr>
              <a:t>8,7 верных ответов- «4»</a:t>
            </a:r>
          </a:p>
          <a:p>
            <a:pPr algn="ctr"/>
            <a: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</a:rPr>
              <a:t>- Хорошо!</a:t>
            </a:r>
          </a:p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92D050"/>
                </a:solidFill>
                <a:effectLst/>
              </a:rPr>
              <a:t>6, 5 верных ответов- «3»-</a:t>
            </a:r>
          </a:p>
          <a:p>
            <a:pPr algn="ctr"/>
            <a:r>
              <a:rPr lang="ru-RU" sz="3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92D050"/>
                </a:solidFill>
              </a:rPr>
              <a:t>Ты невнимательно читал произведения.</a:t>
            </a:r>
            <a:endParaRPr lang="ru-RU" sz="3200" b="1" cap="none" spc="0" dirty="0" smtClean="0">
              <a:ln w="22225">
                <a:solidFill>
                  <a:schemeClr val="accent2"/>
                </a:solidFill>
                <a:prstDash val="solid"/>
              </a:ln>
              <a:solidFill>
                <a:srgbClr val="92D050"/>
              </a:solidFill>
              <a:effectLst/>
            </a:endParaRPr>
          </a:p>
          <a:p>
            <a:pPr algn="ctr"/>
            <a: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</a:rPr>
              <a:t>Менее 5 верных ответа- </a:t>
            </a:r>
          </a:p>
          <a:p>
            <a:pPr algn="ctr"/>
            <a:r>
              <a:rPr lang="ru-RU" sz="3200" b="1" i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effectLst/>
              </a:rPr>
              <a:t>Необходимо повторить изученную тему.</a:t>
            </a:r>
            <a:endParaRPr lang="ru-RU" sz="3200" b="1" i="1" cap="none" spc="0" dirty="0">
              <a:ln w="22225">
                <a:solidFill>
                  <a:schemeClr val="accent2"/>
                </a:solidFill>
                <a:prstDash val="solid"/>
              </a:ln>
              <a:effectLst/>
            </a:endParaRPr>
          </a:p>
        </p:txBody>
      </p:sp>
      <p:sp>
        <p:nvSpPr>
          <p:cNvPr id="4" name="Блок-схема: процесс 3"/>
          <p:cNvSpPr/>
          <p:nvPr/>
        </p:nvSpPr>
        <p:spPr>
          <a:xfrm>
            <a:off x="478637" y="908720"/>
            <a:ext cx="8508811" cy="1608735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процесс 4"/>
          <p:cNvSpPr/>
          <p:nvPr/>
        </p:nvSpPr>
        <p:spPr>
          <a:xfrm>
            <a:off x="490918" y="2514536"/>
            <a:ext cx="8508811" cy="151216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процесс 5"/>
          <p:cNvSpPr/>
          <p:nvPr/>
        </p:nvSpPr>
        <p:spPr>
          <a:xfrm>
            <a:off x="490918" y="4027247"/>
            <a:ext cx="8508811" cy="151216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процесс 6"/>
          <p:cNvSpPr/>
          <p:nvPr/>
        </p:nvSpPr>
        <p:spPr>
          <a:xfrm>
            <a:off x="506363" y="5563055"/>
            <a:ext cx="8508811" cy="151216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4288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908720"/>
            <a:ext cx="7787004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514350" indent="-514350" algn="ctr">
              <a:buAutoNum type="arabicPeriod"/>
            </a:pPr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С.В. </a:t>
            </a:r>
            <a:r>
              <a:rPr lang="ru-RU" sz="2000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Кутявина.Поурочные</a:t>
            </a:r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разработки по литературному чтению  </a:t>
            </a:r>
          </a:p>
          <a:p>
            <a:pPr algn="ctr"/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 УМК Л.Ф. Климановой и др. («Школа России») </a:t>
            </a:r>
          </a:p>
          <a:p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2. </a:t>
            </a:r>
            <a:r>
              <a:rPr lang="en-US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https</a:t>
            </a:r>
            <a:r>
              <a:rPr lang="en-US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://</a:t>
            </a:r>
            <a:r>
              <a:rPr lang="en-US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www.yandex.ru/</a:t>
            </a:r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картинки</a:t>
            </a:r>
            <a:endParaRPr lang="ru-RU" sz="2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347864" y="260648"/>
            <a:ext cx="30149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Использованная литература.</a:t>
            </a:r>
          </a:p>
        </p:txBody>
      </p:sp>
    </p:spTree>
    <p:extLst>
      <p:ext uri="{BB962C8B-B14F-4D97-AF65-F5344CB8AC3E}">
        <p14:creationId xmlns:p14="http://schemas.microsoft.com/office/powerpoint/2010/main" val="424392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968759" y="2564904"/>
            <a:ext cx="5654753" cy="295465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Ночь. Вокруг тишина.</a:t>
            </a:r>
          </a:p>
          <a:p>
            <a:pPr algn="ctr"/>
            <a:r>
              <a:rPr lang="ru-RU" sz="4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Ручеек лишь журчит.</a:t>
            </a:r>
          </a:p>
          <a:p>
            <a:pPr algn="ctr"/>
            <a:r>
              <a:rPr lang="ru-RU" sz="4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Своим блеском луна</a:t>
            </a:r>
          </a:p>
          <a:p>
            <a:pPr algn="ctr"/>
            <a:r>
              <a:rPr lang="ru-RU" sz="4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Всё вокруг </a:t>
            </a:r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серебрит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4" name="Облако 3"/>
          <p:cNvSpPr/>
          <p:nvPr/>
        </p:nvSpPr>
        <p:spPr>
          <a:xfrm>
            <a:off x="5745172" y="4666816"/>
            <a:ext cx="3024336" cy="852743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115616" y="201414"/>
            <a:ext cx="60008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С.А. Есенин «Ночь»</a:t>
            </a:r>
            <a:endParaRPr lang="ru-RU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24744"/>
            <a:ext cx="2699792" cy="457502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7797" y="32420"/>
            <a:ext cx="1866828" cy="2699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231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02663" y="129406"/>
            <a:ext cx="65987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С.А. Есенин «Берёза»</a:t>
            </a:r>
            <a:endParaRPr lang="ru-RU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13933" y="2492896"/>
            <a:ext cx="5630067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А заря, лениво</a:t>
            </a:r>
          </a:p>
          <a:p>
            <a:pPr algn="ctr"/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Обходя кругом,</a:t>
            </a:r>
          </a:p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Обсыпает ветки</a:t>
            </a:r>
          </a:p>
          <a:p>
            <a:pPr algn="ctr"/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Новым серебром.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4" name="Облако 3"/>
          <p:cNvSpPr/>
          <p:nvPr/>
        </p:nvSpPr>
        <p:spPr>
          <a:xfrm>
            <a:off x="5796136" y="5013176"/>
            <a:ext cx="3240360" cy="1008112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6" y="1268760"/>
            <a:ext cx="3276172" cy="437003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2364" y="0"/>
            <a:ext cx="1866828" cy="2699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9406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539552" y="260648"/>
            <a:ext cx="779239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С.А. Есенин «С добрым утром»</a:t>
            </a:r>
            <a:endParaRPr lang="ru-RU" sz="4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19672" y="844257"/>
            <a:ext cx="7371570" cy="280076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Улыбнулись сонные берёзки,</a:t>
            </a:r>
          </a:p>
          <a:p>
            <a:pPr algn="ctr"/>
            <a:r>
              <a:rPr lang="ru-RU" sz="4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Растрепали шёлковые косы.</a:t>
            </a:r>
          </a:p>
          <a:p>
            <a:pPr algn="ctr"/>
            <a:r>
              <a:rPr lang="ru-RU" sz="4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Шелестят зелёные серёжки, </a:t>
            </a:r>
          </a:p>
          <a:p>
            <a:pPr algn="ctr"/>
            <a:r>
              <a:rPr lang="ru-RU" sz="4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И горят серебряные росы.</a:t>
            </a:r>
            <a:endParaRPr lang="ru-RU" sz="4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4" name="Облако 3"/>
          <p:cNvSpPr/>
          <p:nvPr/>
        </p:nvSpPr>
        <p:spPr>
          <a:xfrm>
            <a:off x="3923928" y="2924944"/>
            <a:ext cx="3096344" cy="864096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553320"/>
            <a:ext cx="3828242" cy="330468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184580" y="3716824"/>
            <a:ext cx="483811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Эпитеты</a:t>
            </a:r>
          </a:p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олицетворение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8302" y="5428486"/>
            <a:ext cx="1071970" cy="1429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2275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88" t="-400" r="12988"/>
          <a:stretch/>
        </p:blipFill>
        <p:spPr>
          <a:xfrm>
            <a:off x="1041035" y="1052736"/>
            <a:ext cx="6696582" cy="51089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683568" y="29101"/>
            <a:ext cx="74115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3. Узнай стихотворение.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667920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062132" y="-15763"/>
            <a:ext cx="797436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3 </a:t>
            </a:r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. «</a:t>
            </a:r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Стихи А. </a:t>
            </a:r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Блока</a:t>
            </a:r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»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1196752"/>
            <a:ext cx="554461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4000" b="1" dirty="0"/>
              <a:t>Ветхая избушка</a:t>
            </a:r>
          </a:p>
          <a:p>
            <a:r>
              <a:rPr lang="ru-RU" altLang="ru-RU" sz="4000" b="1" dirty="0"/>
              <a:t>Вся в снегу стоит.</a:t>
            </a:r>
          </a:p>
          <a:p>
            <a:r>
              <a:rPr lang="ru-RU" altLang="ru-RU" sz="4000" b="1" dirty="0"/>
              <a:t>Бабушка-старушка</a:t>
            </a:r>
          </a:p>
          <a:p>
            <a:r>
              <a:rPr lang="ru-RU" altLang="ru-RU" sz="4000" b="1" dirty="0"/>
              <a:t>Из окна глядит.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627784" y="1340768"/>
            <a:ext cx="2016224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602378" y="1881981"/>
            <a:ext cx="2016224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131840" y="2560429"/>
            <a:ext cx="2016224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804938" y="3247241"/>
            <a:ext cx="2016224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агетная рамка 9"/>
          <p:cNvSpPr/>
          <p:nvPr/>
        </p:nvSpPr>
        <p:spPr>
          <a:xfrm>
            <a:off x="6047657" y="2134009"/>
            <a:ext cx="2880320" cy="3816424"/>
          </a:xfrm>
          <a:prstGeom prst="bevel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5707" y="2788864"/>
            <a:ext cx="1802559" cy="240378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83568" y="5138088"/>
            <a:ext cx="695803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</a:t>
            </a:r>
            <a:r>
              <a:rPr lang="ru-RU" sz="2800" b="1" dirty="0" smtClean="0"/>
              <a:t>Какие краски ты возьмёшь рисуя картину?</a:t>
            </a:r>
          </a:p>
          <a:p>
            <a:r>
              <a:rPr lang="ru-RU" sz="2800" b="1" dirty="0" smtClean="0"/>
              <a:t>- Какое чувство ты передашь?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274030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196752"/>
            <a:ext cx="3744416" cy="5267442"/>
          </a:xfrm>
          <a:prstGeom prst="rect">
            <a:avLst/>
          </a:prstGeom>
          <a:ln w="190500" cap="sq">
            <a:solidFill>
              <a:schemeClr val="tx2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1475656" y="188640"/>
            <a:ext cx="503003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Узнай стихотворение.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2057" y="184154"/>
            <a:ext cx="1563638" cy="20848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730721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-866607" y="-158626"/>
            <a:ext cx="797436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</a:t>
            </a:r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 «</a:t>
            </a:r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Стихи А. </a:t>
            </a:r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Блока</a:t>
            </a:r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»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19872" y="476672"/>
            <a:ext cx="6408712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800" b="1" u="sng" dirty="0" smtClean="0"/>
              <a:t>И </a:t>
            </a:r>
            <a:r>
              <a:rPr lang="ru-RU" altLang="ru-RU" sz="2800" b="1" u="sng" dirty="0"/>
              <a:t>пора уснуть, да жалко</a:t>
            </a:r>
            <a:r>
              <a:rPr lang="ru-RU" altLang="ru-RU" sz="2800" b="1" dirty="0"/>
              <a:t>, </a:t>
            </a:r>
          </a:p>
          <a:p>
            <a:r>
              <a:rPr lang="ru-RU" altLang="ru-RU" sz="2800" b="1" dirty="0"/>
              <a:t>Не хочу уснуть! </a:t>
            </a:r>
          </a:p>
          <a:p>
            <a:r>
              <a:rPr lang="ru-RU" altLang="ru-RU" sz="2800" b="1" dirty="0"/>
              <a:t>Конь качается качалка, </a:t>
            </a:r>
          </a:p>
          <a:p>
            <a:r>
              <a:rPr lang="ru-RU" altLang="ru-RU" sz="2800" b="1" dirty="0"/>
              <a:t>На коня б скакнуть! </a:t>
            </a:r>
          </a:p>
          <a:p>
            <a:endParaRPr lang="ru-RU" altLang="ru-RU" sz="2800" b="1" u="sng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altLang="ru-RU" sz="2800" b="1" u="sng" dirty="0" smtClean="0">
                <a:solidFill>
                  <a:schemeClr val="tx2">
                    <a:lumMod val="50000"/>
                  </a:schemeClr>
                </a:solidFill>
              </a:rPr>
              <a:t>Луч </a:t>
            </a:r>
            <a:r>
              <a:rPr lang="ru-RU" altLang="ru-RU" sz="2800" b="1" u="sng" dirty="0">
                <a:solidFill>
                  <a:schemeClr val="tx2">
                    <a:lumMod val="50000"/>
                  </a:schemeClr>
                </a:solidFill>
              </a:rPr>
              <a:t>лампадки, как в тумане</a:t>
            </a:r>
            <a:r>
              <a:rPr lang="ru-RU" altLang="ru-RU" sz="2800" b="1" dirty="0">
                <a:solidFill>
                  <a:schemeClr val="tx2">
                    <a:lumMod val="50000"/>
                  </a:schemeClr>
                </a:solidFill>
              </a:rPr>
              <a:t>, </a:t>
            </a:r>
            <a:endParaRPr lang="ru-RU" altLang="ru-RU" sz="28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altLang="ru-RU" sz="2800" b="1" dirty="0" smtClean="0">
                <a:solidFill>
                  <a:schemeClr val="tx2">
                    <a:lumMod val="50000"/>
                  </a:schemeClr>
                </a:solidFill>
              </a:rPr>
              <a:t>Раз-два</a:t>
            </a:r>
            <a:r>
              <a:rPr lang="ru-RU" altLang="ru-RU" sz="2800" b="1" dirty="0">
                <a:solidFill>
                  <a:schemeClr val="tx2">
                    <a:lumMod val="50000"/>
                  </a:schemeClr>
                </a:solidFill>
              </a:rPr>
              <a:t>, раз-два, раз!.. </a:t>
            </a:r>
          </a:p>
          <a:p>
            <a:r>
              <a:rPr lang="ru-RU" altLang="ru-RU" sz="2800" b="1" dirty="0">
                <a:solidFill>
                  <a:schemeClr val="tx2">
                    <a:lumMod val="50000"/>
                  </a:schemeClr>
                </a:solidFill>
              </a:rPr>
              <a:t>Идет конница... а няня </a:t>
            </a:r>
          </a:p>
          <a:p>
            <a:r>
              <a:rPr lang="ru-RU" altLang="ru-RU" sz="2800" b="1" dirty="0">
                <a:solidFill>
                  <a:schemeClr val="tx2">
                    <a:lumMod val="50000"/>
                  </a:schemeClr>
                </a:solidFill>
              </a:rPr>
              <a:t>Тянет свой рассказ... </a:t>
            </a:r>
          </a:p>
          <a:p>
            <a:endParaRPr lang="ru-RU" altLang="ru-RU" sz="2800" b="1" u="sng" dirty="0" smtClean="0"/>
          </a:p>
          <a:p>
            <a:r>
              <a:rPr lang="ru-RU" altLang="ru-RU" sz="2800" b="1" u="sng" dirty="0" smtClean="0"/>
              <a:t>Внемлю </a:t>
            </a:r>
            <a:r>
              <a:rPr lang="ru-RU" altLang="ru-RU" sz="2800" b="1" u="sng" dirty="0"/>
              <a:t>сказке древней</a:t>
            </a:r>
            <a:r>
              <a:rPr lang="ru-RU" altLang="ru-RU" sz="2800" b="1" dirty="0" smtClean="0"/>
              <a:t>, древней</a:t>
            </a:r>
          </a:p>
          <a:p>
            <a:r>
              <a:rPr lang="ru-RU" altLang="ru-RU" sz="2800" b="1" dirty="0" smtClean="0"/>
              <a:t> </a:t>
            </a:r>
            <a:r>
              <a:rPr lang="ru-RU" altLang="ru-RU" sz="2800" b="1" dirty="0"/>
              <a:t>О богатырях, </a:t>
            </a:r>
          </a:p>
          <a:p>
            <a:r>
              <a:rPr lang="ru-RU" altLang="ru-RU" sz="2800" b="1" dirty="0"/>
              <a:t>О заморской, о царевне, </a:t>
            </a:r>
          </a:p>
          <a:p>
            <a:r>
              <a:rPr lang="ru-RU" altLang="ru-RU" sz="2800" b="1" dirty="0"/>
              <a:t>О царевне... ах... </a:t>
            </a:r>
          </a:p>
          <a:p>
            <a:r>
              <a:rPr lang="ru-RU" altLang="ru-RU" sz="2800" b="1" dirty="0"/>
              <a:t>Раз-два, раз-два! 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764704"/>
            <a:ext cx="1563638" cy="20848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69" t="51049" r="4775"/>
          <a:stretch/>
        </p:blipFill>
        <p:spPr>
          <a:xfrm>
            <a:off x="24231" y="3767466"/>
            <a:ext cx="3096344" cy="2532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316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</TotalTime>
  <Words>831</Words>
  <Application>Microsoft Office PowerPoint</Application>
  <PresentationFormat>Экран (4:3)</PresentationFormat>
  <Paragraphs>180</Paragraphs>
  <Slides>29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3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User</cp:lastModifiedBy>
  <cp:revision>19</cp:revision>
  <dcterms:created xsi:type="dcterms:W3CDTF">2016-02-08T08:08:37Z</dcterms:created>
  <dcterms:modified xsi:type="dcterms:W3CDTF">2022-03-23T09:01:57Z</dcterms:modified>
</cp:coreProperties>
</file>