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4" r:id="rId3"/>
    <p:sldId id="285" r:id="rId4"/>
    <p:sldId id="286" r:id="rId5"/>
    <p:sldId id="287" r:id="rId6"/>
    <p:sldId id="265" r:id="rId7"/>
    <p:sldId id="282" r:id="rId8"/>
    <p:sldId id="288" r:id="rId9"/>
    <p:sldId id="269" r:id="rId10"/>
    <p:sldId id="289" r:id="rId11"/>
    <p:sldId id="283" r:id="rId12"/>
    <p:sldId id="279" r:id="rId13"/>
    <p:sldId id="290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71613"/>
            <a:ext cx="7772400" cy="202883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Полякова Е.В.3 класс Урок №69 24.03.2022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Урок </a:t>
            </a:r>
            <a:r>
              <a:rPr lang="ru-RU" sz="2800" b="1" dirty="0">
                <a:solidFill>
                  <a:srgbClr val="002060"/>
                </a:solidFill>
              </a:rPr>
              <a:t>литературного чтения</a:t>
            </a:r>
            <a:r>
              <a:rPr lang="ru-RU" sz="4800" b="1" dirty="0">
                <a:solidFill>
                  <a:srgbClr val="002060"/>
                </a:solidFill>
              </a:rPr>
              <a:t/>
            </a:r>
            <a:br>
              <a:rPr lang="ru-RU" sz="4800" b="1" dirty="0">
                <a:solidFill>
                  <a:srgbClr val="002060"/>
                </a:solidFill>
              </a:rPr>
            </a:br>
            <a:r>
              <a:rPr lang="ru-RU" sz="4800" b="1" dirty="0">
                <a:solidFill>
                  <a:srgbClr val="002060"/>
                </a:solidFill>
              </a:rPr>
              <a:t> </a:t>
            </a:r>
            <a:br>
              <a:rPr lang="ru-RU" sz="4800" b="1" dirty="0">
                <a:solidFill>
                  <a:srgbClr val="002060"/>
                </a:solidFill>
              </a:rPr>
            </a:br>
            <a:r>
              <a:rPr lang="ru-RU" sz="4800" b="1" dirty="0">
                <a:solidFill>
                  <a:srgbClr val="002060"/>
                </a:solidFill>
              </a:rPr>
              <a:t> </a:t>
            </a:r>
            <a:br>
              <a:rPr lang="ru-RU" sz="4800" b="1" dirty="0">
                <a:solidFill>
                  <a:srgbClr val="002060"/>
                </a:solidFill>
              </a:rPr>
            </a:br>
            <a:r>
              <a:rPr lang="ru-RU" sz="4800" b="1" i="1" dirty="0">
                <a:solidFill>
                  <a:srgbClr val="C00000"/>
                </a:solidFill>
              </a:rPr>
              <a:t>Тема : М. </a:t>
            </a:r>
            <a:r>
              <a:rPr lang="ru-RU" sz="4800" b="1" i="1" dirty="0" smtClean="0">
                <a:solidFill>
                  <a:srgbClr val="C00000"/>
                </a:solidFill>
              </a:rPr>
              <a:t>Пришвин</a:t>
            </a:r>
            <a:br>
              <a:rPr lang="ru-RU" sz="4800" b="1" i="1" dirty="0" smtClean="0">
                <a:solidFill>
                  <a:srgbClr val="C00000"/>
                </a:solidFill>
              </a:rPr>
            </a:br>
            <a:r>
              <a:rPr lang="ru-RU" sz="4800" b="1" i="1" dirty="0" smtClean="0">
                <a:solidFill>
                  <a:srgbClr val="C00000"/>
                </a:solidFill>
              </a:rPr>
              <a:t/>
            </a:r>
            <a:br>
              <a:rPr lang="ru-RU" sz="4800" b="1" i="1" dirty="0" smtClean="0">
                <a:solidFill>
                  <a:srgbClr val="C00000"/>
                </a:solidFill>
              </a:rPr>
            </a:br>
            <a:r>
              <a:rPr lang="ru-RU" sz="4800" b="1" i="1" dirty="0" smtClean="0">
                <a:solidFill>
                  <a:srgbClr val="C00000"/>
                </a:solidFill>
              </a:rPr>
              <a:t> </a:t>
            </a:r>
            <a:r>
              <a:rPr lang="ru-RU" sz="4800" b="1" i="1" dirty="0">
                <a:solidFill>
                  <a:srgbClr val="C00000"/>
                </a:solidFill>
              </a:rPr>
              <a:t>«Моя Родина»</a:t>
            </a:r>
            <a:r>
              <a:rPr lang="ru-RU" sz="4800" b="1" i="1" dirty="0" smtClean="0">
                <a:solidFill>
                  <a:srgbClr val="C00000"/>
                </a:solidFill>
              </a:rPr>
              <a:t/>
            </a:r>
            <a:br>
              <a:rPr lang="ru-RU" sz="4800" b="1" i="1" dirty="0" smtClean="0">
                <a:solidFill>
                  <a:srgbClr val="C00000"/>
                </a:solidFill>
              </a:rPr>
            </a:b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14291"/>
            <a:ext cx="764386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«Охранять природу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 – значит охранять Родину!»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472518" cy="135732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Подберите  родственные слова к слову РОДИНА.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Природа-поле-цветы-утро-136523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773396"/>
            <a:ext cx="8643998" cy="408460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914400" y="1468955"/>
            <a:ext cx="8033760" cy="3469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/>
          <a:p>
            <a:pPr algn="ctr"/>
            <a:r>
              <a:rPr lang="ru-RU" altLang="ru-RU" sz="4400" b="1" i="1" u="sng"/>
              <a:t>Однокоренные слова: </a:t>
            </a:r>
          </a:p>
          <a:p>
            <a:r>
              <a:rPr lang="ru-RU" altLang="ru-RU" sz="4400">
                <a:solidFill>
                  <a:srgbClr val="FF0000"/>
                </a:solidFill>
              </a:rPr>
              <a:t>Рожд</a:t>
            </a:r>
            <a:r>
              <a:rPr lang="ru-RU" altLang="ru-RU" sz="4400"/>
              <a:t>ение, </a:t>
            </a:r>
            <a:r>
              <a:rPr lang="ru-RU" altLang="ru-RU" sz="4400">
                <a:solidFill>
                  <a:srgbClr val="FF0000"/>
                </a:solidFill>
              </a:rPr>
              <a:t>род</a:t>
            </a:r>
            <a:r>
              <a:rPr lang="ru-RU" altLang="ru-RU" sz="4400"/>
              <a:t>ители, </a:t>
            </a:r>
            <a:r>
              <a:rPr lang="ru-RU" altLang="ru-RU" sz="4400">
                <a:solidFill>
                  <a:srgbClr val="FF0000"/>
                </a:solidFill>
              </a:rPr>
              <a:t>род</a:t>
            </a:r>
            <a:r>
              <a:rPr lang="ru-RU" altLang="ru-RU" sz="4400"/>
              <a:t>ство, </a:t>
            </a:r>
            <a:r>
              <a:rPr lang="ru-RU" altLang="ru-RU" sz="4400">
                <a:solidFill>
                  <a:srgbClr val="FF0000"/>
                </a:solidFill>
              </a:rPr>
              <a:t>род</a:t>
            </a:r>
            <a:r>
              <a:rPr lang="ru-RU" altLang="ru-RU" sz="4400"/>
              <a:t>, </a:t>
            </a:r>
            <a:r>
              <a:rPr lang="ru-RU" altLang="ru-RU" sz="4400">
                <a:solidFill>
                  <a:srgbClr val="FF0000"/>
                </a:solidFill>
              </a:rPr>
              <a:t>род</a:t>
            </a:r>
            <a:r>
              <a:rPr lang="ru-RU" altLang="ru-RU" sz="4400"/>
              <a:t>имый, </a:t>
            </a:r>
            <a:r>
              <a:rPr lang="ru-RU" altLang="ru-RU" sz="4400">
                <a:solidFill>
                  <a:srgbClr val="FF0000"/>
                </a:solidFill>
              </a:rPr>
              <a:t>род</a:t>
            </a:r>
            <a:r>
              <a:rPr lang="ru-RU" altLang="ru-RU" sz="4400"/>
              <a:t>ной, </a:t>
            </a:r>
            <a:r>
              <a:rPr lang="ru-RU" altLang="ru-RU" sz="4400">
                <a:solidFill>
                  <a:srgbClr val="FF0000"/>
                </a:solidFill>
              </a:rPr>
              <a:t>род</a:t>
            </a:r>
            <a:r>
              <a:rPr lang="ru-RU" altLang="ru-RU" sz="4400"/>
              <a:t>инка, </a:t>
            </a:r>
            <a:r>
              <a:rPr lang="ru-RU" altLang="ru-RU" sz="4400">
                <a:solidFill>
                  <a:srgbClr val="FF0000"/>
                </a:solidFill>
              </a:rPr>
              <a:t>род</a:t>
            </a:r>
            <a:r>
              <a:rPr lang="ru-RU" altLang="ru-RU" sz="4400"/>
              <a:t>ительский, от</a:t>
            </a:r>
            <a:r>
              <a:rPr lang="ru-RU" altLang="ru-RU" sz="4400">
                <a:solidFill>
                  <a:srgbClr val="FF0000"/>
                </a:solidFill>
              </a:rPr>
              <a:t>род</a:t>
            </a:r>
            <a:r>
              <a:rPr lang="ru-RU" altLang="ru-RU" sz="4400"/>
              <a:t>у, </a:t>
            </a:r>
            <a:r>
              <a:rPr lang="ru-RU" altLang="ru-RU" sz="4400">
                <a:solidFill>
                  <a:srgbClr val="FF0000"/>
                </a:solidFill>
              </a:rPr>
              <a:t>род</a:t>
            </a:r>
            <a:r>
              <a:rPr lang="ru-RU" altLang="ru-RU" sz="4400"/>
              <a:t>овитый, без</a:t>
            </a:r>
            <a:r>
              <a:rPr lang="ru-RU" altLang="ru-RU" sz="4400">
                <a:solidFill>
                  <a:srgbClr val="FF0000"/>
                </a:solidFill>
              </a:rPr>
              <a:t>род</a:t>
            </a:r>
            <a:r>
              <a:rPr lang="ru-RU" altLang="ru-RU" sz="4400"/>
              <a:t>ный и др.</a:t>
            </a:r>
          </a:p>
        </p:txBody>
      </p:sp>
    </p:spTree>
    <p:extLst>
      <p:ext uri="{BB962C8B-B14F-4D97-AF65-F5344CB8AC3E}">
        <p14:creationId xmlns:p14="http://schemas.microsoft.com/office/powerpoint/2010/main" val="113821054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ДОМАШНЕЕ ЗАДАНИЕ </a:t>
            </a:r>
          </a:p>
          <a:p>
            <a:pPr lvl="0" algn="ctr">
              <a:buNone/>
            </a:pP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  Читать выразительно текст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«Моя Родина».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  </a:t>
            </a:r>
            <a:r>
              <a:rPr lang="ru-RU" b="1" dirty="0" smtClean="0">
                <a:solidFill>
                  <a:srgbClr val="002060"/>
                </a:solidFill>
              </a:rPr>
              <a:t>Выучить </a:t>
            </a:r>
            <a:r>
              <a:rPr lang="ru-RU" b="1" dirty="0" smtClean="0">
                <a:solidFill>
                  <a:srgbClr val="002060"/>
                </a:solidFill>
              </a:rPr>
              <a:t>последний абзац – обращение к   молодым читателям.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  Записать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родственные      слова к слову РОДИНА</a:t>
            </a:r>
          </a:p>
        </p:txBody>
      </p:sp>
    </p:spTree>
    <p:extLst>
      <p:ext uri="{BB962C8B-B14F-4D97-AF65-F5344CB8AC3E}">
        <p14:creationId xmlns:p14="http://schemas.microsoft.com/office/powerpoint/2010/main" val="164850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1"/>
            <a:ext cx="8229600" cy="2786082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- </a:t>
            </a:r>
            <a:r>
              <a:rPr lang="ru-RU" b="1" i="1" dirty="0">
                <a:solidFill>
                  <a:srgbClr val="002060"/>
                </a:solidFill>
              </a:rPr>
              <a:t>На этом уроке я узнал (а) …..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- Я сделал(а)  для себя выводы …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- Мне особенно запомнилось…</a:t>
            </a:r>
          </a:p>
        </p:txBody>
      </p:sp>
      <p:pic>
        <p:nvPicPr>
          <p:cNvPr id="4" name="Рисунок 3" descr="4293908_large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786190"/>
            <a:ext cx="8643998" cy="284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50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850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Речевая разминка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r>
              <a:rPr lang="ru-RU" dirty="0" smtClean="0"/>
              <a:t>Ветер воет, завывает, </a:t>
            </a:r>
            <a:br>
              <a:rPr lang="ru-RU" dirty="0" smtClean="0"/>
            </a:br>
            <a:r>
              <a:rPr lang="ru-RU" dirty="0" smtClean="0"/>
              <a:t>Гнет деревья до травы, </a:t>
            </a:r>
            <a:br>
              <a:rPr lang="ru-RU" dirty="0" smtClean="0"/>
            </a:br>
            <a:r>
              <a:rPr lang="ru-RU" dirty="0" smtClean="0"/>
              <a:t>С веток яблоки срывает, </a:t>
            </a:r>
            <a:br>
              <a:rPr lang="ru-RU" dirty="0" smtClean="0"/>
            </a:br>
            <a:r>
              <a:rPr lang="ru-RU" dirty="0" smtClean="0"/>
              <a:t>Тащит шапку с головы. (Л. </a:t>
            </a:r>
            <a:r>
              <a:rPr lang="ru-RU" dirty="0" err="1" smtClean="0"/>
              <a:t>Квитко</a:t>
            </a:r>
            <a:r>
              <a:rPr lang="ru-RU" dirty="0" smtClean="0"/>
              <a:t>)</a:t>
            </a:r>
          </a:p>
          <a:p>
            <a:r>
              <a:rPr lang="ru-RU" dirty="0" smtClean="0"/>
              <a:t>Осторожно ветер</a:t>
            </a:r>
            <a:br>
              <a:rPr lang="ru-RU" dirty="0" smtClean="0"/>
            </a:br>
            <a:r>
              <a:rPr lang="ru-RU" dirty="0" smtClean="0"/>
              <a:t>Из калитки вышел, </a:t>
            </a:r>
            <a:br>
              <a:rPr lang="ru-RU" dirty="0" smtClean="0"/>
            </a:br>
            <a:r>
              <a:rPr lang="ru-RU" dirty="0" smtClean="0"/>
              <a:t>Постучал в окошко, </a:t>
            </a:r>
            <a:br>
              <a:rPr lang="ru-RU" dirty="0" smtClean="0"/>
            </a:br>
            <a:r>
              <a:rPr lang="ru-RU" dirty="0" smtClean="0"/>
              <a:t>Пробежал по крыше… (М. Исаковский)</a:t>
            </a:r>
            <a:endParaRPr lang="ru-RU" dirty="0"/>
          </a:p>
        </p:txBody>
      </p:sp>
      <p:pic>
        <p:nvPicPr>
          <p:cNvPr id="4" name="Рисунок 3" descr="Moroznyiy-ve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4679871"/>
            <a:ext cx="5572132" cy="217812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Объясните значение пословиц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lvl="0"/>
            <a:r>
              <a:rPr lang="ru-RU" sz="3600" b="1" i="1" dirty="0" smtClean="0"/>
              <a:t>Родину, как и родителей, на чужбине не найдёшь.  </a:t>
            </a:r>
            <a:endParaRPr lang="ru-RU" sz="3600" dirty="0" smtClean="0"/>
          </a:p>
          <a:p>
            <a:pPr lvl="0"/>
            <a:r>
              <a:rPr lang="ru-RU" sz="3600" b="1" i="1" dirty="0" smtClean="0">
                <a:solidFill>
                  <a:srgbClr val="002060"/>
                </a:solidFill>
              </a:rPr>
              <a:t>Любовь к Родине сильнее смерти.</a:t>
            </a:r>
          </a:p>
          <a:p>
            <a:pPr lvl="0"/>
            <a:r>
              <a:rPr lang="ru-RU" sz="3600" b="1" i="1" dirty="0" smtClean="0">
                <a:solidFill>
                  <a:srgbClr val="FF0000"/>
                </a:solidFill>
              </a:rPr>
              <a:t>На чужой стороне Родина милей вдвойне.</a:t>
            </a:r>
            <a:endParaRPr lang="ru-RU" sz="3600" dirty="0" smtClean="0">
              <a:solidFill>
                <a:srgbClr val="FF0000"/>
              </a:solidFill>
            </a:endParaRPr>
          </a:p>
          <a:p>
            <a:pPr lvl="0"/>
            <a:r>
              <a:rPr lang="ru-RU" sz="3600" b="1" i="1" dirty="0" smtClean="0">
                <a:solidFill>
                  <a:srgbClr val="7030A0"/>
                </a:solidFill>
              </a:rPr>
              <a:t>Одна у человека родная мать, одна у него и Родина.</a:t>
            </a:r>
            <a:endParaRPr lang="ru-RU" sz="3600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582726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008000"/>
                </a:solidFill>
              </a:rPr>
              <a:t>ЛЮБИ ЖИВОЕ</a:t>
            </a:r>
            <a:endParaRPr lang="ru-RU" sz="7200" b="1" dirty="0">
              <a:solidFill>
                <a:srgbClr val="008000"/>
              </a:solidFill>
            </a:endParaRPr>
          </a:p>
        </p:txBody>
      </p:sp>
      <p:pic>
        <p:nvPicPr>
          <p:cNvPr id="4" name="Содержимое 3" descr="prirodnyy_landshaft_faktor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2143116"/>
            <a:ext cx="7215238" cy="356816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85728"/>
            <a:ext cx="6657964" cy="1582726"/>
          </a:xfrm>
        </p:spPr>
        <p:txBody>
          <a:bodyPr>
            <a:noAutofit/>
          </a:bodyPr>
          <a:lstStyle/>
          <a:p>
            <a:pPr algn="l"/>
            <a:r>
              <a:rPr lang="ru-RU" sz="7200" b="1" dirty="0" smtClean="0">
                <a:solidFill>
                  <a:srgbClr val="008000"/>
                </a:solidFill>
              </a:rPr>
              <a:t>ЛЮБИ ЖИВОЕ</a:t>
            </a:r>
            <a:endParaRPr lang="ru-RU" sz="7200" b="1" dirty="0">
              <a:solidFill>
                <a:srgbClr val="008000"/>
              </a:solidFill>
            </a:endParaRPr>
          </a:p>
        </p:txBody>
      </p:sp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14282" y="1571612"/>
            <a:ext cx="442915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познакомимся…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узнаем…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вспомним…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будем учиться…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сможем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поразмышлять…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7" name="Рисунок 6" descr="3770823_large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3643314"/>
            <a:ext cx="4538466" cy="303448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785926"/>
            <a:ext cx="8643998" cy="4844838"/>
          </a:xfrm>
        </p:spPr>
      </p:pic>
      <p:sp>
        <p:nvSpPr>
          <p:cNvPr id="2" name="Прямоугольник 1"/>
          <p:cNvSpPr/>
          <p:nvPr/>
        </p:nvSpPr>
        <p:spPr>
          <a:xfrm>
            <a:off x="857224" y="214290"/>
            <a:ext cx="742955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М. М</a:t>
            </a:r>
            <a:r>
              <a:rPr lang="ru-RU" sz="4400" b="1" dirty="0">
                <a:solidFill>
                  <a:srgbClr val="C00000"/>
                </a:solidFill>
              </a:rPr>
              <a:t>. </a:t>
            </a:r>
            <a:r>
              <a:rPr lang="ru-RU" sz="4400" b="1" dirty="0" smtClean="0">
                <a:solidFill>
                  <a:srgbClr val="C00000"/>
                </a:solidFill>
              </a:rPr>
              <a:t>Пришвин </a:t>
            </a:r>
            <a:endParaRPr lang="ru-RU" sz="4400" b="1" dirty="0">
              <a:solidFill>
                <a:srgbClr val="C00000"/>
              </a:solidFill>
            </a:endParaRPr>
          </a:p>
          <a:p>
            <a:pPr algn="ctr"/>
            <a:r>
              <a:rPr lang="ru-RU" sz="4400" b="1" dirty="0">
                <a:solidFill>
                  <a:srgbClr val="C00000"/>
                </a:solidFill>
              </a:rPr>
              <a:t>« Моя Родина</a:t>
            </a:r>
            <a:r>
              <a:rPr lang="ru-RU" sz="4400" b="1" dirty="0" smtClean="0">
                <a:solidFill>
                  <a:srgbClr val="C00000"/>
                </a:solidFill>
              </a:rPr>
              <a:t>»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305962"/>
            <a:ext cx="6070092" cy="455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3498128"/>
            <a:ext cx="2351520" cy="3359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3312975" cy="47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643306" y="285729"/>
            <a:ext cx="4814894" cy="1857387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М. М. Пришвин (1873 – 1952)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73383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Словарная работа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КЛАДОВАЯ </a:t>
            </a:r>
            <a:r>
              <a:rPr lang="ru-RU" b="1" dirty="0">
                <a:solidFill>
                  <a:srgbClr val="002060"/>
                </a:solidFill>
              </a:rPr>
              <a:t>СОЛНЦА  </a:t>
            </a:r>
            <a:r>
              <a:rPr lang="ru-RU" dirty="0"/>
              <a:t>– так образно </a:t>
            </a:r>
            <a:r>
              <a:rPr lang="ru-RU" dirty="0" smtClean="0"/>
              <a:t>называет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dirty="0"/>
              <a:t>М. Пришвин природу. Солнце даёт свет , тепло , жизнь . Природа – хранительница земли , земных богатств . </a:t>
            </a:r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СОКРОВИЩА </a:t>
            </a:r>
            <a:r>
              <a:rPr lang="ru-RU" dirty="0"/>
              <a:t>– 1 ) драгоценность </a:t>
            </a:r>
          </a:p>
          <a:p>
            <a:r>
              <a:rPr lang="ru-RU" dirty="0"/>
              <a:t>2) так говорят о ком-то или чём – то ценном , дорогом. </a:t>
            </a:r>
          </a:p>
          <a:p>
            <a:r>
              <a:rPr lang="ru-RU" dirty="0"/>
              <a:t>3) ценности духовной и материальной культуры. </a:t>
            </a:r>
          </a:p>
          <a:p>
            <a:r>
              <a:rPr lang="ru-RU" b="1" dirty="0">
                <a:solidFill>
                  <a:srgbClr val="002060"/>
                </a:solidFill>
              </a:rPr>
              <a:t>КУВШИН МОЛОКА </a:t>
            </a:r>
            <a:r>
              <a:rPr lang="ru-RU" dirty="0"/>
              <a:t>-  кувшин – посуда из глины.  </a:t>
            </a:r>
          </a:p>
          <a:p>
            <a:r>
              <a:rPr lang="ru-RU" dirty="0"/>
              <a:t>Слово </a:t>
            </a:r>
            <a:r>
              <a:rPr lang="ru-RU" b="1" dirty="0">
                <a:solidFill>
                  <a:srgbClr val="002060"/>
                </a:solidFill>
              </a:rPr>
              <a:t>родина</a:t>
            </a:r>
            <a:r>
              <a:rPr lang="ru-RU" dirty="0"/>
              <a:t> может писаться с маленькой буквы. </a:t>
            </a:r>
            <a:r>
              <a:rPr lang="ru-RU" i="1" dirty="0"/>
              <a:t>Это родина , где родился каждый. 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     </a:t>
            </a:r>
            <a:r>
              <a:rPr lang="ru-RU" dirty="0" smtClean="0"/>
              <a:t>И </a:t>
            </a:r>
            <a:r>
              <a:rPr lang="ru-RU" dirty="0"/>
              <a:t>с большой </a:t>
            </a:r>
            <a:r>
              <a:rPr lang="ru-RU" dirty="0" smtClean="0"/>
              <a:t>: </a:t>
            </a:r>
            <a:r>
              <a:rPr lang="ru-RU" i="1" dirty="0"/>
              <a:t>Родина – Россия 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254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274638"/>
            <a:ext cx="8429684" cy="58912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Очерк</a:t>
            </a:r>
            <a:r>
              <a:rPr lang="ru-RU" dirty="0" smtClean="0"/>
              <a:t> – </a:t>
            </a:r>
            <a:r>
              <a:rPr lang="ru-RU" dirty="0"/>
              <a:t>это </a:t>
            </a:r>
            <a:r>
              <a:rPr lang="ru-RU" dirty="0" err="1" smtClean="0"/>
              <a:t>полухудожественный-полудокументальный</a:t>
            </a:r>
            <a:r>
              <a:rPr lang="ru-RU" dirty="0" smtClean="0"/>
              <a:t> жанр, в котором описываются реальные события и реальные люди.</a:t>
            </a:r>
            <a:br>
              <a:rPr lang="ru-RU" dirty="0" smtClean="0"/>
            </a:br>
            <a:r>
              <a:rPr lang="ru-RU" dirty="0" smtClean="0"/>
              <a:t>Небольшой </a:t>
            </a:r>
            <a:r>
              <a:rPr lang="ru-RU" dirty="0"/>
              <a:t>документальный рассказ о жизни , людях , Родине , природе , искусстве , музыке и т. д</a:t>
            </a:r>
            <a:r>
              <a:rPr lang="ru-RU" dirty="0" smtClean="0"/>
              <a:t>. </a:t>
            </a:r>
            <a:r>
              <a:rPr lang="ru-RU" dirty="0"/>
              <a:t>Краткое описание жизненных событий.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369</TotalTime>
  <Words>288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Тема3</vt:lpstr>
      <vt:lpstr>  Полякова Е.В.3 класс Урок №69 24.03.2022 Урок литературного чтения     Тема : М. Пришвин   «Моя Родина» </vt:lpstr>
      <vt:lpstr>Речевая разминка</vt:lpstr>
      <vt:lpstr>Объясните значение пословиц</vt:lpstr>
      <vt:lpstr>ЛЮБИ ЖИВОЕ</vt:lpstr>
      <vt:lpstr>ЛЮБИ ЖИВОЕ</vt:lpstr>
      <vt:lpstr>Презентация PowerPoint</vt:lpstr>
      <vt:lpstr>М. М. Пришвин (1873 – 1952)</vt:lpstr>
      <vt:lpstr>Словарная работа</vt:lpstr>
      <vt:lpstr>Очерк – это полухудожественный-полудокументальный жанр, в котором описываются реальные события и реальные люди. Небольшой документальный рассказ о жизни , людях , Родине , природе , искусстве , музыке и т. д. Краткое описание жизненных событий.  </vt:lpstr>
      <vt:lpstr>Подберите  родственные слова к слову РОДИНА.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А.С. Пушкин С.Я. Маршак М.Ю. Лермонтов Е.Благинина</dc:title>
  <dc:creator>User</dc:creator>
  <cp:lastModifiedBy>User</cp:lastModifiedBy>
  <cp:revision>43</cp:revision>
  <dcterms:modified xsi:type="dcterms:W3CDTF">2022-03-23T09:17:33Z</dcterms:modified>
</cp:coreProperties>
</file>