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4" r:id="rId2"/>
    <p:sldMasterId id="2147483756" r:id="rId3"/>
    <p:sldMasterId id="2147483780" r:id="rId4"/>
    <p:sldMasterId id="2147483792" r:id="rId5"/>
    <p:sldMasterId id="2147483972" r:id="rId6"/>
    <p:sldMasterId id="2147484002" r:id="rId7"/>
  </p:sldMasterIdLst>
  <p:sldIdLst>
    <p:sldId id="325" r:id="rId8"/>
    <p:sldId id="323" r:id="rId9"/>
    <p:sldId id="257" r:id="rId10"/>
    <p:sldId id="326" r:id="rId11"/>
    <p:sldId id="327" r:id="rId12"/>
    <p:sldId id="328" r:id="rId13"/>
    <p:sldId id="280" r:id="rId14"/>
    <p:sldId id="319" r:id="rId15"/>
    <p:sldId id="272" r:id="rId16"/>
    <p:sldId id="274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44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779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262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695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89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25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762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019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027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71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54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465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7883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43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80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1263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8799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589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1006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173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9288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306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1936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3042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008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4028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7637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581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57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6185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899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6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638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1068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428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3755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5633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1130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915B3-3A32-44B7-B7A1-A6756AFAE7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338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F1A17-4EB4-4AA2-A6A0-E7533570604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1481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A05F9-7CA6-4CF2-BD70-762ED150F4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367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9FA56-F051-403B-ADCD-516DB950807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1718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0D1CA-B980-4AA7-96D0-CF456AB59E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484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715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6EC5B-0ADA-49DB-AF25-7AA7F45F1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1731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8EC89-5AD3-490F-A4A1-87BCF67973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6403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89A15-6602-40FB-B361-75D1651A89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1924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E3CF0-9FD5-4B27-90C9-CB5577F72E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2972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5F96A-DBC5-493C-956F-816E1078FD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2502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567B0-2DD4-4396-9273-3E5D75E673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A42D9-0A25-471A-81C2-ACC80F4DA7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483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C713F-D6A5-4796-9EDD-3CF216A20F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8330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762000" y="4000500"/>
            <a:ext cx="76962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706B3-8317-404E-B1B1-A542C6947A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308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915B3-3A32-44B7-B7A1-A6756AFAE7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105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2855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F1A17-4EB4-4AA2-A6A0-E7533570604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9871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A05F9-7CA6-4CF2-BD70-762ED150F4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659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9FA56-F051-403B-ADCD-516DB950807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19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0D1CA-B980-4AA7-96D0-CF456AB59E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894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6EC5B-0ADA-49DB-AF25-7AA7F45F1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837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8EC89-5AD3-490F-A4A1-87BCF67973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6080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89A15-6602-40FB-B361-75D1651A89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934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E3CF0-9FD5-4B27-90C9-CB5577F72E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568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5F96A-DBC5-493C-956F-816E1078FD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995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567B0-2DD4-4396-9273-3E5D75E673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65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41282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A42D9-0A25-471A-81C2-ACC80F4DA7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00298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C713F-D6A5-4796-9EDD-3CF216A20F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1674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762000" y="4000500"/>
            <a:ext cx="76962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706B3-8317-404E-B1B1-A542C6947A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9659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B7FE8-2953-4A39-90F6-365004C1DC7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9441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14D84-F627-4938-ADD6-3604F2D6F97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15897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CA24E-30A1-47C6-AE66-813B821B7C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3138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9030F-54A4-464D-AE44-8EE87F482AE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93955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08B97-86AE-490E-B1AD-89BC4BAB4E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88327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B407C-B6F2-4BA2-BBE8-C7E0ED898D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03810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7CF64-DD6B-4FD4-9273-D9E228B4A60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2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48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7F8C2-0219-4EF9-9922-FC55F721506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9349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FFAB3-CE29-4791-8363-40E484DD7B0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32184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55C43-2C40-434C-89A2-9384CF192F8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0497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C291E-E950-476C-B8D0-D6F764EA66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3729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4F308-4393-484B-8560-488481506A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395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1A932-51C4-4B51-9375-4E19EF5737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465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762000" y="4000500"/>
            <a:ext cx="76962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9B48B-42B4-4116-B011-55C2F19B1D5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3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81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81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62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968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0B1C-0AD3-4D58-B4D6-135AC593BF7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CED-4E33-4B0D-9B7D-988DF2D7D4D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99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69E706-E0D8-468C-9B53-0566FF969EE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3175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5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73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69E706-E0D8-468C-9B53-0566FF969EE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3175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5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756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961FD9-7031-405D-96B7-308E68A7B9D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3175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5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873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Литературное 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2 Урок 13  </a:t>
            </a:r>
            <a:endParaRPr lang="ru-RU" sz="4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М.Ю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Лермонтов </a:t>
            </a:r>
            <a:r>
              <a:rPr lang="ru-RU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Ашик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кериб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954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Чему учит эта сказка?</a:t>
            </a:r>
            <a:endParaRPr lang="ru-RU" sz="48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static.diary.ru/userdir/3/0/4/8/3048773/809751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5616624" cy="444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83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7739" y="692696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>
                  <a:solidFill>
                    <a:srgbClr val="F79646">
                      <a:lumMod val="20000"/>
                      <a:lumOff val="80000"/>
                    </a:srgb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Домашнее </a:t>
            </a:r>
            <a:r>
              <a:rPr lang="ru-RU" sz="4400" b="1" dirty="0">
                <a:ln>
                  <a:solidFill>
                    <a:srgbClr val="F79646">
                      <a:lumMod val="20000"/>
                      <a:lumOff val="80000"/>
                    </a:srgb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задание.</a:t>
            </a:r>
            <a:endParaRPr lang="ru-RU" sz="4400" dirty="0">
              <a:ln>
                <a:solidFill>
                  <a:srgbClr val="F79646">
                    <a:lumMod val="20000"/>
                    <a:lumOff val="80000"/>
                  </a:srgbClr>
                </a:solidFill>
              </a:ln>
              <a:solidFill>
                <a:srgbClr val="7030A0"/>
              </a:solidFill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556792"/>
            <a:ext cx="72703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600" kern="0" dirty="0" smtClean="0">
                <a:ln>
                  <a:solidFill>
                    <a:srgbClr val="753805"/>
                  </a:solidFill>
                </a:ln>
                <a:cs typeface="Times New Roman"/>
              </a:rPr>
              <a:t>1) Краткий пересказ сказки.</a:t>
            </a:r>
          </a:p>
          <a:p>
            <a:pPr algn="just">
              <a:defRPr/>
            </a:pPr>
            <a:r>
              <a:rPr lang="ru-RU" sz="3600" kern="0" dirty="0" smtClean="0">
                <a:ln>
                  <a:solidFill>
                    <a:srgbClr val="753805"/>
                  </a:solidFill>
                </a:ln>
                <a:cs typeface="Times New Roman"/>
              </a:rPr>
              <a:t>2) Заполнить таблицу и записать в тетрадь  </a:t>
            </a:r>
            <a:endParaRPr lang="ru-RU" kern="0" dirty="0" smtClean="0"/>
          </a:p>
        </p:txBody>
      </p:sp>
      <p:pic>
        <p:nvPicPr>
          <p:cNvPr id="4" name="Picture 10" descr="D:\клипарты\школа\05857e3243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3267780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3199" t="23610" r="18847" b="16059"/>
          <a:stretch/>
        </p:blipFill>
        <p:spPr>
          <a:xfrm>
            <a:off x="3807332" y="2901717"/>
            <a:ext cx="4680521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763588" y="404813"/>
            <a:ext cx="7696200" cy="1143000"/>
          </a:xfrm>
        </p:spPr>
        <p:txBody>
          <a:bodyPr/>
          <a:lstStyle/>
          <a:p>
            <a:pPr algn="ctr" eaLnBrk="1" hangingPunct="1"/>
            <a:r>
              <a:rPr lang="ru-RU" altLang="ru-RU" smtClean="0"/>
              <a:t>Михаил Юрьевич Лермонтов</a:t>
            </a:r>
            <a:br>
              <a:rPr lang="ru-RU" altLang="ru-RU" smtClean="0"/>
            </a:br>
            <a:r>
              <a:rPr lang="ru-RU" altLang="ru-RU" smtClean="0"/>
              <a:t>(1814—1841)</a:t>
            </a:r>
          </a:p>
        </p:txBody>
      </p:sp>
      <p:pic>
        <p:nvPicPr>
          <p:cNvPr id="4099" name="Picture 6" descr="ЦОР ЛЕРМОНТО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00338" y="1773238"/>
            <a:ext cx="3802062" cy="4398962"/>
          </a:xfrm>
          <a:noFill/>
        </p:spPr>
      </p:pic>
    </p:spTree>
    <p:extLst>
      <p:ext uri="{BB962C8B-B14F-4D97-AF65-F5344CB8AC3E}">
        <p14:creationId xmlns:p14="http://schemas.microsoft.com/office/powerpoint/2010/main" val="121998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578" y="190063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kern="0" spc="5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Сказка </a:t>
            </a:r>
          </a:p>
          <a:p>
            <a:pPr algn="ctr">
              <a:defRPr/>
            </a:pPr>
            <a:r>
              <a:rPr lang="ru-RU" sz="6000" b="1" kern="0" spc="5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«</a:t>
            </a:r>
            <a:r>
              <a:rPr lang="ru-RU" sz="6000" b="1" kern="0" spc="50" dirty="0" err="1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Ашик-Кериб</a:t>
            </a:r>
            <a:r>
              <a:rPr lang="ru-RU" sz="6000" b="1" kern="0" spc="5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»</a:t>
            </a:r>
            <a:endParaRPr lang="ru-RU" kern="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2050" name="Picture 2" descr="http://cs624217.vk.me/v624217988/572f/0j7KBtsxG1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29055"/>
            <a:ext cx="2808312" cy="393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936" y="2492896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 Развитие умения </a:t>
            </a:r>
            <a:r>
              <a:rPr lang="ru-RU" dirty="0"/>
              <a:t>мыслить, предполагать, рассуждать, анализировать, делать выводы в процессе работы над художественным текстом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987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4103" y="476672"/>
            <a:ext cx="77048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Турция удивительная страна, расположенная в двух частях света: в Европе и Азии. Омывается сразу четырьмя морями: Чёрным, Мраморным, Средиземным, Эгейским.</a:t>
            </a:r>
            <a:endParaRPr lang="ru-RU" sz="4000" b="1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098" name="Picture 2" descr="http://minsk-tour.by/images/strani/tyrc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5040560" cy="298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5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600" y="836712"/>
            <a:ext cx="763284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000" dirty="0" smtClean="0"/>
              <a:t>Популярная сказка «</a:t>
            </a:r>
            <a:r>
              <a:rPr lang="ru-RU" sz="2000" dirty="0" err="1" smtClean="0"/>
              <a:t>Аршик-Кериб</a:t>
            </a:r>
            <a:r>
              <a:rPr lang="ru-RU" sz="2000" dirty="0" smtClean="0"/>
              <a:t>» была написана Лермонтовым в ссылке на Кавказе в 1837 году. Любому читателю будет очень интересно узнать, в чем главная мысль сказки «</a:t>
            </a:r>
            <a:r>
              <a:rPr lang="ru-RU" sz="2000" dirty="0" err="1" smtClean="0"/>
              <a:t>Аршик-Кериб</a:t>
            </a:r>
            <a:r>
              <a:rPr lang="ru-RU" sz="2000" dirty="0" smtClean="0"/>
              <a:t>». Ведь и в восточных странах история про </a:t>
            </a:r>
            <a:r>
              <a:rPr lang="ru-RU" sz="2000" dirty="0" err="1" smtClean="0"/>
              <a:t>Аршик-Кериба</a:t>
            </a:r>
            <a:r>
              <a:rPr lang="ru-RU" sz="2000" dirty="0" smtClean="0"/>
              <a:t> была очень распространена. Гениальный поэт тоже не мог не обратить на нее внимания, так как в то время очень сильно увлекался народными сказками, мифами и легендами. Запись сказки «</a:t>
            </a:r>
            <a:r>
              <a:rPr lang="ru-RU" sz="2000" dirty="0" err="1" smtClean="0"/>
              <a:t>Аршик-Кериб</a:t>
            </a:r>
            <a:r>
              <a:rPr lang="ru-RU" sz="2000" dirty="0" smtClean="0"/>
              <a:t>» обнаружена среди бумаг М.Ю. Лермонтова после его смерти. Она представляет собой только текст сказки, как предполагается, слышанной Лермонтовым в 1837 году</a:t>
            </a:r>
            <a:endParaRPr lang="ru-RU" sz="2000" dirty="0"/>
          </a:p>
        </p:txBody>
      </p:sp>
      <p:pic>
        <p:nvPicPr>
          <p:cNvPr id="1026" name="Picture 2" descr="https://img.labirint.ru/rcimg/c5bd16fed150ae7d3525e52382d2e49e/1920x1080/comments_pic/1922/origin_7_b71f2c655e79aa0578cee042d9717cf2.jpg?155928412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5" r="2508" b="4797"/>
          <a:stretch/>
        </p:blipFill>
        <p:spPr bwMode="auto">
          <a:xfrm>
            <a:off x="2784322" y="4068116"/>
            <a:ext cx="4007403" cy="25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008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052736"/>
            <a:ext cx="77048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err="1" smtClean="0"/>
              <a:t>Лермонтовский</a:t>
            </a:r>
            <a:r>
              <a:rPr lang="ru-RU" dirty="0" smtClean="0"/>
              <a:t> «</a:t>
            </a:r>
            <a:r>
              <a:rPr lang="ru-RU" dirty="0" err="1" smtClean="0"/>
              <a:t>Аршик-Кериб</a:t>
            </a:r>
            <a:r>
              <a:rPr lang="ru-RU" dirty="0" smtClean="0"/>
              <a:t>» представляет азербайджанский вариант восточного сказания, бытующего в многочисленных национальных версиях. Лермонтов дал своему тексту подзаголовок «турецкая сказка». В основе сказания об </a:t>
            </a:r>
            <a:r>
              <a:rPr lang="ru-RU" dirty="0" err="1" smtClean="0"/>
              <a:t>Ашик-Керибе</a:t>
            </a:r>
            <a:r>
              <a:rPr lang="ru-RU" dirty="0" smtClean="0"/>
              <a:t> лежит международный сюжет «возвращения мужа на свадебный пир жены». Этот сюжет представляет собой завершение классического развития ситуации: «любовь – разлука – верность (как правило, искушаемая) – счастливая встреча». На этом уроке мы должны понять, чему учит сказка «</a:t>
            </a:r>
            <a:r>
              <a:rPr lang="ru-RU" dirty="0" err="1" smtClean="0"/>
              <a:t>Ашик-Кериб</a:t>
            </a:r>
            <a:r>
              <a:rPr lang="ru-RU" dirty="0" smtClean="0"/>
              <a:t>». </a:t>
            </a:r>
          </a:p>
          <a:p>
            <a:pPr algn="just"/>
            <a:r>
              <a:rPr lang="ru-RU" dirty="0"/>
              <a:t>	</a:t>
            </a:r>
            <a:r>
              <a:rPr lang="ru-RU" dirty="0" smtClean="0"/>
              <a:t>А для этого вам нужно её прочитать. </a:t>
            </a:r>
            <a:endParaRPr lang="ru-RU" dirty="0"/>
          </a:p>
        </p:txBody>
      </p:sp>
      <p:pic>
        <p:nvPicPr>
          <p:cNvPr id="5" name="Picture 2" descr="http://diafilmy.su/uploads/posts/2012-05/1336204187_06.jpg"/>
          <p:cNvPicPr>
            <a:picLocks noChangeAspect="1" noChangeArrowheads="1"/>
          </p:cNvPicPr>
          <p:nvPr/>
        </p:nvPicPr>
        <p:blipFill rotWithShape="1">
          <a:blip r:embed="rId2"/>
          <a:srcRect b="15593"/>
          <a:stretch/>
        </p:blipFill>
        <p:spPr bwMode="auto">
          <a:xfrm>
            <a:off x="4211960" y="3638059"/>
            <a:ext cx="4001070" cy="253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43608" y="3638059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Откройте страницу 97 учебника Литературное чтение. И прочитай сказку, но для начало посмотри толковый словарь дальше.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9557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285750"/>
            <a:ext cx="7696200" cy="500063"/>
          </a:xfrm>
        </p:spPr>
        <p:txBody>
          <a:bodyPr/>
          <a:lstStyle/>
          <a:p>
            <a:pPr algn="ctr" eaLnBrk="1" hangingPunct="1"/>
            <a:r>
              <a:rPr lang="ru-RU" smtClean="0"/>
              <a:t>Толковый словарь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785813"/>
            <a:ext cx="8643938" cy="5643562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Паша</a:t>
            </a:r>
            <a:r>
              <a:rPr lang="ru-RU" sz="2400" dirty="0" smtClean="0"/>
              <a:t> – в старой Турции титул</a:t>
            </a:r>
          </a:p>
          <a:p>
            <a:pPr eaLnBrk="1" hangingPunct="1"/>
            <a:r>
              <a:rPr lang="ru-RU" sz="2400" b="1" dirty="0" err="1" smtClean="0"/>
              <a:t>Сааз</a:t>
            </a:r>
            <a:r>
              <a:rPr lang="ru-RU" sz="2400" dirty="0" smtClean="0"/>
              <a:t> — струнный щипковый музыкальный инструмент</a:t>
            </a:r>
          </a:p>
          <a:p>
            <a:pPr eaLnBrk="1" hangingPunct="1"/>
            <a:r>
              <a:rPr lang="ru-RU" sz="2400" b="1" dirty="0" err="1" smtClean="0"/>
              <a:t>Оглан</a:t>
            </a:r>
            <a:r>
              <a:rPr lang="ru-RU" sz="2400" dirty="0" smtClean="0"/>
              <a:t> — мальчик, парень.</a:t>
            </a:r>
          </a:p>
          <a:p>
            <a:pPr eaLnBrk="1" hangingPunct="1"/>
            <a:r>
              <a:rPr lang="ru-RU" sz="2400" b="1" dirty="0" err="1" smtClean="0"/>
              <a:t>Аян</a:t>
            </a:r>
            <a:r>
              <a:rPr lang="ru-RU" sz="2400" b="1" dirty="0" smtClean="0"/>
              <a:t>-Ага</a:t>
            </a:r>
            <a:r>
              <a:rPr lang="ru-RU" sz="2400" dirty="0" smtClean="0"/>
              <a:t> — знатный господин.</a:t>
            </a:r>
          </a:p>
          <a:p>
            <a:pPr eaLnBrk="1" hangingPunct="1"/>
            <a:r>
              <a:rPr lang="ru-RU" sz="2400" b="1" dirty="0" err="1" smtClean="0"/>
              <a:t>Чауш</a:t>
            </a:r>
            <a:r>
              <a:rPr lang="ru-RU" sz="2400" dirty="0" smtClean="0"/>
              <a:t> — сторож, рассыльный.</a:t>
            </a:r>
          </a:p>
          <a:p>
            <a:pPr eaLnBrk="1" hangingPunct="1"/>
            <a:r>
              <a:rPr lang="ru-RU" sz="2400" b="1" dirty="0" err="1" smtClean="0"/>
              <a:t>Ашик</a:t>
            </a:r>
            <a:r>
              <a:rPr lang="ru-RU" sz="2400" dirty="0" smtClean="0"/>
              <a:t> — балалаечник.</a:t>
            </a:r>
          </a:p>
          <a:p>
            <a:pPr eaLnBrk="1" hangingPunct="1">
              <a:lnSpc>
                <a:spcPct val="65000"/>
              </a:lnSpc>
            </a:pPr>
            <a:r>
              <a:rPr lang="ru-RU" sz="2400" b="1" dirty="0" err="1" smtClean="0"/>
              <a:t>Ана</a:t>
            </a:r>
            <a:r>
              <a:rPr lang="ru-RU" sz="2400" dirty="0" smtClean="0"/>
              <a:t> — мать.</a:t>
            </a:r>
          </a:p>
          <a:p>
            <a:pPr eaLnBrk="1" hangingPunct="1">
              <a:lnSpc>
                <a:spcPct val="65000"/>
              </a:lnSpc>
            </a:pPr>
            <a:r>
              <a:rPr lang="ru-RU" sz="2400" b="1" dirty="0" err="1" smtClean="0"/>
              <a:t>Хадерилиаз</a:t>
            </a:r>
            <a:r>
              <a:rPr lang="ru-RU" sz="2400" dirty="0" smtClean="0"/>
              <a:t> — святой Георгий.</a:t>
            </a:r>
          </a:p>
          <a:p>
            <a:pPr eaLnBrk="1" hangingPunct="1">
              <a:lnSpc>
                <a:spcPct val="65000"/>
              </a:lnSpc>
            </a:pPr>
            <a:r>
              <a:rPr lang="ru-RU" sz="2400" b="1" dirty="0" smtClean="0"/>
              <a:t>Намаз</a:t>
            </a:r>
            <a:r>
              <a:rPr lang="ru-RU" sz="2400" dirty="0" smtClean="0"/>
              <a:t> – ежедневная пятикратная молитва у мусульман.</a:t>
            </a:r>
          </a:p>
          <a:p>
            <a:pPr eaLnBrk="1" hangingPunct="1">
              <a:lnSpc>
                <a:spcPct val="65000"/>
              </a:lnSpc>
            </a:pPr>
            <a:r>
              <a:rPr lang="ru-RU" sz="2400" b="1" dirty="0" smtClean="0"/>
              <a:t>Рашид</a:t>
            </a:r>
            <a:r>
              <a:rPr lang="ru-RU" sz="2400" dirty="0" smtClean="0"/>
              <a:t> – храбрый</a:t>
            </a:r>
          </a:p>
          <a:p>
            <a:pPr eaLnBrk="1" hangingPunct="1">
              <a:lnSpc>
                <a:spcPct val="65000"/>
              </a:lnSpc>
            </a:pPr>
            <a:r>
              <a:rPr lang="ru-RU" sz="2400" b="1" dirty="0" err="1" smtClean="0"/>
              <a:t>Чапра</a:t>
            </a:r>
            <a:r>
              <a:rPr lang="ru-RU" sz="2400" dirty="0" smtClean="0"/>
              <a:t> – занавес</a:t>
            </a:r>
          </a:p>
          <a:p>
            <a:pPr eaLnBrk="1" hangingPunct="1">
              <a:lnSpc>
                <a:spcPct val="65000"/>
              </a:lnSpc>
            </a:pPr>
            <a:r>
              <a:rPr lang="ru-RU" sz="2400" b="1" dirty="0" smtClean="0"/>
              <a:t>Селям </a:t>
            </a:r>
            <a:r>
              <a:rPr lang="ru-RU" sz="2400" b="1" dirty="0" err="1" smtClean="0"/>
              <a:t>алейкум</a:t>
            </a:r>
            <a:r>
              <a:rPr lang="ru-RU" sz="2400" dirty="0" smtClean="0"/>
              <a:t> – здравствуйте.</a:t>
            </a:r>
          </a:p>
          <a:p>
            <a:pPr eaLnBrk="1" hangingPunct="1">
              <a:lnSpc>
                <a:spcPct val="65000"/>
              </a:lnSpc>
            </a:pPr>
            <a:r>
              <a:rPr lang="ru-RU" sz="2400" b="1" dirty="0" smtClean="0"/>
              <a:t>Минарет</a:t>
            </a:r>
            <a:r>
              <a:rPr lang="ru-RU" sz="2400" dirty="0" smtClean="0"/>
              <a:t> – башня у мечети, для созыва на молитву.</a:t>
            </a:r>
          </a:p>
          <a:p>
            <a:pPr eaLnBrk="1" hangingPunct="1">
              <a:lnSpc>
                <a:spcPct val="65000"/>
              </a:lnSpc>
            </a:pPr>
            <a:r>
              <a:rPr lang="ru-RU" sz="2400" b="1" dirty="0" smtClean="0"/>
              <a:t>Посох</a:t>
            </a:r>
            <a:r>
              <a:rPr lang="ru-RU" sz="2400" dirty="0" smtClean="0"/>
              <a:t> – длинная и толстая палка с заостренным опорным концом</a:t>
            </a:r>
          </a:p>
          <a:p>
            <a:pPr eaLnBrk="1" hangingPunct="1">
              <a:lnSpc>
                <a:spcPct val="65000"/>
              </a:lnSpc>
            </a:pPr>
            <a:endParaRPr lang="ru-RU" sz="2400" dirty="0" smtClean="0"/>
          </a:p>
          <a:p>
            <a:pPr eaLnBrk="1" hangingPunct="1">
              <a:lnSpc>
                <a:spcPct val="65000"/>
              </a:lnSpc>
            </a:pPr>
            <a:endParaRPr lang="ru-RU" sz="2400" dirty="0" smtClean="0"/>
          </a:p>
          <a:p>
            <a:pPr eaLnBrk="1" hangingPunct="1">
              <a:lnSpc>
                <a:spcPct val="65000"/>
              </a:lnSpc>
            </a:pPr>
            <a:endParaRPr lang="ru-RU" sz="2400" dirty="0" smtClean="0"/>
          </a:p>
          <a:p>
            <a:pPr eaLnBrk="1" hangingPunct="1">
              <a:lnSpc>
                <a:spcPct val="65000"/>
              </a:lnSpc>
            </a:pPr>
            <a:endParaRPr lang="ru-RU" sz="2400" dirty="0" smtClean="0"/>
          </a:p>
          <a:p>
            <a:pPr eaLnBrk="1" hangingPunct="1">
              <a:lnSpc>
                <a:spcPct val="65000"/>
              </a:lnSpc>
            </a:pPr>
            <a:endParaRPr lang="ru-RU" sz="1600" dirty="0" smtClean="0"/>
          </a:p>
        </p:txBody>
      </p:sp>
      <p:pic>
        <p:nvPicPr>
          <p:cNvPr id="4" name="Picture 2" descr="http://diafilmy.su/uploads/posts/2012-05/1336204302_09.jpg"/>
          <p:cNvPicPr>
            <a:picLocks noChangeAspect="1" noChangeArrowheads="1"/>
          </p:cNvPicPr>
          <p:nvPr/>
        </p:nvPicPr>
        <p:blipFill rotWithShape="1">
          <a:blip r:embed="rId2"/>
          <a:srcRect b="12983"/>
          <a:stretch/>
        </p:blipFill>
        <p:spPr bwMode="auto">
          <a:xfrm>
            <a:off x="5508104" y="1844824"/>
            <a:ext cx="2871625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88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752475"/>
          </a:xfrm>
        </p:spPr>
        <p:txBody>
          <a:bodyPr/>
          <a:lstStyle/>
          <a:p>
            <a:pPr algn="ctr"/>
            <a:r>
              <a:rPr lang="ru-RU" sz="3600" smtClean="0"/>
              <a:t>Назови героев сказки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785813" y="1714500"/>
            <a:ext cx="7696200" cy="595313"/>
          </a:xfrm>
        </p:spPr>
        <p:txBody>
          <a:bodyPr/>
          <a:lstStyle/>
          <a:p>
            <a:pPr algn="ctr"/>
            <a:r>
              <a:rPr lang="ru-RU" i="1" smtClean="0"/>
              <a:t>Распредели героев в таблице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 </a:t>
            </a:r>
          </a:p>
          <a:p>
            <a:pPr algn="ctr"/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2786063"/>
          <a:ext cx="8215372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3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3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38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0132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Положительные герои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Отрицательные герои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Нейтральные герои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6600"/>
                          </a:solidFill>
                        </a:rPr>
                        <a:t>Герои-помощники</a:t>
                      </a:r>
                      <a:endParaRPr lang="ru-RU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01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741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16632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сказки на части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0904" y="104054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1. Зарок </a:t>
            </a:r>
            <a:r>
              <a:rPr lang="ru-RU" sz="3200" dirty="0" err="1" smtClean="0">
                <a:solidFill>
                  <a:srgbClr val="000066"/>
                </a:solidFill>
              </a:rPr>
              <a:t>Ашик-Кериба</a:t>
            </a:r>
            <a:r>
              <a:rPr lang="ru-RU" sz="3200" dirty="0" smtClean="0">
                <a:solidFill>
                  <a:srgbClr val="000066"/>
                </a:solidFill>
              </a:rPr>
              <a:t>.</a:t>
            </a:r>
            <a:endParaRPr lang="ru-RU" sz="3200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625317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2. Отъезд </a:t>
            </a:r>
            <a:r>
              <a:rPr lang="ru-RU" sz="3200" dirty="0" err="1" smtClean="0">
                <a:solidFill>
                  <a:srgbClr val="000066"/>
                </a:solidFill>
              </a:rPr>
              <a:t>Ашик-Кериба</a:t>
            </a:r>
            <a:r>
              <a:rPr lang="ru-RU" sz="3200" dirty="0" smtClean="0">
                <a:solidFill>
                  <a:srgbClr val="000066"/>
                </a:solidFill>
              </a:rPr>
              <a:t>.</a:t>
            </a:r>
            <a:endParaRPr lang="ru-RU" sz="3200" dirty="0">
              <a:solidFill>
                <a:srgbClr val="00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183" y="221009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3. Ложь </a:t>
            </a:r>
            <a:r>
              <a:rPr lang="ru-RU" sz="3200" dirty="0" err="1" smtClean="0">
                <a:solidFill>
                  <a:srgbClr val="000066"/>
                </a:solidFill>
              </a:rPr>
              <a:t>Куршуд</a:t>
            </a:r>
            <a:r>
              <a:rPr lang="ru-RU" sz="3200" dirty="0" smtClean="0">
                <a:solidFill>
                  <a:srgbClr val="000066"/>
                </a:solidFill>
              </a:rPr>
              <a:t>-бека.</a:t>
            </a:r>
            <a:endParaRPr lang="ru-RU" sz="3200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3183" y="280497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0066"/>
                </a:solidFill>
              </a:rPr>
              <a:t>4</a:t>
            </a:r>
            <a:r>
              <a:rPr lang="ru-RU" sz="3200" dirty="0" smtClean="0">
                <a:solidFill>
                  <a:srgbClr val="000066"/>
                </a:solidFill>
              </a:rPr>
              <a:t>. Знакомство с Пашой.</a:t>
            </a:r>
            <a:endParaRPr lang="ru-RU" sz="3200" dirty="0">
              <a:solidFill>
                <a:srgbClr val="00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148" y="3389745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5. Наказ </a:t>
            </a:r>
            <a:r>
              <a:rPr lang="ru-RU" sz="3200" dirty="0" err="1" smtClean="0">
                <a:solidFill>
                  <a:srgbClr val="000066"/>
                </a:solidFill>
              </a:rPr>
              <a:t>Магуль-Мегери</a:t>
            </a:r>
            <a:r>
              <a:rPr lang="ru-RU" sz="3200" dirty="0" smtClean="0">
                <a:solidFill>
                  <a:srgbClr val="000066"/>
                </a:solidFill>
              </a:rPr>
              <a:t> купцу.</a:t>
            </a:r>
            <a:endParaRPr lang="ru-RU" sz="3200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217" y="397452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0066"/>
                </a:solidFill>
              </a:rPr>
              <a:t>6</a:t>
            </a:r>
            <a:r>
              <a:rPr lang="ru-RU" sz="3200" dirty="0" smtClean="0">
                <a:solidFill>
                  <a:srgbClr val="000066"/>
                </a:solidFill>
              </a:rPr>
              <a:t>. </a:t>
            </a:r>
            <a:r>
              <a:rPr lang="ru-RU" sz="3200" dirty="0" err="1" smtClean="0">
                <a:solidFill>
                  <a:srgbClr val="000066"/>
                </a:solidFill>
              </a:rPr>
              <a:t>Ашик-Кериб</a:t>
            </a:r>
            <a:r>
              <a:rPr lang="ru-RU" sz="3200" dirty="0" smtClean="0">
                <a:solidFill>
                  <a:srgbClr val="000066"/>
                </a:solidFill>
              </a:rPr>
              <a:t> возвращается домой.</a:t>
            </a:r>
            <a:endParaRPr lang="ru-RU" sz="3200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8617" y="4559295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7. Чудесный помощник </a:t>
            </a:r>
            <a:r>
              <a:rPr lang="ru-RU" sz="3200" dirty="0" err="1" smtClean="0">
                <a:solidFill>
                  <a:srgbClr val="000066"/>
                </a:solidFill>
              </a:rPr>
              <a:t>Ашик-Кериба</a:t>
            </a:r>
            <a:r>
              <a:rPr lang="ru-RU" sz="3200" dirty="0" smtClean="0">
                <a:solidFill>
                  <a:srgbClr val="000066"/>
                </a:solidFill>
              </a:rPr>
              <a:t>.</a:t>
            </a:r>
            <a:endParaRPr lang="ru-RU" sz="3200" dirty="0">
              <a:solidFill>
                <a:srgbClr val="00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3134" y="514407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8. </a:t>
            </a:r>
            <a:r>
              <a:rPr lang="ru-RU" sz="3200" dirty="0" err="1" smtClean="0">
                <a:solidFill>
                  <a:srgbClr val="000066"/>
                </a:solidFill>
              </a:rPr>
              <a:t>Ашик-Кериб</a:t>
            </a:r>
            <a:r>
              <a:rPr lang="ru-RU" sz="3200" dirty="0" smtClean="0">
                <a:solidFill>
                  <a:srgbClr val="000066"/>
                </a:solidFill>
              </a:rPr>
              <a:t> в доме у </a:t>
            </a:r>
            <a:r>
              <a:rPr lang="ru-RU" sz="3200" dirty="0" err="1" smtClean="0">
                <a:solidFill>
                  <a:srgbClr val="000066"/>
                </a:solidFill>
              </a:rPr>
              <a:t>Магуль-Мегери</a:t>
            </a:r>
            <a:r>
              <a:rPr lang="ru-RU" sz="3200" dirty="0" smtClean="0">
                <a:solidFill>
                  <a:srgbClr val="000066"/>
                </a:solidFill>
              </a:rPr>
              <a:t>.</a:t>
            </a:r>
            <a:endParaRPr lang="ru-RU" sz="32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5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8_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0_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4_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456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Arial</vt:lpstr>
      <vt:lpstr>Arial Black</vt:lpstr>
      <vt:lpstr>Monotype Corsiva</vt:lpstr>
      <vt:lpstr>Times New Roman</vt:lpstr>
      <vt:lpstr>Wingdings</vt:lpstr>
      <vt:lpstr>1_Тема Office</vt:lpstr>
      <vt:lpstr>7_Тема Office</vt:lpstr>
      <vt:lpstr>8_Тема Office</vt:lpstr>
      <vt:lpstr>10_Тема Office</vt:lpstr>
      <vt:lpstr>Студия</vt:lpstr>
      <vt:lpstr>12_Студия</vt:lpstr>
      <vt:lpstr>14_Студия</vt:lpstr>
      <vt:lpstr>Презентация PowerPoint</vt:lpstr>
      <vt:lpstr>Михаил Юрьевич Лермонтов (1814—1841)</vt:lpstr>
      <vt:lpstr>Презентация PowerPoint</vt:lpstr>
      <vt:lpstr>Презентация PowerPoint</vt:lpstr>
      <vt:lpstr>Презентация PowerPoint</vt:lpstr>
      <vt:lpstr>Презентация PowerPoint</vt:lpstr>
      <vt:lpstr>Толковый словарь</vt:lpstr>
      <vt:lpstr>Назови героев сказки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Татьяна</cp:lastModifiedBy>
  <cp:revision>15</cp:revision>
  <dcterms:created xsi:type="dcterms:W3CDTF">2017-10-12T17:17:18Z</dcterms:created>
  <dcterms:modified xsi:type="dcterms:W3CDTF">2021-11-14T17:56:48Z</dcterms:modified>
</cp:coreProperties>
</file>