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735" r:id="rId2"/>
    <p:sldId id="333" r:id="rId3"/>
    <p:sldId id="674" r:id="rId4"/>
    <p:sldId id="703" r:id="rId5"/>
    <p:sldId id="704" r:id="rId6"/>
    <p:sldId id="705" r:id="rId7"/>
    <p:sldId id="708" r:id="rId8"/>
    <p:sldId id="709" r:id="rId9"/>
    <p:sldId id="710" r:id="rId10"/>
    <p:sldId id="712" r:id="rId11"/>
    <p:sldId id="713" r:id="rId12"/>
    <p:sldId id="715" r:id="rId13"/>
    <p:sldId id="716" r:id="rId14"/>
    <p:sldId id="717" r:id="rId15"/>
    <p:sldId id="732" r:id="rId16"/>
    <p:sldId id="714" r:id="rId17"/>
    <p:sldId id="718" r:id="rId18"/>
    <p:sldId id="731" r:id="rId19"/>
    <p:sldId id="734" r:id="rId20"/>
  </p:sldIdLst>
  <p:sldSz cx="9144000" cy="5143500" type="screen16x9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CC00"/>
    <a:srgbClr val="9B8B47"/>
    <a:srgbClr val="85FB88"/>
    <a:srgbClr val="78FA7B"/>
    <a:srgbClr val="D6AAD0"/>
    <a:srgbClr val="FFFF99"/>
    <a:srgbClr val="EFEF3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53" autoAdjust="0"/>
    <p:restoredTop sz="94660"/>
  </p:normalViewPr>
  <p:slideViewPr>
    <p:cSldViewPr>
      <p:cViewPr varScale="1">
        <p:scale>
          <a:sx n="104" d="100"/>
          <a:sy n="104" d="100"/>
        </p:scale>
        <p:origin x="984" y="8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A354DA-9891-40C8-AE08-EC8DA7CE9542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1D331F9-BC2E-4D87-8818-C920C03FF6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FA411-D923-4AEB-926A-B0B6B27B2FC9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D658B-0732-40BA-9CB5-5E719A3ABE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EB35E-4D41-4125-BBA6-5C9CDD2E369E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6902B-F9C4-43FE-B5B6-B3E14E34ED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6B489-15AD-4939-B839-07CD51E0967A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951A7-CEAF-4A26-B61F-7EADF6C535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EFCC6-386A-4C35-BBEA-71570B8AB882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5AF91-B5F3-4654-909E-F5EB59062E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EC9F-A12D-4B4A-94F7-1B6856A90B62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18B36-52ED-42BB-8898-844170208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9F374-377B-410A-AA86-753A4A1362E1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62647-D251-4029-A8CA-EAC1A603D5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F444E-C3E4-4478-B096-8706767CBE8C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961C-49CA-48CB-BF05-56CDE9EFB8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D682C-FEAB-4AD5-81EC-339CE81D8191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83ED2-E586-478C-8381-953C8BEA9B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8DB8A-0024-4586-B9E6-F6EC056037C4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CFA58-1886-463B-A4AD-EFD93E78EC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1BAA5-B1E2-47C5-A22E-138EB3194B5D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1AEFC-2077-4D97-BDEE-6DD263CEE6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9456-34BB-441B-A081-B4F4DC1EAA19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D2377-E7EC-422C-BF63-56F6B7657D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9F3C54-42CB-408F-BE73-4357EFEE64DB}" type="datetimeFigureOut">
              <a:rPr lang="ru-RU"/>
              <a:pPr>
                <a:defRPr/>
              </a:pPr>
              <a:t>15.11.2021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64032D8F-960F-443F-A1F1-24AB7D6C86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hyperlink" Target="http://festival.1september.ru/articles/510796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56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362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643966" y="4572014"/>
            <a:ext cx="252412" cy="252412"/>
          </a:xfrm>
          <a:prstGeom prst="rect">
            <a:avLst/>
          </a:prstGeom>
          <a:noFill/>
        </p:spPr>
      </p:pic>
      <p:pic>
        <p:nvPicPr>
          <p:cNvPr id="4" name="Picture 20" descr="https://seo.poweredindia.com/images/home-icon/web-development-icon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572014"/>
            <a:ext cx="385762" cy="3857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8815" y="439815"/>
            <a:ext cx="8643998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4 класс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Закрепление выученного материала</a:t>
            </a:r>
            <a:endParaRPr lang="ru-RU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Quant Antiqua" pitchFamily="34" charset="0"/>
              </a:rPr>
              <a:t>«Увеличение и уменьшение числа </a:t>
            </a:r>
            <a:endParaRPr lang="ru-RU" sz="2400" b="1" dirty="0" smtClean="0">
              <a:solidFill>
                <a:srgbClr val="002060"/>
              </a:solidFill>
              <a:latin typeface="Quant Antiqua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Quant Antiqua" pitchFamily="34" charset="0"/>
              </a:rPr>
              <a:t>в </a:t>
            </a:r>
            <a:r>
              <a:rPr lang="ru-RU" sz="2400" b="1" dirty="0" smtClean="0">
                <a:solidFill>
                  <a:srgbClr val="002060"/>
                </a:solidFill>
                <a:latin typeface="Quant Antiqua" pitchFamily="34" charset="0"/>
              </a:rPr>
              <a:t>10, 100, 1000 раз</a:t>
            </a:r>
            <a:r>
              <a:rPr lang="ru-RU" sz="2400" b="1" dirty="0" smtClean="0">
                <a:solidFill>
                  <a:srgbClr val="002060"/>
                </a:solidFill>
                <a:latin typeface="Quant Antiqua" pitchFamily="34" charset="0"/>
              </a:rPr>
              <a:t>»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Quant Antiqua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Quant Antiqua" pitchFamily="34" charset="0"/>
              </a:rPr>
              <a:t>Тема 2 Урок 18</a:t>
            </a:r>
            <a:endParaRPr lang="ru-RU" dirty="0" smtClean="0">
              <a:solidFill>
                <a:srgbClr val="002060"/>
              </a:solidFill>
              <a:latin typeface="Quant Antiqua" pitchFamily="34" charset="0"/>
            </a:endParaRPr>
          </a:p>
          <a:p>
            <a:pPr algn="ctr"/>
            <a:endParaRPr lang="ru-RU" dirty="0"/>
          </a:p>
        </p:txBody>
      </p:sp>
      <p:pic>
        <p:nvPicPr>
          <p:cNvPr id="46085" name="Picture 5" descr="http://weclipart.com/gimg/C4654C73BAD20BCC/Kindergarten-border-clipart-free-clipart-images-clipartbold-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2143122"/>
            <a:ext cx="3783438" cy="242887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2064" y="2480396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b="1" dirty="0" smtClean="0"/>
              <a:t>Цель:</a:t>
            </a:r>
            <a:r>
              <a:rPr lang="ru-RU" dirty="0" smtClean="0"/>
              <a:t> закрепить умение </a:t>
            </a:r>
            <a:r>
              <a:rPr lang="ru-RU" dirty="0"/>
              <a:t>увеличивать и уменьшать числа в 10, 100, 1000 раз; развивать умение устанавливать связь между компонентами и результатами действий; совершенствовать устные и письменные вычислительные навыки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424" y="1419622"/>
            <a:ext cx="1584325" cy="223202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2173288" y="1490663"/>
            <a:ext cx="5032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65338" y="1924050"/>
            <a:ext cx="7207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10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974850" y="2400300"/>
            <a:ext cx="9937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100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862138" y="2906713"/>
            <a:ext cx="1219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1000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391" y="1419324"/>
            <a:ext cx="1584325" cy="223202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4348" name="TextBox 11"/>
          <p:cNvSpPr txBox="1">
            <a:spLocks noChangeArrowheads="1"/>
          </p:cNvSpPr>
          <p:nvPr/>
        </p:nvSpPr>
        <p:spPr bwMode="auto">
          <a:xfrm>
            <a:off x="4260850" y="1490663"/>
            <a:ext cx="5048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52900" y="1924050"/>
            <a:ext cx="7207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40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062413" y="2400300"/>
            <a:ext cx="9953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400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995738" y="2859088"/>
            <a:ext cx="12207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4000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8144" y="1419622"/>
            <a:ext cx="1584325" cy="223202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4355" name="TextBox 16"/>
          <p:cNvSpPr txBox="1">
            <a:spLocks noChangeArrowheads="1"/>
          </p:cNvSpPr>
          <p:nvPr/>
        </p:nvSpPr>
        <p:spPr bwMode="auto">
          <a:xfrm>
            <a:off x="6299200" y="1490663"/>
            <a:ext cx="6699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23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54738" y="1924050"/>
            <a:ext cx="9048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230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084888" y="2427288"/>
            <a:ext cx="12271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2300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65825" y="2906713"/>
            <a:ext cx="16287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23000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00166" y="285734"/>
            <a:ext cx="6143625" cy="91940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сколько раз увеличится число, если в его записи справа приписать один ноль?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571604" y="285734"/>
            <a:ext cx="6143625" cy="91940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сколько раз увеличится число, если в его записи справа приписать два ноля?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500166" y="285734"/>
            <a:ext cx="6215106" cy="91940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сколько раз увеличится число, если в его записи справа приписать три ноля?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53457" y="3939902"/>
            <a:ext cx="4962525" cy="51117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Число увеличится в 100 раз.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267744" y="3939902"/>
            <a:ext cx="5029200" cy="51117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Число увеличится в 1000 раз.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979613" y="2427288"/>
            <a:ext cx="995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100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067175" y="2427288"/>
            <a:ext cx="99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400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084888" y="2427288"/>
            <a:ext cx="1228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2300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267744" y="3939902"/>
            <a:ext cx="5014913" cy="51117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Число увеличится в 10 раз.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051050" y="1924050"/>
            <a:ext cx="720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10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140200" y="1924050"/>
            <a:ext cx="720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40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156325" y="1924050"/>
            <a:ext cx="904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230</a:t>
            </a:r>
          </a:p>
        </p:txBody>
      </p:sp>
      <p:sp>
        <p:nvSpPr>
          <p:cNvPr id="33" name="Рамка 32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4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35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6923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6923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6923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6923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6923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6923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6923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6923C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6923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5" grpId="0"/>
      <p:bldP spid="18" grpId="0"/>
      <p:bldP spid="19" grpId="0"/>
      <p:bldP spid="20" grpId="0"/>
      <p:bldP spid="26" grpId="0"/>
      <p:bldP spid="27" grpId="0"/>
      <p:bldP spid="28" grpId="0"/>
      <p:bldP spid="30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432" y="1131590"/>
            <a:ext cx="1584325" cy="223202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93925" y="2601913"/>
            <a:ext cx="504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51050" y="2112963"/>
            <a:ext cx="719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10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949450" y="1614488"/>
            <a:ext cx="99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100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8" name="TextBox 9"/>
          <p:cNvSpPr txBox="1">
            <a:spLocks noChangeArrowheads="1"/>
          </p:cNvSpPr>
          <p:nvPr/>
        </p:nvSpPr>
        <p:spPr bwMode="auto">
          <a:xfrm>
            <a:off x="1835150" y="1274763"/>
            <a:ext cx="1219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1000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8994" y="1131590"/>
            <a:ext cx="1584325" cy="223202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332288" y="2601913"/>
            <a:ext cx="504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224338" y="2112963"/>
            <a:ext cx="720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40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073525" y="1616075"/>
            <a:ext cx="99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400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5" name="TextBox 14"/>
          <p:cNvSpPr txBox="1">
            <a:spLocks noChangeArrowheads="1"/>
          </p:cNvSpPr>
          <p:nvPr/>
        </p:nvSpPr>
        <p:spPr bwMode="auto">
          <a:xfrm>
            <a:off x="3960813" y="1131888"/>
            <a:ext cx="1219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4000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8144" y="1131590"/>
            <a:ext cx="1584325" cy="223202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324600" y="2601913"/>
            <a:ext cx="669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23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207125" y="2112963"/>
            <a:ext cx="903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230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045200" y="1616075"/>
            <a:ext cx="1227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2300</a:t>
            </a:r>
          </a:p>
        </p:txBody>
      </p:sp>
      <p:sp>
        <p:nvSpPr>
          <p:cNvPr id="15382" name="TextBox 19"/>
          <p:cNvSpPr txBox="1">
            <a:spLocks noChangeArrowheads="1"/>
          </p:cNvSpPr>
          <p:nvPr/>
        </p:nvSpPr>
        <p:spPr bwMode="auto">
          <a:xfrm>
            <a:off x="5965825" y="1198563"/>
            <a:ext cx="1628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23000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33550" y="268288"/>
            <a:ext cx="5676900" cy="51077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Какая операция обратна умножению?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768725" y="3724275"/>
            <a:ext cx="1606550" cy="50958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Деление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2555875" y="1347788"/>
            <a:ext cx="244475" cy="4175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4714875" y="1274763"/>
            <a:ext cx="144463" cy="3603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6875463" y="1274763"/>
            <a:ext cx="244475" cy="4175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1714480" y="285734"/>
            <a:ext cx="5676900" cy="5095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сколько раз 1000 больше 100?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786182" y="3714758"/>
            <a:ext cx="1606550" cy="50958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10 раз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714480" y="285734"/>
            <a:ext cx="5676900" cy="5095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разделить число на 10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H="1">
            <a:off x="2339975" y="1347788"/>
            <a:ext cx="246063" cy="4159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4498975" y="1274763"/>
            <a:ext cx="174625" cy="3603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6659563" y="1274763"/>
            <a:ext cx="244475" cy="4175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1714480" y="285734"/>
            <a:ext cx="5676900" cy="5095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разделить число на 10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H="1">
            <a:off x="2122488" y="1347788"/>
            <a:ext cx="244475" cy="4159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4283075" y="1274763"/>
            <a:ext cx="173038" cy="3603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6443663" y="1274763"/>
            <a:ext cx="244475" cy="4175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Рамка 46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7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38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2" grpId="0"/>
      <p:bldP spid="13" grpId="0"/>
      <p:bldP spid="14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2" descr="http://recueil-de-png.r.e.pic.centerblog.net/o/04da80e0.png"/>
          <p:cNvPicPr>
            <a:picLocks noChangeAspect="1" noChangeArrowheads="1"/>
          </p:cNvPicPr>
          <p:nvPr/>
        </p:nvPicPr>
        <p:blipFill>
          <a:blip r:embed="rId3"/>
          <a:srcRect t="23640"/>
          <a:stretch>
            <a:fillRect/>
          </a:stretch>
        </p:blipFill>
        <p:spPr bwMode="auto">
          <a:xfrm>
            <a:off x="2565400" y="0"/>
            <a:ext cx="6578600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9"/>
          <p:cNvSpPr>
            <a:spLocks noChangeArrowheads="1"/>
          </p:cNvSpPr>
          <p:nvPr/>
        </p:nvSpPr>
        <p:spPr bwMode="auto">
          <a:xfrm>
            <a:off x="3581400" y="238760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47110" name="TextBox 3"/>
          <p:cNvSpPr txBox="1">
            <a:spLocks noChangeArrowheads="1"/>
          </p:cNvSpPr>
          <p:nvPr/>
        </p:nvSpPr>
        <p:spPr bwMode="auto">
          <a:xfrm>
            <a:off x="3563889" y="425451"/>
            <a:ext cx="5040559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увеличить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 число в 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раз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, нужно к данному числу приписать 1 ноль.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1" name="Прямоугольник 4"/>
          <p:cNvSpPr>
            <a:spLocks noChangeArrowheads="1"/>
          </p:cNvSpPr>
          <p:nvPr/>
        </p:nvSpPr>
        <p:spPr bwMode="auto">
          <a:xfrm>
            <a:off x="3563888" y="1707654"/>
            <a:ext cx="504056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увеличить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 число в 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 раз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, надо к данному числу приписать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2 ноля. 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2" name="Прямоугольник 10"/>
          <p:cNvSpPr>
            <a:spLocks noChangeArrowheads="1"/>
          </p:cNvSpPr>
          <p:nvPr/>
        </p:nvSpPr>
        <p:spPr bwMode="auto">
          <a:xfrm>
            <a:off x="3563888" y="3147814"/>
            <a:ext cx="5040560" cy="12741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увеличить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 число в 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, нужно к данному числу приписать </a:t>
            </a:r>
            <a:endParaRPr lang="be-BY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be-BY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нол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6400" name="Picture 13" descr="http://admiralclub.com.ua/wp-content/uploads/2015/04/ezh.g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1708150"/>
            <a:ext cx="1354138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11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2" descr="http://recueil-de-png.r.e.pic.centerblog.net/o/04da80e0.png"/>
          <p:cNvPicPr>
            <a:picLocks noChangeAspect="1" noChangeArrowheads="1"/>
          </p:cNvPicPr>
          <p:nvPr/>
        </p:nvPicPr>
        <p:blipFill>
          <a:blip r:embed="rId3"/>
          <a:srcRect t="23640"/>
          <a:stretch>
            <a:fillRect/>
          </a:stretch>
        </p:blipFill>
        <p:spPr bwMode="auto">
          <a:xfrm>
            <a:off x="2565400" y="0"/>
            <a:ext cx="6578600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9"/>
          <p:cNvSpPr>
            <a:spLocks noChangeArrowheads="1"/>
          </p:cNvSpPr>
          <p:nvPr/>
        </p:nvSpPr>
        <p:spPr bwMode="auto">
          <a:xfrm>
            <a:off x="3581400" y="261778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47110" name="TextBox 3"/>
          <p:cNvSpPr txBox="1">
            <a:spLocks noChangeArrowheads="1"/>
          </p:cNvSpPr>
          <p:nvPr/>
        </p:nvSpPr>
        <p:spPr bwMode="auto">
          <a:xfrm>
            <a:off x="3563888" y="483519"/>
            <a:ext cx="5040560" cy="12741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Чтобы число 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уменьшить в 10 раз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, надо от данного числа отбросить </a:t>
            </a:r>
            <a:endParaRPr lang="be-BY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be-BY" sz="24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ноль.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1" name="Прямоугольник 4"/>
          <p:cNvSpPr>
            <a:spLocks noChangeArrowheads="1"/>
          </p:cNvSpPr>
          <p:nvPr/>
        </p:nvSpPr>
        <p:spPr bwMode="auto">
          <a:xfrm>
            <a:off x="3563888" y="1851670"/>
            <a:ext cx="5040560" cy="12741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Чтобы число 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уменьшить в 100 раз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, надо от данного числа отбросить </a:t>
            </a:r>
            <a:endParaRPr lang="be-BY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be-BY" sz="24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ноля.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2" name="Прямоугольник 10"/>
          <p:cNvSpPr>
            <a:spLocks noChangeArrowheads="1"/>
          </p:cNvSpPr>
          <p:nvPr/>
        </p:nvSpPr>
        <p:spPr bwMode="auto">
          <a:xfrm>
            <a:off x="3563888" y="3219822"/>
            <a:ext cx="504056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Чтобы число 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уменьшить в 100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be-BY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, надо от данного </a:t>
            </a:r>
            <a:r>
              <a:rPr lang="be-BY" sz="2400" b="1" dirty="0" smtClean="0">
                <a:latin typeface="Times New Roman" pitchFamily="18" charset="0"/>
                <a:cs typeface="Times New Roman" pitchFamily="18" charset="0"/>
              </a:rPr>
              <a:t>числа отбросить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be-BY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e-BY" sz="2400" b="1" dirty="0">
                <a:latin typeface="Times New Roman" pitchFamily="18" charset="0"/>
                <a:cs typeface="Times New Roman" pitchFamily="18" charset="0"/>
              </a:rPr>
              <a:t>ноля.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7424" name="Picture 13" descr="http://admiralclub.com.ua/wp-content/uploads/2015/04/ezh.g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1635125"/>
            <a:ext cx="1354137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11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http://razvitiedetei.info/wp-content/uploads/2014/10/uprazneniy-dly-glaz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1714500"/>
            <a:ext cx="25717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1538" y="1071552"/>
            <a:ext cx="7402989" cy="1015663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002060"/>
                </a:solidFill>
                <a:latin typeface="Artemon " pitchFamily="2" charset="0"/>
              </a:rPr>
              <a:t>Минутка отдыха для глаз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6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261"/>
            </a:avLst>
          </a:prstGeom>
          <a:solidFill>
            <a:srgbClr val="00206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4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31106" y="433388"/>
            <a:ext cx="6681788" cy="91940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Скворец делает 200 вылетов за один день. Сколько вылетов сделает скворец за 3 дня?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84898" y="1635646"/>
            <a:ext cx="3574205" cy="646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00·3=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00 (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раз)</a:t>
            </a:r>
          </a:p>
        </p:txBody>
      </p:sp>
      <p:sp>
        <p:nvSpPr>
          <p:cNvPr id="20488" name="AutoShape 9" descr="http://st.depositphotos.com/1052928/2215/i/950/depositphotos_22158627--European-starling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89" name="Picture 13" descr="https://image.jimcdn.com/app/cms/image/transf/none/path/sa741b366c7bad1ea/image/i13e45dae280014a3/version/1456993967/imag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2066925"/>
            <a:ext cx="2035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Рамка 9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8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06425" y="339725"/>
            <a:ext cx="7993063" cy="1328023"/>
          </a:xfrm>
          <a:prstGeom prst="roundRect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Черепаха живёт в среднем 200 лет, а антилопа — 10 лет. Во сколько раз черепаха проживёт дольше антилопы?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7984" y="1851670"/>
            <a:ext cx="3743721" cy="646986"/>
          </a:xfrm>
          <a:prstGeom prst="roundRect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200:10=20 (р.)</a:t>
            </a: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1515" name="Picture 8" descr="http://img-fotki.yandex.ru/get/9322/208575877.d4/0_dfb03_4667e40b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1779588"/>
            <a:ext cx="175895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12" descr="http://www.surveytank.com/image/tu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4011613"/>
            <a:ext cx="12573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9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115616" y="483518"/>
            <a:ext cx="66195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с учебником № 138 стр. 29</a:t>
            </a:r>
            <a:endParaRPr lang="ru-RU" alt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501090" y="4500576"/>
            <a:ext cx="252412" cy="252412"/>
          </a:xfrm>
          <a:prstGeom prst="rect">
            <a:avLst/>
          </a:prstGeom>
          <a:noFill/>
        </p:spPr>
      </p:pic>
      <p:pic>
        <p:nvPicPr>
          <p:cNvPr id="10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357158" y="4500576"/>
            <a:ext cx="252412" cy="252412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008975"/>
              </p:ext>
            </p:extLst>
          </p:nvPr>
        </p:nvGraphicFramePr>
        <p:xfrm>
          <a:off x="593752" y="1068293"/>
          <a:ext cx="8033544" cy="1302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7848">
                  <a:extLst>
                    <a:ext uri="{9D8B030D-6E8A-4147-A177-3AD203B41FA5}">
                      <a16:colId xmlns:a16="http://schemas.microsoft.com/office/drawing/2014/main" val="1362731971"/>
                    </a:ext>
                  </a:extLst>
                </a:gridCol>
                <a:gridCol w="2677848">
                  <a:extLst>
                    <a:ext uri="{9D8B030D-6E8A-4147-A177-3AD203B41FA5}">
                      <a16:colId xmlns:a16="http://schemas.microsoft.com/office/drawing/2014/main" val="1294279374"/>
                    </a:ext>
                  </a:extLst>
                </a:gridCol>
                <a:gridCol w="2677848">
                  <a:extLst>
                    <a:ext uri="{9D8B030D-6E8A-4147-A177-3AD203B41FA5}">
                      <a16:colId xmlns:a16="http://schemas.microsoft.com/office/drawing/2014/main" val="93976327"/>
                    </a:ext>
                  </a:extLst>
                </a:gridCol>
              </a:tblGrid>
              <a:tr h="5712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Деталей за 1 минуту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минут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деталей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500792"/>
                  </a:ext>
                </a:extLst>
              </a:tr>
              <a:tr h="3264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деталей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минут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деталей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157050"/>
                  </a:ext>
                </a:extLst>
              </a:tr>
              <a:tr h="3264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одинаково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час = 60 минут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деталей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091674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6088" y="2556819"/>
            <a:ext cx="7848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Сначала нужно узнать сколько деталей контролёр проверяет за 10 минут.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50 деталей разделить на 10 минут. Мы узнаем сколько деталей проверяет контролёр за 1 минуту.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Для того, чтобы узнать сколько всего деталей контролер проверит за 60 минут. Нужно количество деталей за 1 минуту умножить на количество минут.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Проверяем. Правильный ответ 300 деталей.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4" descr="http://vineetp13.github.io/images/poster_ic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7925" y="142875"/>
            <a:ext cx="67881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428610"/>
            <a:ext cx="468052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>
            <a:hlinkClick r:id="rId4"/>
          </p:cNvPr>
          <p:cNvSpPr>
            <a:spLocks noChangeArrowheads="1"/>
          </p:cNvSpPr>
          <p:nvPr/>
        </p:nvSpPr>
        <p:spPr bwMode="auto">
          <a:xfrm>
            <a:off x="1691680" y="774787"/>
            <a:ext cx="5429288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Страница 29 № 140, 141 решить примеры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желанию № 142 (на высокий уровень)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Управляющая кнопка: домой 34">
            <a:hlinkClick r:id="" action="ppaction://hlinkshowjump?jump=firstslide" highlightClick="1"/>
          </p:cNvPr>
          <p:cNvSpPr/>
          <p:nvPr/>
        </p:nvSpPr>
        <p:spPr>
          <a:xfrm>
            <a:off x="8643966" y="142858"/>
            <a:ext cx="256598" cy="285752"/>
          </a:xfrm>
          <a:prstGeom prst="actionButtonHome">
            <a:avLst/>
          </a:prstGeom>
          <a:solidFill>
            <a:srgbClr val="92D050"/>
          </a:solidFill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344" y="2211710"/>
            <a:ext cx="2881312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07950" y="123825"/>
            <a:ext cx="8928100" cy="4824413"/>
            <a:chOff x="107950" y="123825"/>
            <a:chExt cx="8928100" cy="4824413"/>
          </a:xfrm>
        </p:grpSpPr>
        <p:pic>
          <p:nvPicPr>
            <p:cNvPr id="2050" name="Picture 11" descr="https://image.freepik.com/free-vector/no-translate-detected_1308-73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7950" y="123825"/>
              <a:ext cx="8928100" cy="4824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" name="Прямоугольник 9"/>
            <p:cNvSpPr>
              <a:spLocks noChangeArrowheads="1"/>
            </p:cNvSpPr>
            <p:nvPr/>
          </p:nvSpPr>
          <p:spPr bwMode="auto">
            <a:xfrm>
              <a:off x="3581400" y="2387600"/>
              <a:ext cx="18415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endParaRPr lang="ru-RU" altLang="ru-RU"/>
            </a:p>
          </p:txBody>
        </p:sp>
        <p:sp>
          <p:nvSpPr>
            <p:cNvPr id="2052" name="Прямоугольник 1"/>
            <p:cNvSpPr>
              <a:spLocks noChangeArrowheads="1"/>
            </p:cNvSpPr>
            <p:nvPr/>
          </p:nvSpPr>
          <p:spPr bwMode="auto">
            <a:xfrm>
              <a:off x="2555875" y="339725"/>
              <a:ext cx="4248150" cy="1649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altLang="ru-RU" sz="22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Прозвенел уже звонок!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altLang="ru-RU" sz="22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Начинается урок.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altLang="ru-RU" sz="22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 путешествие пойдём —</a:t>
              </a:r>
            </a:p>
            <a:p>
              <a:pPr algn="ctr">
                <a:spcBef>
                  <a:spcPct val="20000"/>
                </a:spcBef>
                <a:buFont typeface="Arial" charset="0"/>
                <a:buNone/>
              </a:pPr>
              <a:r>
                <a:rPr lang="ru-RU" altLang="ru-RU" sz="22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 Страну знаний попадём!</a:t>
              </a:r>
            </a:p>
          </p:txBody>
        </p:sp>
      </p:grpSp>
      <p:pic>
        <p:nvPicPr>
          <p:cNvPr id="8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8643966" y="4572014"/>
            <a:ext cx="252412" cy="252412"/>
          </a:xfrm>
          <a:prstGeom prst="rect">
            <a:avLst/>
          </a:prstGeom>
          <a:noFill/>
        </p:spPr>
      </p:pic>
      <p:pic>
        <p:nvPicPr>
          <p:cNvPr id="9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 flipH="1">
            <a:off x="214282" y="4572014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323850" y="1343025"/>
            <a:ext cx="85693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Повторим как увеличивать  </a:t>
            </a:r>
            <a:r>
              <a:rPr lang="be-BY" alt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be-BY" alt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be-BY" alt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уменьшать числа </a:t>
            </a:r>
            <a:endParaRPr lang="en-US" alt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be-BY" alt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10, 100, 1000 раз</a:t>
            </a:r>
            <a:r>
              <a:rPr lang="ru-RU" alt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357158" y="4500576"/>
            <a:ext cx="252412" cy="252412"/>
          </a:xfrm>
          <a:prstGeom prst="rect">
            <a:avLst/>
          </a:prstGeom>
          <a:noFill/>
        </p:spPr>
      </p:pic>
      <p:pic>
        <p:nvPicPr>
          <p:cNvPr id="5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501090" y="4500576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368425" y="339725"/>
            <a:ext cx="6407150" cy="13287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Назовите самое маленькое двузначное число.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79838" y="1924050"/>
            <a:ext cx="12969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8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pic>
        <p:nvPicPr>
          <p:cNvPr id="4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501090" y="4500576"/>
            <a:ext cx="252412" cy="252412"/>
          </a:xfrm>
          <a:prstGeom prst="rect">
            <a:avLst/>
          </a:prstGeom>
          <a:noFill/>
        </p:spPr>
      </p:pic>
      <p:pic>
        <p:nvPicPr>
          <p:cNvPr id="6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357158" y="4500576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530350" y="339725"/>
            <a:ext cx="6083300" cy="13287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Назовите самое маленькое трёхзначное число.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63938" y="1924050"/>
            <a:ext cx="2016125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8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100</a:t>
            </a:r>
          </a:p>
        </p:txBody>
      </p:sp>
      <p:pic>
        <p:nvPicPr>
          <p:cNvPr id="4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501090" y="4500576"/>
            <a:ext cx="252412" cy="252412"/>
          </a:xfrm>
          <a:prstGeom prst="rect">
            <a:avLst/>
          </a:prstGeom>
          <a:noFill/>
        </p:spPr>
      </p:pic>
      <p:pic>
        <p:nvPicPr>
          <p:cNvPr id="6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357158" y="4500576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385888" y="339725"/>
            <a:ext cx="6372225" cy="13287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Назовите самое маленькое четырёхзначное число.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48038" y="1924050"/>
            <a:ext cx="24479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8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1000</a:t>
            </a:r>
          </a:p>
        </p:txBody>
      </p:sp>
      <p:pic>
        <p:nvPicPr>
          <p:cNvPr id="4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501090" y="4500576"/>
            <a:ext cx="252412" cy="252412"/>
          </a:xfrm>
          <a:prstGeom prst="rect">
            <a:avLst/>
          </a:prstGeom>
          <a:noFill/>
        </p:spPr>
      </p:pic>
      <p:pic>
        <p:nvPicPr>
          <p:cNvPr id="6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 flipH="1">
            <a:off x="357158" y="4500576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7504" y="267494"/>
            <a:ext cx="8820150" cy="920750"/>
          </a:xfrm>
          <a:prstGeom prst="roundRect">
            <a:avLst/>
          </a:prstGeom>
          <a:solidFill>
            <a:srgbClr val="FFFF99"/>
          </a:solidFill>
          <a:ln>
            <a:solidFill>
              <a:srgbClr val="EFEF3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Ленивцы спят в среднем по 10 часов в сутки.</a:t>
            </a:r>
          </a:p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Сколько времени будет спать ленивец в течение 6 дней?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87675" y="1924050"/>
            <a:ext cx="5583238" cy="646986"/>
          </a:xfrm>
          <a:prstGeom prst="roundRect">
            <a:avLst/>
          </a:prstGeom>
          <a:solidFill>
            <a:srgbClr val="FFFF99"/>
          </a:solidFill>
          <a:ln>
            <a:solidFill>
              <a:srgbClr val="EFEF3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10+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10+10+10+10+10=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35488" y="2790825"/>
            <a:ext cx="2792412" cy="715963"/>
          </a:xfrm>
          <a:prstGeom prst="roundRect">
            <a:avLst/>
          </a:prstGeom>
          <a:solidFill>
            <a:srgbClr val="FFFF99"/>
          </a:solidFill>
          <a:ln>
            <a:solidFill>
              <a:srgbClr val="EFEF3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10·6=60 (ч)</a:t>
            </a:r>
            <a:r>
              <a:rPr lang="ru-RU" sz="3600" dirty="0"/>
              <a:t> </a:t>
            </a: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362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1274" name="Picture 10" descr="https://popdustroar-img.rbl.ms/simage/https%3A%2F%2Fassets.rbl.ms%2F6583447%2F980x.jpg/2000%2C2000/V2kpr7Y2%2F0daALXN/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357436"/>
            <a:ext cx="2990727" cy="2002292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  <a:scene3d>
            <a:camera prst="perspectiveHeroicExtremeRightFacing"/>
            <a:lightRig rig="threePt" dir="t"/>
          </a:scene3d>
        </p:spPr>
      </p:pic>
      <p:pic>
        <p:nvPicPr>
          <p:cNvPr id="10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11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7524" y="195486"/>
            <a:ext cx="8568952" cy="132802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 ежа при спячке наблюдается 10 ударов сердца в минуту, а в активном состоянии – в 20 раз больше. Сколько ударов сердца в минуту наблюдается у ежа в активном состоянии?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27538" y="2139950"/>
            <a:ext cx="3312814" cy="64698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10·2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=200 (уд.) </a:t>
            </a: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1275" name="Picture 13" descr="http://admiralclub.com.ua/wp-content/uploads/2015/04/ezh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211388"/>
            <a:ext cx="1354138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7" descr="http://img9.3lian.com/c1/vector3/02/39/d/0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3292475"/>
            <a:ext cx="168275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10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99592" y="339502"/>
            <a:ext cx="7260853" cy="919401"/>
          </a:xfrm>
          <a:prstGeom prst="roundRect">
            <a:avLst/>
          </a:prstGeom>
          <a:solidFill>
            <a:srgbClr val="FFFF99"/>
          </a:solidFill>
          <a:ln>
            <a:solidFill>
              <a:srgbClr val="EFEF3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Божья коровка съедает за день 100 взрослых тлей. Сколько божья коровка съест тлей за 2 дня?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23728" y="1851670"/>
            <a:ext cx="4824536" cy="646986"/>
          </a:xfrm>
          <a:prstGeom prst="roundRect">
            <a:avLst/>
          </a:prstGeom>
          <a:solidFill>
            <a:srgbClr val="FFFF99"/>
          </a:solidFill>
          <a:ln>
            <a:solidFill>
              <a:srgbClr val="EFEF3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100·2=100+100=200 (см)</a:t>
            </a:r>
          </a:p>
        </p:txBody>
      </p:sp>
      <p:pic>
        <p:nvPicPr>
          <p:cNvPr id="12296" name="Picture 10" descr="http://s4.pic4you.ru/y2014/06-16/12216/4451185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92758">
            <a:off x="1050925" y="4048125"/>
            <a:ext cx="104298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0" descr="http://s4.pic4you.ru/y2014/06-16/12216/4451185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18232" flipH="1">
            <a:off x="3509963" y="3124200"/>
            <a:ext cx="132715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Рамка 9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577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2301" name="Picture 10" descr="http://s4.pic4you.ru/y2014/06-16/12216/4451185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989130" flipH="1">
            <a:off x="7524750" y="1995488"/>
            <a:ext cx="6794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http://animo2.ucoz.ru/_ph/108/2/312822754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8643966" y="4714890"/>
            <a:ext cx="252412" cy="252412"/>
          </a:xfrm>
          <a:prstGeom prst="rect">
            <a:avLst/>
          </a:prstGeom>
          <a:noFill/>
        </p:spPr>
      </p:pic>
      <p:pic>
        <p:nvPicPr>
          <p:cNvPr id="9" name="Picture 16" descr="http://animo2.ucoz.ru/_ph/108/2/312822754.gif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 flipH="1">
            <a:off x="214282" y="4714890"/>
            <a:ext cx="252412" cy="2524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atematika 2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9779</TotalTime>
  <Words>576</Words>
  <Application>Microsoft Office PowerPoint</Application>
  <PresentationFormat>Экран (16:9)</PresentationFormat>
  <Paragraphs>102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Artemon </vt:lpstr>
      <vt:lpstr>Calibri</vt:lpstr>
      <vt:lpstr>Georgia</vt:lpstr>
      <vt:lpstr>Quant Antiqua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Татьяна</cp:lastModifiedBy>
  <cp:revision>1128</cp:revision>
  <dcterms:created xsi:type="dcterms:W3CDTF">2014-08-05T09:26:28Z</dcterms:created>
  <dcterms:modified xsi:type="dcterms:W3CDTF">2021-11-15T18:10:52Z</dcterms:modified>
</cp:coreProperties>
</file>