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71" r:id="rId4"/>
    <p:sldId id="265" r:id="rId5"/>
    <p:sldId id="266" r:id="rId6"/>
    <p:sldId id="267" r:id="rId7"/>
    <p:sldId id="268" r:id="rId8"/>
    <p:sldId id="257" r:id="rId9"/>
    <p:sldId id="258" r:id="rId10"/>
    <p:sldId id="261" r:id="rId11"/>
    <p:sldId id="262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227644-867E-4057-AFEC-D8DEB2180113}" type="datetimeFigureOut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D0F01F2-9D0B-4585-B33A-269654359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213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5B6B-48DD-44E9-A72C-3DCD2F1964F2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EC38C-9A08-45DD-B326-24242A572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1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CBC11-1E00-4B0A-954A-8B0E5F2A1F65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89613-DA17-407D-900B-3900E7703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35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F82E3-72DE-4093-A665-2260F807648C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C0915-B96F-463B-A6D3-A341894D2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6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826B0-746B-4D14-93DD-D8CE4B86F171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042FB-D634-4862-88C2-DFA898BB9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405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AA36B-E2B6-40D9-8548-5151BAB8AE81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18B85-6E18-42C6-A919-FA5328F55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75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9510F-5A0C-4044-8C84-C973B2BE1781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C4445-2ACF-4D9D-B102-68F236C3F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78956-1D18-4A9A-B27B-8CA1D1341AE9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36583-98B8-49E0-8C96-5709E6AC0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1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F644C-3380-427E-BE0A-359C4918137D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1DB56-9887-4713-84AA-D4893B853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4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F9542-E201-4429-A383-E906B46C67D5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F1930-115C-46B7-8316-AAB51304D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0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F592E-679A-4F78-9DB6-4F6A7FF874BE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0970-9A57-4768-9612-DC8869C61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F0450-73AA-46F4-8120-7BEE2B91CD8D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4090-7DD4-416B-8522-4D0060B00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35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53EE54-7F05-4BAA-AA91-60CFD6CCADA1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BB8EAF-8C24-4A44-B0DC-D327CA71A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28756" y="2671980"/>
            <a:ext cx="7772400" cy="762000"/>
          </a:xfrm>
        </p:spPr>
        <p:txBody>
          <a:bodyPr/>
          <a:lstStyle/>
          <a:p>
            <a:r>
              <a:rPr lang="ru-RU" altLang="ru-RU" sz="3200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Урок русского языка в 4классе</a:t>
            </a:r>
          </a:p>
        </p:txBody>
      </p:sp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585452">
            <a:off x="2957513" y="485775"/>
            <a:ext cx="169862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974975" y="646113"/>
            <a:ext cx="46038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 rot="19933222">
            <a:off x="3311525" y="485775"/>
            <a:ext cx="44450" cy="331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8670925" y="1338263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929688" y="1071563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9023350" y="1338263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</a:p>
        </p:txBody>
      </p:sp>
      <p:sp>
        <p:nvSpPr>
          <p:cNvPr id="85" name="Овал 84"/>
          <p:cNvSpPr/>
          <p:nvPr/>
        </p:nvSpPr>
        <p:spPr>
          <a:xfrm>
            <a:off x="7143750" y="1500188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95" name="Овал 94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110581" y="545307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4529455">
            <a:off x="2577307" y="718344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2471738" y="671513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505869" y="432594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4529455">
            <a:off x="2077244" y="718344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428604"/>
            <a:ext cx="428628" cy="4286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5143451" y="1285860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282" y="128586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8572528" y="428604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7215206" y="107154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3714744" y="1785926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4643438" y="2000250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 rot="17447951">
            <a:off x="6572250" y="1928813"/>
            <a:ext cx="357187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 rot="1817353"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928688" y="35718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3071813" y="2071688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85631" y="3427266"/>
            <a:ext cx="86439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Тема: </a:t>
            </a:r>
            <a:r>
              <a:rPr lang="ru-RU" sz="3600" b="1" dirty="0" smtClean="0">
                <a:solidFill>
                  <a:srgbClr val="C00000"/>
                </a:solidFill>
              </a:rPr>
              <a:t>Состав слова</a:t>
            </a:r>
            <a:r>
              <a:rPr lang="ru-RU" sz="3600" b="1" dirty="0" smtClean="0">
                <a:solidFill>
                  <a:srgbClr val="C00000"/>
                </a:solidFill>
              </a:rPr>
              <a:t>.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Распознавание значимых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частей </a:t>
            </a:r>
            <a:r>
              <a:rPr lang="ru-RU" sz="3600" b="1" dirty="0" smtClean="0">
                <a:solidFill>
                  <a:srgbClr val="C00000"/>
                </a:solidFill>
              </a:rPr>
              <a:t>слова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132" grpId="0" animBg="1"/>
      <p:bldP spid="1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099" y="2636912"/>
            <a:ext cx="4334397" cy="13288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МАЛЕНЬКИЙ,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ЗАЙЧОНОК,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ПОЛЯНКА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10-конечная звезда 5">
            <a:hlinkHover r:id="rId2" action="ppaction://hlinksldjump"/>
          </p:cNvPr>
          <p:cNvSpPr/>
          <p:nvPr/>
        </p:nvSpPr>
        <p:spPr>
          <a:xfrm>
            <a:off x="323528" y="455974"/>
            <a:ext cx="4320480" cy="1856184"/>
          </a:xfrm>
          <a:prstGeom prst="star10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620688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1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¬∩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8" name="10-конечная звезда 7">
            <a:hlinkHover r:id="rId3" action="ppaction://hlinksldjump"/>
          </p:cNvPr>
          <p:cNvSpPr/>
          <p:nvPr/>
        </p:nvSpPr>
        <p:spPr>
          <a:xfrm>
            <a:off x="431031" y="2448880"/>
            <a:ext cx="4212977" cy="1640160"/>
          </a:xfrm>
          <a:prstGeom prst="star10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378" y="263691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2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pic>
        <p:nvPicPr>
          <p:cNvPr id="10" name="Picture 6">
            <a:hlinkHover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451956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01699" y="443711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3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 bwMode="auto">
          <a:xfrm>
            <a:off x="4702099" y="620688"/>
            <a:ext cx="4334397" cy="13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ПОСАДКА,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ПРИЕХАТЬ,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ЗАМАЗКА,</a:t>
            </a:r>
          </a:p>
          <a:p>
            <a:pPr marL="0" indent="0">
              <a:buFont typeface="Arial" charset="0"/>
              <a:buNone/>
            </a:pPr>
            <a:endParaRPr lang="ru-RU" b="1" dirty="0" smtClean="0">
              <a:solidFill>
                <a:srgbClr val="1D432A"/>
              </a:solidFill>
            </a:endParaRPr>
          </a:p>
          <a:p>
            <a:pPr marL="0" indent="0">
              <a:buFont typeface="Arial" charset="0"/>
              <a:buNone/>
            </a:pPr>
            <a:endParaRPr lang="ru-RU" b="1" dirty="0" smtClean="0">
              <a:solidFill>
                <a:srgbClr val="1D432A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0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099" y="2636912"/>
            <a:ext cx="4334397" cy="13288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МАЛЕНЬКИЙ,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ЗАЙЧОНОК,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ПОЛЯНКА</a:t>
            </a:r>
          </a:p>
          <a:p>
            <a:pPr marL="0" indent="0">
              <a:buNone/>
            </a:pPr>
            <a:endParaRPr lang="ru-RU" b="1" dirty="0" smtClean="0">
              <a:solidFill>
                <a:srgbClr val="1D432A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10-конечная звезда 5">
            <a:hlinkHover r:id="rId2" action="ppaction://hlinksldjump"/>
          </p:cNvPr>
          <p:cNvSpPr/>
          <p:nvPr/>
        </p:nvSpPr>
        <p:spPr>
          <a:xfrm>
            <a:off x="323528" y="455974"/>
            <a:ext cx="4320480" cy="1856184"/>
          </a:xfrm>
          <a:prstGeom prst="star10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620688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1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¬∩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8" name="10-конечная звезда 7">
            <a:hlinkHover r:id="rId3" action="ppaction://hlinksldjump"/>
          </p:cNvPr>
          <p:cNvSpPr/>
          <p:nvPr/>
        </p:nvSpPr>
        <p:spPr>
          <a:xfrm>
            <a:off x="431031" y="2448880"/>
            <a:ext cx="4212977" cy="1640160"/>
          </a:xfrm>
          <a:prstGeom prst="star10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378" y="263691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2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pic>
        <p:nvPicPr>
          <p:cNvPr id="10" name="Picture 6">
            <a:hlinkHover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293096"/>
            <a:ext cx="427725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01699" y="443711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3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 bwMode="auto">
          <a:xfrm>
            <a:off x="4702099" y="620688"/>
            <a:ext cx="4334397" cy="13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b="1" smtClean="0">
                <a:solidFill>
                  <a:srgbClr val="C00000"/>
                </a:solidFill>
              </a:rPr>
              <a:t>ПОСАДКА,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ПРИЕХАТЬ,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ЗАМАЗКА,</a:t>
            </a:r>
          </a:p>
          <a:p>
            <a:pPr marL="0" indent="0">
              <a:buFont typeface="Arial" charset="0"/>
              <a:buNone/>
            </a:pPr>
            <a:endParaRPr lang="ru-RU" b="1" dirty="0" smtClean="0">
              <a:solidFill>
                <a:srgbClr val="1D432A"/>
              </a:solidFill>
            </a:endParaRPr>
          </a:p>
          <a:p>
            <a:pPr marL="0" indent="0">
              <a:buFont typeface="Arial" charset="0"/>
              <a:buNone/>
            </a:pPr>
            <a:endParaRPr lang="ru-RU" b="1" dirty="0" smtClean="0">
              <a:solidFill>
                <a:srgbClr val="1D432A"/>
              </a:solidFill>
            </a:endParaRPr>
          </a:p>
          <a:p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 bwMode="auto">
          <a:xfrm>
            <a:off x="4702099" y="4926868"/>
            <a:ext cx="4334397" cy="13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C000"/>
                </a:solidFill>
              </a:rPr>
              <a:t>СТОЛБ, КОРА,БЕРЁЗА</a:t>
            </a:r>
          </a:p>
        </p:txBody>
      </p:sp>
    </p:spTree>
    <p:extLst>
      <p:ext uri="{BB962C8B-B14F-4D97-AF65-F5344CB8AC3E}">
        <p14:creationId xmlns:p14="http://schemas.microsoft.com/office/powerpoint/2010/main" val="8339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273" y="129837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i="1" dirty="0">
                <a:solidFill>
                  <a:srgbClr val="002060"/>
                </a:solidFill>
              </a:rPr>
              <a:t>Домашнее задание:</a:t>
            </a:r>
            <a:endParaRPr lang="ru-RU" sz="44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Стр. </a:t>
            </a:r>
            <a:r>
              <a:rPr lang="ru-RU" sz="4400" b="1" i="1" dirty="0">
                <a:solidFill>
                  <a:srgbClr val="C00000"/>
                </a:solidFill>
              </a:rPr>
              <a:t>54 Упр.  85 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4273" y="836712"/>
            <a:ext cx="8044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работу!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9080"/>
            <a:ext cx="1846108" cy="230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8843" t="31589" r="38622" b="34039"/>
          <a:stretch/>
        </p:blipFill>
        <p:spPr>
          <a:xfrm>
            <a:off x="2340381" y="2856208"/>
            <a:ext cx="6529890" cy="296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3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8F9542-E201-4429-A383-E906B46C67D5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F1930-115C-46B7-8316-AAB51304D9E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3568" y="908720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знания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значимых частях слова, их роли;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распознавать однокоренные слова и значимые части в слове.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45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8F9542-E201-4429-A383-E906B46C67D5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F1930-115C-46B7-8316-AAB51304D9E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675" t="5934" r="45768" b="11004"/>
          <a:stretch/>
        </p:blipFill>
        <p:spPr>
          <a:xfrm>
            <a:off x="3635896" y="620688"/>
            <a:ext cx="5184576" cy="5093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60648"/>
            <a:ext cx="3682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3312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Как </a:t>
            </a:r>
            <a:r>
              <a:rPr lang="ru-RU" dirty="0"/>
              <a:t>распознать однокоренные слова</a:t>
            </a:r>
            <a:r>
              <a:rPr lang="ru-RU" dirty="0" smtClean="0"/>
              <a:t>?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Можно ли составить схему в к словам из примера? 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- Приведите пример с значимой частью слова.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7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Найти лишнее слово в каждой группе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47289" y="1747455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>
                <a:solidFill>
                  <a:srgbClr val="00B050"/>
                </a:solidFill>
                <a:latin typeface="+mn-lt"/>
              </a:rPr>
              <a:t>гореть</a:t>
            </a:r>
            <a:endParaRPr lang="ru-RU" sz="6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3209" y="2996952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7030A0"/>
                </a:solidFill>
                <a:latin typeface="+mn-lt"/>
              </a:rPr>
              <a:t>Лето,</a:t>
            </a:r>
            <a:endParaRPr lang="ru-RU" sz="60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1747455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00B050"/>
                </a:solidFill>
                <a:latin typeface="+mn-lt"/>
              </a:rPr>
              <a:t>при</a:t>
            </a:r>
            <a:endParaRPr lang="ru-RU" sz="6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747455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00B050"/>
                </a:solidFill>
                <a:latin typeface="+mn-lt"/>
              </a:rPr>
              <a:t>Гора,</a:t>
            </a:r>
            <a:endParaRPr lang="ru-RU" sz="6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7289" y="2996951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7030A0"/>
                </a:solidFill>
                <a:latin typeface="+mn-lt"/>
              </a:rPr>
              <a:t>полёт</a:t>
            </a:r>
            <a:endParaRPr lang="ru-RU" sz="6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64024" y="2996952"/>
            <a:ext cx="1651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7030A0"/>
                </a:solidFill>
                <a:latin typeface="+mn-lt"/>
              </a:rPr>
              <a:t>лёт</a:t>
            </a:r>
            <a:endParaRPr lang="ru-RU" sz="6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7169" y="4165012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покорить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4165013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к</a:t>
            </a:r>
            <a:r>
              <a:rPr lang="ru-RU" sz="60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орка,</a:t>
            </a:r>
            <a:endParaRPr lang="ru-RU" sz="60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744" y="4165014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Кора,</a:t>
            </a:r>
            <a:endParaRPr lang="ru-RU" sz="6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1028" y="1747453"/>
            <a:ext cx="2484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>
                <a:solidFill>
                  <a:srgbClr val="00B050"/>
                </a:solidFill>
                <a:latin typeface="+mn-lt"/>
              </a:rPr>
              <a:t>горок</a:t>
            </a:r>
            <a:endParaRPr lang="ru-RU" sz="60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86064" y="3010573"/>
            <a:ext cx="1339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>
                <a:solidFill>
                  <a:srgbClr val="7030A0"/>
                </a:solidFill>
                <a:latin typeface="+mn-lt"/>
              </a:rPr>
              <a:t>чик</a:t>
            </a:r>
            <a:endParaRPr lang="ru-RU" sz="6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239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295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Работа с учебником 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 </a:t>
            </a:r>
            <a:r>
              <a:rPr lang="ru-RU" b="1" i="1" dirty="0"/>
              <a:t>стр. 53 Упр.  82</a:t>
            </a:r>
            <a:r>
              <a:rPr lang="ru-RU" i="1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711" y="4221088"/>
            <a:ext cx="8661648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Дополнительное задание: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Выписать </a:t>
            </a:r>
            <a:r>
              <a:rPr lang="ru-RU" b="1" dirty="0">
                <a:solidFill>
                  <a:srgbClr val="FF0000"/>
                </a:solidFill>
              </a:rPr>
              <a:t>сложные слова, выделить в них корни, подчеркнуть соединительную гласную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107504" y="1895926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ВОДА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ВОДОПРОВОД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ВОДОВОВРОТ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H="1" flipV="1">
            <a:off x="6228184" y="1635651"/>
            <a:ext cx="280831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ВОДИТЬ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ПРОВОДА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ВОДЯТ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ХОРОВОД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ВОДОПРОВОД</a:t>
            </a:r>
          </a:p>
          <a:p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H="1" flipV="1">
            <a:off x="2999656" y="2142147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ХОР</a:t>
            </a:r>
            <a:r>
              <a:rPr lang="ru-RU" sz="3200" b="1" u="sng" dirty="0" smtClean="0">
                <a:solidFill>
                  <a:srgbClr val="00B050"/>
                </a:solidFill>
              </a:rPr>
              <a:t>О</a:t>
            </a:r>
            <a:r>
              <a:rPr lang="ru-RU" sz="3200" b="1" dirty="0" smtClean="0">
                <a:solidFill>
                  <a:srgbClr val="C00000"/>
                </a:solidFill>
              </a:rPr>
              <a:t>ВОД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ВОД</a:t>
            </a:r>
            <a:r>
              <a:rPr lang="ru-RU" sz="3200" b="1" u="sng" dirty="0" smtClean="0">
                <a:solidFill>
                  <a:srgbClr val="00B050"/>
                </a:solidFill>
              </a:rPr>
              <a:t>О</a:t>
            </a:r>
            <a:r>
              <a:rPr lang="ru-RU" sz="3200" b="1" dirty="0" smtClean="0">
                <a:solidFill>
                  <a:srgbClr val="002060"/>
                </a:solidFill>
              </a:rPr>
              <a:t>ПРО</a:t>
            </a:r>
            <a:r>
              <a:rPr lang="ru-RU" sz="3200" b="1" dirty="0" smtClean="0">
                <a:solidFill>
                  <a:srgbClr val="C00000"/>
                </a:solidFill>
              </a:rPr>
              <a:t>ВОД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ВОД</a:t>
            </a:r>
            <a:r>
              <a:rPr lang="ru-RU" sz="3200" b="1" u="sng" dirty="0" smtClean="0">
                <a:solidFill>
                  <a:srgbClr val="00B050"/>
                </a:solidFill>
              </a:rPr>
              <a:t>О</a:t>
            </a:r>
            <a:r>
              <a:rPr lang="ru-RU" sz="3200" b="1" dirty="0" smtClean="0">
                <a:solidFill>
                  <a:srgbClr val="C00000"/>
                </a:solidFill>
              </a:rPr>
              <a:t>ВОРОТ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60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Ф</a:t>
            </a:r>
            <a:r>
              <a:rPr lang="ru-RU" b="1" dirty="0" smtClean="0">
                <a:solidFill>
                  <a:srgbClr val="0070C0"/>
                </a:solidFill>
              </a:rPr>
              <a:t>ИЗМИНУТКА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026" name="Picture 2" descr="http://900igr.net/up/datas/80352/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476672"/>
            <a:ext cx="6984776" cy="523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5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Работа с учебником 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 стр. </a:t>
            </a:r>
            <a:r>
              <a:rPr lang="ru-RU" b="1" i="1" dirty="0" smtClean="0"/>
              <a:t>54 </a:t>
            </a:r>
            <a:r>
              <a:rPr lang="ru-RU" b="1" i="1" dirty="0"/>
              <a:t>Упр.  </a:t>
            </a:r>
            <a:r>
              <a:rPr lang="ru-RU" b="1" i="1" dirty="0" smtClean="0"/>
              <a:t>84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30687"/>
            <a:ext cx="2952328" cy="197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8955" t="39193" r="40019" b="30721"/>
          <a:stretch/>
        </p:blipFill>
        <p:spPr>
          <a:xfrm>
            <a:off x="1105422" y="1417638"/>
            <a:ext cx="6933155" cy="28600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95877" y="4220358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Яркое солнце  , дальнее   поле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5069374"/>
            <a:ext cx="360040" cy="2318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5069374"/>
            <a:ext cx="262613" cy="2318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5069374"/>
            <a:ext cx="360040" cy="2318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5069374"/>
            <a:ext cx="216024" cy="2318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4439271" y="4662071"/>
            <a:ext cx="1214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6660232" y="4633972"/>
            <a:ext cx="1214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55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i="1" dirty="0" smtClean="0">
                <a:solidFill>
                  <a:srgbClr val="C00000"/>
                </a:solidFill>
              </a:rPr>
              <a:t>Задание: </a:t>
            </a:r>
            <a:r>
              <a:rPr lang="ru-RU" altLang="ru-RU" sz="3600" b="1" i="1" dirty="0" smtClean="0">
                <a:solidFill>
                  <a:srgbClr val="002060"/>
                </a:solidFill>
              </a:rPr>
              <a:t>Распредели слова на группы в соответствии со схемами</a:t>
            </a:r>
            <a:endParaRPr lang="ru-RU" altLang="ru-RU" sz="3600" b="1" i="1" dirty="0" smtClean="0">
              <a:solidFill>
                <a:srgbClr val="C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35981-666C-44C8-B63C-C17865E225C4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10-конечная звезда 1">
            <a:hlinkHover r:id="rId2" action="ppaction://hlinksldjump"/>
          </p:cNvPr>
          <p:cNvSpPr/>
          <p:nvPr/>
        </p:nvSpPr>
        <p:spPr>
          <a:xfrm>
            <a:off x="251520" y="1412776"/>
            <a:ext cx="4320480" cy="1856184"/>
          </a:xfrm>
          <a:prstGeom prst="star10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>
            <a:hlinkHover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88" y="4909120"/>
            <a:ext cx="451956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10-конечная звезда 9">
            <a:hlinkHover r:id="rId5" action="ppaction://hlinksldjump"/>
          </p:cNvPr>
          <p:cNvSpPr/>
          <p:nvPr/>
        </p:nvSpPr>
        <p:spPr>
          <a:xfrm>
            <a:off x="404988" y="3268960"/>
            <a:ext cx="4527051" cy="1640160"/>
          </a:xfrm>
          <a:prstGeom prst="star10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55576" y="174070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1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¬∩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328210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2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5085184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3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1740703"/>
            <a:ext cx="352839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1D432A"/>
                </a:solidFill>
              </a:rPr>
              <a:t>ПОСАДКА,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СТОЛБ,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МАЛЕНЬКИЙ,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ЗАЙЧОНОК,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КОРА,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ПРИЕХАТЬ,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БЕРЁЗА,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ЗАМАЗКА,</a:t>
            </a:r>
          </a:p>
          <a:p>
            <a:r>
              <a:rPr lang="ru-RU" sz="2800" b="1" dirty="0" smtClean="0">
                <a:solidFill>
                  <a:srgbClr val="1D432A"/>
                </a:solidFill>
              </a:rPr>
              <a:t>ПОЛЯНКА</a:t>
            </a:r>
          </a:p>
          <a:p>
            <a:endParaRPr lang="ru-RU" sz="2000" b="1" dirty="0">
              <a:solidFill>
                <a:srgbClr val="1D432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099" y="620688"/>
            <a:ext cx="4334397" cy="13288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ПОСАДКА,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ПРИЕХАТЬ,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ЗАМАЗКА,</a:t>
            </a:r>
          </a:p>
          <a:p>
            <a:pPr marL="0" indent="0">
              <a:buNone/>
            </a:pPr>
            <a:endParaRPr lang="ru-RU" b="1" dirty="0" smtClean="0">
              <a:solidFill>
                <a:srgbClr val="1D432A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1D432A"/>
              </a:solidFill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A826B0-746B-4D14-93DD-D8CE4B86F171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042FB-D634-4862-88C2-DFA898BB971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10-конечная звезда 5">
            <a:hlinkHover r:id="rId2" action="ppaction://hlinksldjump"/>
          </p:cNvPr>
          <p:cNvSpPr/>
          <p:nvPr/>
        </p:nvSpPr>
        <p:spPr>
          <a:xfrm>
            <a:off x="323528" y="455974"/>
            <a:ext cx="4320480" cy="1856184"/>
          </a:xfrm>
          <a:prstGeom prst="star10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620688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1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¬∩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sp>
        <p:nvSpPr>
          <p:cNvPr id="8" name="10-конечная звезда 7">
            <a:hlinkHover r:id="rId3" action="ppaction://hlinksldjump"/>
          </p:cNvPr>
          <p:cNvSpPr/>
          <p:nvPr/>
        </p:nvSpPr>
        <p:spPr>
          <a:xfrm>
            <a:off x="431031" y="2448880"/>
            <a:ext cx="4527051" cy="1640160"/>
          </a:xfrm>
          <a:prstGeom prst="star10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378" y="263691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2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</a:t>
            </a:r>
            <a:r>
              <a:rPr lang="ar-AE" sz="7200" dirty="0" smtClean="0">
                <a:solidFill>
                  <a:srgbClr val="002060"/>
                </a:solidFill>
              </a:rPr>
              <a:t>۸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  <p:pic>
        <p:nvPicPr>
          <p:cNvPr id="10" name="Picture 6">
            <a:hlinkHover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451956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01699" y="443711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3</a:t>
            </a:r>
            <a:r>
              <a:rPr lang="ru-RU" sz="4800" dirty="0" smtClean="0">
                <a:solidFill>
                  <a:srgbClr val="C00000"/>
                </a:solidFill>
              </a:rPr>
              <a:t>. </a:t>
            </a:r>
            <a:r>
              <a:rPr lang="ru-RU" sz="7200" dirty="0" smtClean="0">
                <a:solidFill>
                  <a:srgbClr val="002060"/>
                </a:solidFill>
              </a:rPr>
              <a:t>∩ </a:t>
            </a:r>
            <a:r>
              <a:rPr lang="ar-AE" sz="7200" dirty="0" smtClean="0">
                <a:solidFill>
                  <a:srgbClr val="002060"/>
                </a:solidFill>
              </a:rPr>
              <a:t>□</a:t>
            </a:r>
            <a:endParaRPr lang="ru-RU" sz="7200" dirty="0" smtClean="0">
              <a:solidFill>
                <a:srgbClr val="002060"/>
              </a:solidFill>
            </a:endParaRPr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4336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14. русский язык</Template>
  <TotalTime>248</TotalTime>
  <Words>301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нач.школа 14. русский язык</vt:lpstr>
      <vt:lpstr>Урок русского языка в 4классе</vt:lpstr>
      <vt:lpstr>Презентация PowerPoint</vt:lpstr>
      <vt:lpstr>Презентация PowerPoint</vt:lpstr>
      <vt:lpstr>Найти лишнее слово в каждой группе</vt:lpstr>
      <vt:lpstr>Работа с учебником   стр. 53 Упр.  82 </vt:lpstr>
      <vt:lpstr>ФИЗМИНУТКА</vt:lpstr>
      <vt:lpstr>Работа с учебником   стр. 54 Упр.  84 </vt:lpstr>
      <vt:lpstr>Задание: Распредели слова на группы в соответствии со схемами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SSK 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Разбор слова по составу</dc:title>
  <dc:creator>Алексей Бушманов</dc:creator>
  <cp:lastModifiedBy>Татьяна</cp:lastModifiedBy>
  <cp:revision>21</cp:revision>
  <dcterms:created xsi:type="dcterms:W3CDTF">2016-02-25T10:40:59Z</dcterms:created>
  <dcterms:modified xsi:type="dcterms:W3CDTF">2021-11-15T17:27:36Z</dcterms:modified>
</cp:coreProperties>
</file>