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735" r:id="rId2"/>
    <p:sldId id="333" r:id="rId3"/>
    <p:sldId id="674" r:id="rId4"/>
    <p:sldId id="703" r:id="rId5"/>
    <p:sldId id="704" r:id="rId6"/>
    <p:sldId id="736" r:id="rId7"/>
    <p:sldId id="737" r:id="rId8"/>
    <p:sldId id="717" r:id="rId9"/>
    <p:sldId id="732" r:id="rId10"/>
    <p:sldId id="734" r:id="rId11"/>
  </p:sldIdLst>
  <p:sldSz cx="9144000" cy="5143500" type="screen16x9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CC00"/>
    <a:srgbClr val="9B8B47"/>
    <a:srgbClr val="85FB88"/>
    <a:srgbClr val="78FA7B"/>
    <a:srgbClr val="D6AAD0"/>
    <a:srgbClr val="FFFF99"/>
    <a:srgbClr val="EFEF39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53" autoAdjust="0"/>
    <p:restoredTop sz="94660"/>
  </p:normalViewPr>
  <p:slideViewPr>
    <p:cSldViewPr>
      <p:cViewPr varScale="1">
        <p:scale>
          <a:sx n="104" d="100"/>
          <a:sy n="104" d="100"/>
        </p:scale>
        <p:origin x="984" y="91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2A354DA-9891-40C8-AE08-EC8DA7CE9542}" type="datetimeFigureOut">
              <a:rPr lang="ru-RU"/>
              <a:pPr>
                <a:defRPr/>
              </a:pPr>
              <a:t>16.11.2021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1D331F9-BC2E-4D87-8818-C920C03FF6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FA411-D923-4AEB-926A-B0B6B27B2FC9}" type="datetimeFigureOut">
              <a:rPr lang="ru-RU"/>
              <a:pPr>
                <a:defRPr/>
              </a:pPr>
              <a:t>16.11.2021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D658B-0732-40BA-9CB5-5E719A3ABE6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EB35E-4D41-4125-BBA6-5C9CDD2E369E}" type="datetimeFigureOut">
              <a:rPr lang="ru-RU"/>
              <a:pPr>
                <a:defRPr/>
              </a:pPr>
              <a:t>16.11.2021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6902B-F9C4-43FE-B5B6-B3E14E34ED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6B489-15AD-4939-B839-07CD51E0967A}" type="datetimeFigureOut">
              <a:rPr lang="ru-RU"/>
              <a:pPr>
                <a:defRPr/>
              </a:pPr>
              <a:t>16.11.2021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951A7-CEAF-4A26-B61F-7EADF6C535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EFCC6-386A-4C35-BBEA-71570B8AB882}" type="datetimeFigureOut">
              <a:rPr lang="ru-RU"/>
              <a:pPr>
                <a:defRPr/>
              </a:pPr>
              <a:t>16.11.2021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5AF91-B5F3-4654-909E-F5EB59062E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0EC9F-A12D-4B4A-94F7-1B6856A90B62}" type="datetimeFigureOut">
              <a:rPr lang="ru-RU"/>
              <a:pPr>
                <a:defRPr/>
              </a:pPr>
              <a:t>16.11.2021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18B36-52ED-42BB-8898-844170208F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9F374-377B-410A-AA86-753A4A1362E1}" type="datetimeFigureOut">
              <a:rPr lang="ru-RU"/>
              <a:pPr>
                <a:defRPr/>
              </a:pPr>
              <a:t>16.11.2021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62647-D251-4029-A8CA-EAC1A603D58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F444E-C3E4-4478-B096-8706767CBE8C}" type="datetimeFigureOut">
              <a:rPr lang="ru-RU"/>
              <a:pPr>
                <a:defRPr/>
              </a:pPr>
              <a:t>16.11.2021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2961C-49CA-48CB-BF05-56CDE9EFB8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D682C-FEAB-4AD5-81EC-339CE81D8191}" type="datetimeFigureOut">
              <a:rPr lang="ru-RU"/>
              <a:pPr>
                <a:defRPr/>
              </a:pPr>
              <a:t>16.11.2021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83ED2-E586-478C-8381-953C8BEA9B3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8DB8A-0024-4586-B9E6-F6EC056037C4}" type="datetimeFigureOut">
              <a:rPr lang="ru-RU"/>
              <a:pPr>
                <a:defRPr/>
              </a:pPr>
              <a:t>16.11.2021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CFA58-1886-463B-A4AD-EFD93E78EC3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1BAA5-B1E2-47C5-A22E-138EB3194B5D}" type="datetimeFigureOut">
              <a:rPr lang="ru-RU"/>
              <a:pPr>
                <a:defRPr/>
              </a:pPr>
              <a:t>16.11.2021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1AEFC-2077-4D97-BDEE-6DD263CEE6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C9456-34BB-441B-A081-B4F4DC1EAA19}" type="datetimeFigureOut">
              <a:rPr lang="ru-RU"/>
              <a:pPr>
                <a:defRPr/>
              </a:pPr>
              <a:t>16.11.2021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D2377-E7EC-422C-BF63-56F6B7657DB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9F3C54-42CB-408F-BE73-4357EFEE64DB}" type="datetimeFigureOut">
              <a:rPr lang="ru-RU"/>
              <a:pPr>
                <a:defRPr/>
              </a:pPr>
              <a:t>16.11.2021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64032D8F-960F-443F-A1F1-24AB7D6C861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hyperlink" Target="http://festival.1september.ru/articles/510796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56000"/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1362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3" name="Picture 16" descr="http://animo2.ucoz.ru/_ph/108/2/312822754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8643966" y="4572014"/>
            <a:ext cx="252412" cy="252412"/>
          </a:xfrm>
          <a:prstGeom prst="rect">
            <a:avLst/>
          </a:prstGeom>
          <a:noFill/>
        </p:spPr>
      </p:pic>
      <p:pic>
        <p:nvPicPr>
          <p:cNvPr id="4" name="Picture 20" descr="https://seo.poweredindia.com/images/home-icon/web-development-icon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4572014"/>
            <a:ext cx="385762" cy="38576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8815" y="439815"/>
            <a:ext cx="8643998" cy="20717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4 класс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Закрепление выученного материала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Quant Antiqua" pitchFamily="34" charset="0"/>
              </a:rPr>
              <a:t>«Что узнали? Чему научились»</a:t>
            </a:r>
            <a:endParaRPr lang="ru-RU" sz="2400" b="1" dirty="0" smtClean="0">
              <a:solidFill>
                <a:srgbClr val="002060"/>
              </a:solidFill>
              <a:latin typeface="Quant Antiqua" pitchFamily="34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Quant Antiqua" pitchFamily="34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Quant Antiqua" pitchFamily="34" charset="0"/>
              </a:rPr>
              <a:t>Тема 2 Урок </a:t>
            </a:r>
            <a:r>
              <a:rPr lang="ru-RU" dirty="0" smtClean="0">
                <a:solidFill>
                  <a:srgbClr val="002060"/>
                </a:solidFill>
                <a:latin typeface="Quant Antiqua" pitchFamily="34" charset="0"/>
              </a:rPr>
              <a:t>19</a:t>
            </a:r>
            <a:endParaRPr lang="ru-RU" dirty="0" smtClean="0">
              <a:solidFill>
                <a:srgbClr val="002060"/>
              </a:solidFill>
              <a:latin typeface="Quant Antiqua" pitchFamily="34" charset="0"/>
            </a:endParaRPr>
          </a:p>
          <a:p>
            <a:pPr algn="ctr"/>
            <a:endParaRPr lang="ru-RU" dirty="0"/>
          </a:p>
        </p:txBody>
      </p:sp>
      <p:pic>
        <p:nvPicPr>
          <p:cNvPr id="46085" name="Picture 5" descr="http://weclipart.com/gimg/C4654C73BAD20BCC/Kindergarten-border-clipart-free-clipart-images-clipartbold-2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6314" y="2143122"/>
            <a:ext cx="3783438" cy="242887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72064" y="2480396"/>
            <a:ext cx="39604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b="1" dirty="0" smtClean="0"/>
              <a:t>Цель:</a:t>
            </a:r>
            <a:r>
              <a:rPr lang="ru-RU" dirty="0" smtClean="0"/>
              <a:t> закрепить умение </a:t>
            </a:r>
            <a:r>
              <a:rPr lang="ru-RU" dirty="0"/>
              <a:t>увеличивать и уменьшать числа в 10, 100, 1000 раз; развивать умение устанавливать связь между компонентами и результатами действий; совершенствовать устные и письменные вычислительные навыки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4" descr="http://vineetp13.github.io/images/poster_ic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77925" y="142875"/>
            <a:ext cx="67881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Рамка 7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1577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95736" y="428610"/>
            <a:ext cx="4680520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>
            <a:hlinkClick r:id="rId4"/>
          </p:cNvPr>
          <p:cNvSpPr>
            <a:spLocks noChangeArrowheads="1"/>
          </p:cNvSpPr>
          <p:nvPr/>
        </p:nvSpPr>
        <p:spPr bwMode="auto">
          <a:xfrm>
            <a:off x="1691680" y="313123"/>
            <a:ext cx="5429288" cy="163121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Страница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решить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примеры</a:t>
            </a:r>
          </a:p>
          <a:p>
            <a:pPr algn="ctr" eaLnBrk="1" hangingPunct="1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Страница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35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14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решить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уравнения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желанию: страница 34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(на высокий уровень)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Управляющая кнопка: домой 34">
            <a:hlinkClick r:id="" action="ppaction://hlinkshowjump?jump=firstslide" highlightClick="1"/>
          </p:cNvPr>
          <p:cNvSpPr/>
          <p:nvPr/>
        </p:nvSpPr>
        <p:spPr>
          <a:xfrm>
            <a:off x="8643966" y="142858"/>
            <a:ext cx="256598" cy="285752"/>
          </a:xfrm>
          <a:prstGeom prst="actionButtonHome">
            <a:avLst/>
          </a:prstGeom>
          <a:solidFill>
            <a:srgbClr val="92D050"/>
          </a:solidFill>
          <a:ln w="1905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344" y="2211710"/>
            <a:ext cx="2881312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107950" y="123825"/>
            <a:ext cx="8928100" cy="4824413"/>
            <a:chOff x="107950" y="123825"/>
            <a:chExt cx="8928100" cy="4824413"/>
          </a:xfrm>
        </p:grpSpPr>
        <p:pic>
          <p:nvPicPr>
            <p:cNvPr id="2050" name="Picture 11" descr="https://image.freepik.com/free-vector/no-translate-detected_1308-73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7950" y="123825"/>
              <a:ext cx="8928100" cy="4824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1" name="Прямоугольник 9"/>
            <p:cNvSpPr>
              <a:spLocks noChangeArrowheads="1"/>
            </p:cNvSpPr>
            <p:nvPr/>
          </p:nvSpPr>
          <p:spPr bwMode="auto">
            <a:xfrm>
              <a:off x="3581400" y="2387600"/>
              <a:ext cx="184150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endParaRPr lang="ru-RU" altLang="ru-RU"/>
            </a:p>
          </p:txBody>
        </p:sp>
        <p:sp>
          <p:nvSpPr>
            <p:cNvPr id="2052" name="Прямоугольник 1"/>
            <p:cNvSpPr>
              <a:spLocks noChangeArrowheads="1"/>
            </p:cNvSpPr>
            <p:nvPr/>
          </p:nvSpPr>
          <p:spPr bwMode="auto">
            <a:xfrm>
              <a:off x="2555875" y="339725"/>
              <a:ext cx="4248150" cy="1649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Font typeface="Arial" charset="0"/>
                <a:buNone/>
              </a:pPr>
              <a:r>
                <a:rPr lang="ru-RU" altLang="ru-RU" sz="22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Прозвенел уже звонок!</a:t>
              </a:r>
            </a:p>
            <a:p>
              <a:pPr algn="ctr">
                <a:spcBef>
                  <a:spcPct val="20000"/>
                </a:spcBef>
                <a:buFont typeface="Arial" charset="0"/>
                <a:buNone/>
              </a:pPr>
              <a:r>
                <a:rPr lang="ru-RU" altLang="ru-RU" sz="22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Начинается урок.</a:t>
              </a:r>
            </a:p>
            <a:p>
              <a:pPr algn="ctr">
                <a:spcBef>
                  <a:spcPct val="20000"/>
                </a:spcBef>
                <a:buFont typeface="Arial" charset="0"/>
                <a:buNone/>
              </a:pPr>
              <a:r>
                <a:rPr lang="ru-RU" altLang="ru-RU" sz="22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В путешествие пойдём —</a:t>
              </a:r>
            </a:p>
            <a:p>
              <a:pPr algn="ctr">
                <a:spcBef>
                  <a:spcPct val="20000"/>
                </a:spcBef>
                <a:buFont typeface="Arial" charset="0"/>
                <a:buNone/>
              </a:pPr>
              <a:r>
                <a:rPr lang="ru-RU" altLang="ru-RU" sz="22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В Страну знаний попадём!</a:t>
              </a:r>
            </a:p>
          </p:txBody>
        </p:sp>
      </p:grpSp>
      <p:pic>
        <p:nvPicPr>
          <p:cNvPr id="8" name="Picture 16" descr="http://animo2.ucoz.ru/_ph/108/2/312822754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8643966" y="4572014"/>
            <a:ext cx="252412" cy="252412"/>
          </a:xfrm>
          <a:prstGeom prst="rect">
            <a:avLst/>
          </a:prstGeom>
          <a:noFill/>
        </p:spPr>
      </p:pic>
      <p:pic>
        <p:nvPicPr>
          <p:cNvPr id="9" name="Picture 16" descr="http://animo2.ucoz.ru/_ph/108/2/312822754.gif">
            <a:hlinkClick r:id="" action="ppaction://hlinkshowjump?jump=previousslide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 flipH="1">
            <a:off x="214282" y="4572014"/>
            <a:ext cx="252412" cy="2524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Прямоугольник 2"/>
          <p:cNvSpPr>
            <a:spLocks noChangeArrowheads="1"/>
          </p:cNvSpPr>
          <p:nvPr/>
        </p:nvSpPr>
        <p:spPr bwMode="auto">
          <a:xfrm>
            <a:off x="251520" y="411510"/>
            <a:ext cx="8569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Назовите числа, которые содержат:</a:t>
            </a:r>
            <a:endParaRPr lang="ru-RU" alt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6" descr="http://animo2.ucoz.ru/_ph/108/2/312822754.gif">
            <a:hlinkClick r:id="" action="ppaction://hlinkshowjump?jump=previousslide"/>
          </p:cNvPr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 flipH="1">
            <a:off x="357158" y="4500576"/>
            <a:ext cx="252412" cy="252412"/>
          </a:xfrm>
          <a:prstGeom prst="rect">
            <a:avLst/>
          </a:prstGeom>
          <a:noFill/>
        </p:spPr>
      </p:pic>
      <p:pic>
        <p:nvPicPr>
          <p:cNvPr id="5" name="Picture 16" descr="http://animo2.ucoz.ru/_ph/108/2/312822754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8501090" y="4500576"/>
            <a:ext cx="252412" cy="252412"/>
          </a:xfrm>
          <a:prstGeom prst="rect">
            <a:avLst/>
          </a:prstGeom>
          <a:noFill/>
        </p:spPr>
      </p:pic>
      <p:sp>
        <p:nvSpPr>
          <p:cNvPr id="6" name="Прямоугольник 2"/>
          <p:cNvSpPr>
            <a:spLocks noChangeArrowheads="1"/>
          </p:cNvSpPr>
          <p:nvPr/>
        </p:nvSpPr>
        <p:spPr bwMode="auto">
          <a:xfrm>
            <a:off x="597393" y="987574"/>
            <a:ext cx="3168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40 тыс. 60 ед.</a:t>
            </a:r>
            <a:endParaRPr lang="ru-RU" alt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2"/>
          <p:cNvSpPr>
            <a:spLocks noChangeArrowheads="1"/>
          </p:cNvSpPr>
          <p:nvPr/>
        </p:nvSpPr>
        <p:spPr bwMode="auto">
          <a:xfrm>
            <a:off x="3203848" y="975297"/>
            <a:ext cx="3168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40 060 </a:t>
            </a:r>
            <a:endParaRPr lang="ru-RU" alt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2"/>
          <p:cNvSpPr>
            <a:spLocks noChangeArrowheads="1"/>
          </p:cNvSpPr>
          <p:nvPr/>
        </p:nvSpPr>
        <p:spPr bwMode="auto">
          <a:xfrm>
            <a:off x="475512" y="1537216"/>
            <a:ext cx="3168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40 тыс. 6 ед.</a:t>
            </a:r>
            <a:endParaRPr lang="ru-RU" alt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2"/>
          <p:cNvSpPr>
            <a:spLocks noChangeArrowheads="1"/>
          </p:cNvSpPr>
          <p:nvPr/>
        </p:nvSpPr>
        <p:spPr bwMode="auto">
          <a:xfrm>
            <a:off x="3216025" y="1512430"/>
            <a:ext cx="3168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40 006</a:t>
            </a:r>
            <a:endParaRPr lang="ru-RU" alt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2"/>
          <p:cNvSpPr>
            <a:spLocks noChangeArrowheads="1"/>
          </p:cNvSpPr>
          <p:nvPr/>
        </p:nvSpPr>
        <p:spPr bwMode="auto">
          <a:xfrm>
            <a:off x="597393" y="2086858"/>
            <a:ext cx="3168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900 тыс. </a:t>
            </a:r>
            <a:r>
              <a:rPr lang="ru-RU" alt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ед.</a:t>
            </a:r>
            <a:endParaRPr lang="ru-RU" alt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2"/>
          <p:cNvSpPr>
            <a:spLocks noChangeArrowheads="1"/>
          </p:cNvSpPr>
          <p:nvPr/>
        </p:nvSpPr>
        <p:spPr bwMode="auto">
          <a:xfrm>
            <a:off x="3347864" y="2086858"/>
            <a:ext cx="3168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900 009</a:t>
            </a:r>
            <a:endParaRPr lang="ru-RU" alt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2"/>
          <p:cNvSpPr>
            <a:spLocks noChangeArrowheads="1"/>
          </p:cNvSpPr>
          <p:nvPr/>
        </p:nvSpPr>
        <p:spPr bwMode="auto">
          <a:xfrm>
            <a:off x="483364" y="2744075"/>
            <a:ext cx="236209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тыс. </a:t>
            </a:r>
            <a:endParaRPr lang="ru-RU" alt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2"/>
          <p:cNvSpPr>
            <a:spLocks noChangeArrowheads="1"/>
          </p:cNvSpPr>
          <p:nvPr/>
        </p:nvSpPr>
        <p:spPr bwMode="auto">
          <a:xfrm>
            <a:off x="3203848" y="2757286"/>
            <a:ext cx="3168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5 000</a:t>
            </a:r>
            <a:endParaRPr lang="ru-RU" alt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2"/>
          <p:cNvSpPr>
            <a:spLocks noChangeArrowheads="1"/>
          </p:cNvSpPr>
          <p:nvPr/>
        </p:nvSpPr>
        <p:spPr bwMode="auto">
          <a:xfrm>
            <a:off x="80236" y="3374408"/>
            <a:ext cx="3168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 мил</a:t>
            </a:r>
            <a:endParaRPr lang="ru-RU" alt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2"/>
          <p:cNvSpPr>
            <a:spLocks noChangeArrowheads="1"/>
          </p:cNvSpPr>
          <p:nvPr/>
        </p:nvSpPr>
        <p:spPr bwMode="auto">
          <a:xfrm>
            <a:off x="3491880" y="3374408"/>
            <a:ext cx="3168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5 000 000</a:t>
            </a:r>
            <a:endParaRPr lang="ru-RU" alt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2"/>
          <p:cNvSpPr>
            <a:spLocks noChangeArrowheads="1"/>
          </p:cNvSpPr>
          <p:nvPr/>
        </p:nvSpPr>
        <p:spPr bwMode="auto">
          <a:xfrm>
            <a:off x="5004048" y="3961416"/>
            <a:ext cx="3168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Молодцы! </a:t>
            </a:r>
            <a:endParaRPr lang="ru-RU" alt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6" grpId="0"/>
      <p:bldP spid="7" grpId="0"/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57158" y="339725"/>
            <a:ext cx="8463314" cy="119181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Определи, по какому правилу построен каждый ряд чисел, и продолжи его.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691680" y="1851670"/>
            <a:ext cx="64807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600 007, 600 008, 600 009 …</a:t>
            </a:r>
            <a:endParaRPr lang="ru-RU" alt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6" descr="http://animo2.ucoz.ru/_ph/108/2/312822754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8501090" y="4500576"/>
            <a:ext cx="252412" cy="252412"/>
          </a:xfrm>
          <a:prstGeom prst="rect">
            <a:avLst/>
          </a:prstGeom>
          <a:noFill/>
        </p:spPr>
      </p:pic>
      <p:pic>
        <p:nvPicPr>
          <p:cNvPr id="6" name="Picture 16" descr="http://animo2.ucoz.ru/_ph/108/2/312822754.gif">
            <a:hlinkClick r:id="" action="ppaction://hlinkshowjump?jump=previousslide"/>
          </p:cNvPr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 flipH="1">
            <a:off x="357158" y="4500576"/>
            <a:ext cx="252412" cy="252412"/>
          </a:xfrm>
          <a:prstGeom prst="rect">
            <a:avLst/>
          </a:prstGeom>
          <a:noFill/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691680" y="2692893"/>
            <a:ext cx="64807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100 000, 200 000, 300 000 …</a:t>
            </a:r>
            <a:endParaRPr lang="ru-RU" alt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530350" y="339725"/>
            <a:ext cx="6083300" cy="51077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Работа с учебником 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34)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860032" y="722970"/>
            <a:ext cx="466470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1д. – 180 кг</a:t>
            </a:r>
          </a:p>
          <a:p>
            <a:pPr eaLnBrk="1" hangingPunct="1"/>
            <a:r>
              <a:rPr lang="ru-RU" alt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2д. - ?</a:t>
            </a:r>
          </a:p>
          <a:p>
            <a:pPr eaLnBrk="1" hangingPunct="1"/>
            <a:r>
              <a:rPr lang="ru-RU" alt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3д. - ?</a:t>
            </a:r>
            <a:endParaRPr lang="ru-RU" alt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6" descr="http://animo2.ucoz.ru/_ph/108/2/312822754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8501090" y="4500576"/>
            <a:ext cx="252412" cy="252412"/>
          </a:xfrm>
          <a:prstGeom prst="rect">
            <a:avLst/>
          </a:prstGeom>
          <a:noFill/>
        </p:spPr>
      </p:pic>
      <p:pic>
        <p:nvPicPr>
          <p:cNvPr id="6" name="Picture 16" descr="http://animo2.ucoz.ru/_ph/108/2/312822754.gif">
            <a:hlinkClick r:id="" action="ppaction://hlinkshowjump?jump=previousslide"/>
          </p:cNvPr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 flipH="1">
            <a:off x="357158" y="4500576"/>
            <a:ext cx="252412" cy="252412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23119" t="49844" r="44170" b="35203"/>
          <a:stretch/>
        </p:blipFill>
        <p:spPr>
          <a:xfrm>
            <a:off x="609571" y="829686"/>
            <a:ext cx="4178453" cy="1074459"/>
          </a:xfrm>
          <a:prstGeom prst="rect">
            <a:avLst/>
          </a:prstGeom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666855" y="1203598"/>
            <a:ext cx="1673498" cy="462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поровну</a:t>
            </a:r>
            <a:endParaRPr lang="ru-RU" alt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авая фигурная скобка 8"/>
          <p:cNvSpPr/>
          <p:nvPr/>
        </p:nvSpPr>
        <p:spPr>
          <a:xfrm>
            <a:off x="6989242" y="721196"/>
            <a:ext cx="288032" cy="1128543"/>
          </a:xfrm>
          <a:prstGeom prst="rightBrac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373505" y="1054041"/>
            <a:ext cx="1673498" cy="462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600 кг</a:t>
            </a:r>
            <a:endParaRPr lang="ru-RU" alt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3568" y="2019544"/>
            <a:ext cx="781752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нам нужно узнать сколько килограммов картошки продали за 2 и 3 день. 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этого нужно из общего числа вычесть проданный картофель за 1 день. 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известно, что за 2 и 3 день картофеля было продано поровну. Для того чтобы узнать сколько кг было продано за второй день, нужно полученное число разделить на 2. 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 animBg="1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530350" y="339725"/>
            <a:ext cx="6083300" cy="51077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Работа с учебником 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34)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860032" y="722970"/>
            <a:ext cx="466470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1д. – 180 кг</a:t>
            </a:r>
          </a:p>
          <a:p>
            <a:pPr eaLnBrk="1" hangingPunct="1"/>
            <a:r>
              <a:rPr lang="ru-RU" alt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2д. - ?</a:t>
            </a:r>
          </a:p>
          <a:p>
            <a:pPr eaLnBrk="1" hangingPunct="1"/>
            <a:r>
              <a:rPr lang="ru-RU" alt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3д. - ?</a:t>
            </a:r>
            <a:endParaRPr lang="ru-RU" alt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6" descr="http://animo2.ucoz.ru/_ph/108/2/312822754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8501090" y="4500576"/>
            <a:ext cx="252412" cy="252412"/>
          </a:xfrm>
          <a:prstGeom prst="rect">
            <a:avLst/>
          </a:prstGeom>
          <a:noFill/>
        </p:spPr>
      </p:pic>
      <p:pic>
        <p:nvPicPr>
          <p:cNvPr id="6" name="Picture 16" descr="http://animo2.ucoz.ru/_ph/108/2/312822754.gif">
            <a:hlinkClick r:id="" action="ppaction://hlinkshowjump?jump=previousslide"/>
          </p:cNvPr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 flipH="1">
            <a:off x="357158" y="4500576"/>
            <a:ext cx="252412" cy="252412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23119" t="49844" r="44170" b="35203"/>
          <a:stretch/>
        </p:blipFill>
        <p:spPr>
          <a:xfrm>
            <a:off x="609571" y="829686"/>
            <a:ext cx="4178453" cy="1074459"/>
          </a:xfrm>
          <a:prstGeom prst="rect">
            <a:avLst/>
          </a:prstGeom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666855" y="1203598"/>
            <a:ext cx="1673498" cy="462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поровну</a:t>
            </a:r>
            <a:endParaRPr lang="ru-RU" alt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авая фигурная скобка 8"/>
          <p:cNvSpPr/>
          <p:nvPr/>
        </p:nvSpPr>
        <p:spPr>
          <a:xfrm>
            <a:off x="6989242" y="721196"/>
            <a:ext cx="288032" cy="1128543"/>
          </a:xfrm>
          <a:prstGeom prst="rightBrac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373505" y="1054041"/>
            <a:ext cx="1673498" cy="462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600 кг</a:t>
            </a:r>
            <a:endParaRPr lang="ru-RU" alt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3568" y="2019544"/>
            <a:ext cx="78175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вопрос задачи?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килограмм картофеля продали за 1 день?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килограмм картофеля продали за 2 день? 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того, чтобы узнать сколько продали всего картофеля нужно сложить 1 и 2 день. 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краткую запись и решение задачи. </a:t>
            </a:r>
          </a:p>
        </p:txBody>
      </p:sp>
    </p:spTree>
    <p:extLst>
      <p:ext uri="{BB962C8B-B14F-4D97-AF65-F5344CB8AC3E}">
        <p14:creationId xmlns:p14="http://schemas.microsoft.com/office/powerpoint/2010/main" val="339100534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530350" y="339725"/>
            <a:ext cx="6083300" cy="51077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Работа с учебником 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34)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860032" y="722970"/>
            <a:ext cx="466470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1д. – 180 кг</a:t>
            </a:r>
          </a:p>
          <a:p>
            <a:pPr eaLnBrk="1" hangingPunct="1"/>
            <a:r>
              <a:rPr lang="ru-RU" alt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2д. - ?</a:t>
            </a:r>
          </a:p>
          <a:p>
            <a:pPr eaLnBrk="1" hangingPunct="1"/>
            <a:r>
              <a:rPr lang="ru-RU" alt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3д. - ?</a:t>
            </a:r>
            <a:endParaRPr lang="ru-RU" alt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6" descr="http://animo2.ucoz.ru/_ph/108/2/312822754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8501090" y="4500576"/>
            <a:ext cx="252412" cy="252412"/>
          </a:xfrm>
          <a:prstGeom prst="rect">
            <a:avLst/>
          </a:prstGeom>
          <a:noFill/>
        </p:spPr>
      </p:pic>
      <p:pic>
        <p:nvPicPr>
          <p:cNvPr id="6" name="Picture 16" descr="http://animo2.ucoz.ru/_ph/108/2/312822754.gif">
            <a:hlinkClick r:id="" action="ppaction://hlinkshowjump?jump=previousslide"/>
          </p:cNvPr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 flipH="1">
            <a:off x="357158" y="4500576"/>
            <a:ext cx="252412" cy="252412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23119" t="49844" r="44170" b="35203"/>
          <a:stretch/>
        </p:blipFill>
        <p:spPr>
          <a:xfrm>
            <a:off x="609571" y="829686"/>
            <a:ext cx="4178453" cy="1074459"/>
          </a:xfrm>
          <a:prstGeom prst="rect">
            <a:avLst/>
          </a:prstGeom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666855" y="1203598"/>
            <a:ext cx="1673498" cy="462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поровну</a:t>
            </a:r>
            <a:endParaRPr lang="ru-RU" alt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авая фигурная скобка 8"/>
          <p:cNvSpPr/>
          <p:nvPr/>
        </p:nvSpPr>
        <p:spPr>
          <a:xfrm>
            <a:off x="6989242" y="721196"/>
            <a:ext cx="288032" cy="1128543"/>
          </a:xfrm>
          <a:prstGeom prst="rightBrac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373505" y="1054041"/>
            <a:ext cx="1673498" cy="462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600 кг</a:t>
            </a:r>
            <a:endParaRPr lang="ru-RU" alt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9789" y="1923299"/>
            <a:ext cx="78175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себя.</a:t>
            </a:r>
          </a:p>
          <a:p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arenR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600-180 = 420 (кг) – продали за 2 и 3 день</a:t>
            </a:r>
          </a:p>
          <a:p>
            <a:pPr marL="457200" indent="-457200">
              <a:buAutoNum type="arabicParenR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420 : 2 = 210 (кг) – продали во 2 день</a:t>
            </a:r>
          </a:p>
          <a:p>
            <a:pPr marL="457200" indent="-457200">
              <a:buAutoNum type="arabicParenR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180 + 210 = 390 (кг) – продали в 1 и 2 день вместе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390 кг картофеля</a:t>
            </a:r>
          </a:p>
        </p:txBody>
      </p:sp>
    </p:spTree>
    <p:extLst>
      <p:ext uri="{BB962C8B-B14F-4D97-AF65-F5344CB8AC3E}">
        <p14:creationId xmlns:p14="http://schemas.microsoft.com/office/powerpoint/2010/main" val="111974851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 descr="http://razvitiedetei.info/wp-content/uploads/2014/10/uprazneniy-dly-glaz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25" y="1714500"/>
            <a:ext cx="257175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71538" y="1071552"/>
            <a:ext cx="7402989" cy="1015663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>
              <a:defRPr/>
            </a:pPr>
            <a:r>
              <a:rPr lang="ru-RU" sz="6000" b="1" dirty="0">
                <a:solidFill>
                  <a:srgbClr val="002060"/>
                </a:solidFill>
                <a:latin typeface="Artemon " pitchFamily="2" charset="0"/>
              </a:rPr>
              <a:t>Минутка отдыха для глаз </a:t>
            </a: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1577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Picture 16" descr="http://animo2.ucoz.ru/_ph/108/2/312822754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8643966" y="4714890"/>
            <a:ext cx="252412" cy="252412"/>
          </a:xfrm>
          <a:prstGeom prst="rect">
            <a:avLst/>
          </a:prstGeom>
          <a:noFill/>
        </p:spPr>
      </p:pic>
      <p:pic>
        <p:nvPicPr>
          <p:cNvPr id="6" name="Picture 16" descr="http://animo2.ucoz.ru/_ph/108/2/312822754.gif">
            <a:hlinkClick r:id="" action="ppaction://hlinkshowjump?jump=previousslide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 flipH="1">
            <a:off x="214282" y="4714890"/>
            <a:ext cx="252412" cy="2524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Рамка 11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1261"/>
            </a:avLst>
          </a:prstGeom>
          <a:solidFill>
            <a:srgbClr val="002060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3" name="Picture 16" descr="http://animo2.ucoz.ru/_ph/108/2/312822754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8643966" y="4714890"/>
            <a:ext cx="252412" cy="252412"/>
          </a:xfrm>
          <a:prstGeom prst="rect">
            <a:avLst/>
          </a:prstGeom>
          <a:noFill/>
        </p:spPr>
      </p:pic>
      <p:pic>
        <p:nvPicPr>
          <p:cNvPr id="4" name="Picture 16" descr="http://animo2.ucoz.ru/_ph/108/2/312822754.gif">
            <a:hlinkClick r:id="" action="ppaction://hlinkshowjump?jump=previousslide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 flipH="1">
            <a:off x="214282" y="4714890"/>
            <a:ext cx="252412" cy="2524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atematika 2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9839</TotalTime>
  <Words>392</Words>
  <Application>Microsoft Office PowerPoint</Application>
  <PresentationFormat>Экран (16:9)</PresentationFormat>
  <Paragraphs>64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Artemon </vt:lpstr>
      <vt:lpstr>Calibri</vt:lpstr>
      <vt:lpstr>Georgia</vt:lpstr>
      <vt:lpstr>Quant Antiqua</vt:lpstr>
      <vt:lpstr>Times New Roman</vt:lpstr>
      <vt:lpstr>Trebuchet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Татьяна</cp:lastModifiedBy>
  <cp:revision>1135</cp:revision>
  <dcterms:created xsi:type="dcterms:W3CDTF">2014-08-05T09:26:28Z</dcterms:created>
  <dcterms:modified xsi:type="dcterms:W3CDTF">2021-11-16T18:56:28Z</dcterms:modified>
</cp:coreProperties>
</file>