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71" r:id="rId3"/>
    <p:sldId id="272" r:id="rId4"/>
    <p:sldId id="274" r:id="rId5"/>
    <p:sldId id="259" r:id="rId6"/>
    <p:sldId id="275" r:id="rId7"/>
    <p:sldId id="276" r:id="rId8"/>
    <p:sldId id="257" r:id="rId9"/>
    <p:sldId id="277" r:id="rId10"/>
    <p:sldId id="278" r:id="rId11"/>
    <p:sldId id="261" r:id="rId12"/>
    <p:sldId id="263" r:id="rId13"/>
    <p:sldId id="265" r:id="rId14"/>
    <p:sldId id="266" r:id="rId15"/>
    <p:sldId id="267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A97C29-23D4-43E7-B496-594E2C0B74DF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FBF773-CFD2-4348-AFD5-5A31830AF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slide" Target="slide3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gif"/><Relationship Id="rId12" Type="http://schemas.openxmlformats.org/officeDocument/2006/relationships/image" Target="../media/image1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142984"/>
            <a:ext cx="79296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Урок </a:t>
            </a:r>
          </a:p>
          <a:p>
            <a:pPr algn="ctr"/>
            <a:r>
              <a:rPr lang="ru-RU" sz="6600" dirty="0" smtClean="0"/>
              <a:t>русского языка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2147483647 h 1296"/>
              <a:gd name="T2" fmla="*/ 2147483647 w 5793"/>
              <a:gd name="T3" fmla="*/ 2147483647 h 1296"/>
              <a:gd name="T4" fmla="*/ 2147483647 w 5793"/>
              <a:gd name="T5" fmla="*/ 2147483647 h 1296"/>
              <a:gd name="T6" fmla="*/ 2147483647 w 5793"/>
              <a:gd name="T7" fmla="*/ 2147483647 h 1296"/>
              <a:gd name="T8" fmla="*/ 2147483647 w 5793"/>
              <a:gd name="T9" fmla="*/ 2147483647 h 1296"/>
              <a:gd name="T10" fmla="*/ 2147483647 w 5793"/>
              <a:gd name="T11" fmla="*/ 2147483647 h 1296"/>
              <a:gd name="T12" fmla="*/ 2147483647 w 5793"/>
              <a:gd name="T13" fmla="*/ 2147483647 h 1296"/>
              <a:gd name="T14" fmla="*/ 2147483647 w 5793"/>
              <a:gd name="T15" fmla="*/ 2147483647 h 1296"/>
              <a:gd name="T16" fmla="*/ 2147483647 w 5793"/>
              <a:gd name="T17" fmla="*/ 2147483647 h 1296"/>
              <a:gd name="T18" fmla="*/ 2147483647 w 5793"/>
              <a:gd name="T19" fmla="*/ 2147483647 h 1296"/>
              <a:gd name="T20" fmla="*/ 2147483647 w 5793"/>
              <a:gd name="T21" fmla="*/ 2147483647 h 1296"/>
              <a:gd name="T22" fmla="*/ 2147483647 w 5793"/>
              <a:gd name="T23" fmla="*/ 2147483647 h 1296"/>
              <a:gd name="T24" fmla="*/ 2147483647 w 5793"/>
              <a:gd name="T25" fmla="*/ 2147483647 h 1296"/>
              <a:gd name="T26" fmla="*/ 2147483647 w 5793"/>
              <a:gd name="T27" fmla="*/ 2147483647 h 1296"/>
              <a:gd name="T28" fmla="*/ 2147483647 w 5793"/>
              <a:gd name="T29" fmla="*/ 2147483647 h 1296"/>
              <a:gd name="T30" fmla="*/ 2147483647 w 5793"/>
              <a:gd name="T31" fmla="*/ 2147483647 h 1296"/>
              <a:gd name="T32" fmla="*/ 2147483647 w 5793"/>
              <a:gd name="T33" fmla="*/ 2147483647 h 1296"/>
              <a:gd name="T34" fmla="*/ 2147483647 w 5793"/>
              <a:gd name="T35" fmla="*/ 2147483647 h 1296"/>
              <a:gd name="T36" fmla="*/ 2147483647 w 5793"/>
              <a:gd name="T37" fmla="*/ 2147483647 h 1296"/>
              <a:gd name="T38" fmla="*/ 2147483647 w 5793"/>
              <a:gd name="T39" fmla="*/ 2147483647 h 1296"/>
              <a:gd name="T40" fmla="*/ 2147483647 w 5793"/>
              <a:gd name="T41" fmla="*/ 2147483647 h 1296"/>
              <a:gd name="T42" fmla="*/ 2147483647 w 5793"/>
              <a:gd name="T43" fmla="*/ 2147483647 h 1296"/>
              <a:gd name="T44" fmla="*/ 2147483647 w 5793"/>
              <a:gd name="T45" fmla="*/ 2147483647 h 1296"/>
              <a:gd name="T46" fmla="*/ 2147483647 w 5793"/>
              <a:gd name="T47" fmla="*/ 2147483647 h 1296"/>
              <a:gd name="T48" fmla="*/ 2147483647 w 5793"/>
              <a:gd name="T49" fmla="*/ 2147483647 h 1296"/>
              <a:gd name="T50" fmla="*/ 2147483647 w 5793"/>
              <a:gd name="T51" fmla="*/ 2147483647 h 1296"/>
              <a:gd name="T52" fmla="*/ 2147483647 w 5793"/>
              <a:gd name="T53" fmla="*/ 2147483647 h 1296"/>
              <a:gd name="T54" fmla="*/ 2147483647 w 5793"/>
              <a:gd name="T55" fmla="*/ 2147483647 h 1296"/>
              <a:gd name="T56" fmla="*/ 2147483647 w 5793"/>
              <a:gd name="T57" fmla="*/ 2147483647 h 1296"/>
              <a:gd name="T58" fmla="*/ 2147483647 w 5793"/>
              <a:gd name="T59" fmla="*/ 2147483647 h 1296"/>
              <a:gd name="T60" fmla="*/ 2147483647 w 5793"/>
              <a:gd name="T61" fmla="*/ 2147483647 h 1296"/>
              <a:gd name="T62" fmla="*/ 2147483647 w 5793"/>
              <a:gd name="T63" fmla="*/ 2147483647 h 1296"/>
              <a:gd name="T64" fmla="*/ 2147483647 w 5793"/>
              <a:gd name="T65" fmla="*/ 2147483647 h 1296"/>
              <a:gd name="T66" fmla="*/ 2147483647 w 5793"/>
              <a:gd name="T67" fmla="*/ 2147483647 h 1296"/>
              <a:gd name="T68" fmla="*/ 2147483647 w 5793"/>
              <a:gd name="T69" fmla="*/ 2147483647 h 1296"/>
              <a:gd name="T70" fmla="*/ 2147483647 w 5793"/>
              <a:gd name="T71" fmla="*/ 2147483647 h 1296"/>
              <a:gd name="T72" fmla="*/ 2147483647 w 5793"/>
              <a:gd name="T73" fmla="*/ 2147483647 h 1296"/>
              <a:gd name="T74" fmla="*/ 2147483647 w 5793"/>
              <a:gd name="T75" fmla="*/ 2147483647 h 1296"/>
              <a:gd name="T76" fmla="*/ 2147483647 w 5793"/>
              <a:gd name="T77" fmla="*/ 2147483647 h 1296"/>
              <a:gd name="T78" fmla="*/ 2147483647 w 5793"/>
              <a:gd name="T79" fmla="*/ 2147483647 h 1296"/>
              <a:gd name="T80" fmla="*/ 2147483647 w 5793"/>
              <a:gd name="T81" fmla="*/ 2147483647 h 1296"/>
              <a:gd name="T82" fmla="*/ 2147483647 w 5793"/>
              <a:gd name="T83" fmla="*/ 2147483647 h 1296"/>
              <a:gd name="T84" fmla="*/ 2147483647 w 5793"/>
              <a:gd name="T85" fmla="*/ 2147483647 h 1296"/>
              <a:gd name="T86" fmla="*/ 2147483647 w 5793"/>
              <a:gd name="T87" fmla="*/ 2147483647 h 1296"/>
              <a:gd name="T88" fmla="*/ 2147483647 w 5793"/>
              <a:gd name="T89" fmla="*/ 2147483647 h 1296"/>
              <a:gd name="T90" fmla="*/ 2147483647 w 5793"/>
              <a:gd name="T91" fmla="*/ 2147483647 h 1296"/>
              <a:gd name="T92" fmla="*/ 0 w 5793"/>
              <a:gd name="T93" fmla="*/ 2147483647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163" name="Picture 3" descr="ddd0fc32575c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4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65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66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67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68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69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70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71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  <p:sp>
        <p:nvSpPr>
          <p:cNvPr id="92172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73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74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75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92176" name="Picture 16" descr="arg-blue-left-tr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7" name="Picture 17" descr="ani-bird_red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8" name="Picture 18" descr="b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9" name="Picture 19" descr="b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0" name="AutoShape 20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8000"/>
                </a:solidFill>
              </a:rPr>
              <a:t>Ребята, берегите зрение!</a:t>
            </a:r>
          </a:p>
        </p:txBody>
      </p:sp>
      <p:pic>
        <p:nvPicPr>
          <p:cNvPr id="92182" name="Picture 22" descr="B_Fly3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3" name="Picture 23" descr="B_Fly21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4" name="Picture 24" descr="B_Fly1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5" name="Picture 25" descr="b11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6" name="Picture 26" descr="b11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7" name="AutoShape 27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92188" name="Picture 28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9" name="AutoShape 29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1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92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-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92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00" y="-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9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8000"/>
                            </p:stCondLst>
                            <p:childTnLst>
                              <p:par>
                                <p:cTn id="1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92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188"/>
                </p:tgtEl>
              </p:cMediaNode>
            </p:audio>
          </p:childTnLst>
        </p:cTn>
      </p:par>
    </p:tnLst>
    <p:bldLst>
      <p:bldP spid="92164" grpId="0" animBg="1"/>
      <p:bldP spid="92164" grpId="1" animBg="1"/>
      <p:bldP spid="92165" grpId="0" animBg="1"/>
      <p:bldP spid="92165" grpId="1" animBg="1"/>
      <p:bldP spid="92165" grpId="2" animBg="1"/>
      <p:bldP spid="92166" grpId="0" animBg="1"/>
      <p:bldP spid="92166" grpId="1" animBg="1"/>
      <p:bldP spid="92167" grpId="0" animBg="1"/>
      <p:bldP spid="92167" grpId="1" animBg="1"/>
      <p:bldP spid="92168" grpId="0" animBg="1"/>
      <p:bldP spid="92168" grpId="1" animBg="1"/>
      <p:bldP spid="92169" grpId="0" animBg="1"/>
      <p:bldP spid="92169" grpId="1" animBg="1"/>
      <p:bldP spid="92170" grpId="0" animBg="1"/>
      <p:bldP spid="92170" grpId="1" animBg="1"/>
      <p:bldP spid="92171" grpId="0" animBg="1"/>
      <p:bldP spid="92171" grpId="1" animBg="1"/>
      <p:bldP spid="92172" grpId="0" animBg="1"/>
      <p:bldP spid="92172" grpId="1" animBg="1"/>
      <p:bldP spid="92173" grpId="0" animBg="1"/>
      <p:bldP spid="92173" grpId="1" animBg="1"/>
      <p:bldP spid="92174" grpId="0" animBg="1"/>
      <p:bldP spid="92174" grpId="1" animBg="1"/>
      <p:bldP spid="92175" grpId="0" animBg="1"/>
      <p:bldP spid="92175" grpId="1" animBg="1"/>
      <p:bldP spid="92180" grpId="0" animBg="1"/>
      <p:bldP spid="92180" grpId="1" animBg="1"/>
      <p:bldP spid="92181" grpId="0"/>
      <p:bldP spid="92181" grpId="1"/>
      <p:bldP spid="92187" grpId="0" animBg="1"/>
      <p:bldP spid="92187" grpId="1" animBg="1"/>
      <p:bldP spid="9218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285720" y="1285860"/>
            <a:ext cx="8572560" cy="1357322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7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ТЕСТ</a:t>
            </a:r>
            <a:endParaRPr lang="ru-RU" sz="7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25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285720" y="1285860"/>
            <a:ext cx="8572560" cy="1357322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Найди словосочетания с именами прилагательными в форме множественного числа,  дательного падежа</a:t>
            </a:r>
            <a:endParaRPr lang="ru-RU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2349600" y="2840839"/>
            <a:ext cx="5759962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Белых лебедей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2349600" y="3667133"/>
            <a:ext cx="5759962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Белым лебедям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2483768" y="4500570"/>
            <a:ext cx="5625794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Белому лебедю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861048"/>
            <a:ext cx="1378000" cy="380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1660599" y="3789040"/>
            <a:ext cx="495703" cy="45276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913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755576" y="1285860"/>
            <a:ext cx="7816952" cy="1500198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 Найди словосочетания с именами прилагательными в форме множественного числа, творительного падежа</a:t>
            </a:r>
            <a:endParaRPr lang="ru-RU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2349600" y="2840839"/>
            <a:ext cx="517472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Красивыми птицами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2483768" y="3667133"/>
            <a:ext cx="5040560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Перелётной птицей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2565600" y="4500570"/>
            <a:ext cx="4958728" cy="872646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Зимующим птицам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475656" y="2840839"/>
            <a:ext cx="576064" cy="52544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754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683568" y="1340768"/>
            <a:ext cx="7902648" cy="936104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Найди в предложении прилагательное в дательном падеже во множественном числе</a:t>
            </a: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2051720" y="2578488"/>
            <a:ext cx="5832648" cy="108864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Утром я пробежался на лыжах 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по зимнему лесу.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2133600" y="3727317"/>
            <a:ext cx="5750768" cy="997827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Приятно дышать зимним морозным воздухом.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2133600" y="4709040"/>
            <a:ext cx="5750768" cy="1024216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Хорошо бродить с друзьями по лесным тропинкам.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1115616" y="4958425"/>
            <a:ext cx="576064" cy="52544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60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Найди верные записи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1331641" y="2708921"/>
            <a:ext cx="7128792" cy="708182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Имена прилагательные в Т.п. во множественном числе имеют окончания –</a:t>
            </a:r>
            <a:r>
              <a:rPr lang="ru-RU" dirty="0" err="1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ым</a:t>
            </a:r>
            <a:r>
              <a:rPr lang="ru-RU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, -им</a:t>
            </a:r>
            <a:endParaRPr lang="ru-RU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1403648" y="3753041"/>
            <a:ext cx="7056785" cy="740800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Имена прилагательные в Т.п. во </a:t>
            </a:r>
            <a:r>
              <a:rPr lang="ru-RU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множественном числе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имеют окончания –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ыми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-ими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1403649" y="4691214"/>
            <a:ext cx="7056784" cy="754010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Имена прилагательные 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Д.п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 </a:t>
            </a:r>
            <a:r>
              <a:rPr lang="ru-RU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множественном </a:t>
            </a:r>
            <a:r>
              <a:rPr lang="ru-RU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числе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имеют окончания –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ым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>
                <a:latin typeface="Arial" pitchFamily="34" charset="0"/>
                <a:cs typeface="Arial" pitchFamily="34" charset="0"/>
              </a:rPr>
              <a:t>-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539552" y="3860718"/>
            <a:ext cx="576064" cy="52544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539552" y="4805496"/>
            <a:ext cx="576064" cy="52544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751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715436" cy="2214578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Спишите,  вставив  данные  в  скобках  слова  и  пропущенные  буквы .</a:t>
            </a:r>
            <a:br>
              <a:rPr lang="ru-RU" sz="5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Определите падеж имён прилагательных. Выделите их окончания.</a:t>
            </a:r>
          </a:p>
          <a:p>
            <a:endParaRPr lang="ru-RU" sz="3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5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В..</a:t>
            </a:r>
            <a:r>
              <a:rPr lang="ru-RU" sz="9800" i="1" dirty="0" err="1" smtClean="0">
                <a:latin typeface="Times New Roman" pitchFamily="18" charset="0"/>
                <a:cs typeface="Times New Roman" pitchFamily="18" charset="0"/>
              </a:rPr>
              <a:t>черами</a:t>
            </a: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    я   заслушивался    (чудес..</a:t>
            </a:r>
            <a:r>
              <a:rPr lang="ru-RU" sz="9800" i="1" dirty="0" err="1" smtClean="0"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   пение) с..</a:t>
            </a:r>
            <a:r>
              <a:rPr lang="ru-RU" sz="9800" i="1" dirty="0" err="1" smtClean="0">
                <a:latin typeface="Times New Roman" pitchFamily="18" charset="0"/>
                <a:cs typeface="Times New Roman" pitchFamily="18" charset="0"/>
              </a:rPr>
              <a:t>ловья</a:t>
            </a: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807249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Ясн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..   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летн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..   днём хорошо отдохнуть под развесист..    чист..    клёнами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6"/>
          <p:cNvSpPr txBox="1">
            <a:spLocks noChangeArrowheads="1"/>
          </p:cNvSpPr>
          <p:nvPr/>
        </p:nvSpPr>
        <p:spPr bwMode="auto">
          <a:xfrm>
            <a:off x="1714500" y="2714625"/>
            <a:ext cx="642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9600" b="1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409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800" y="463550"/>
            <a:ext cx="77216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979712" y="769938"/>
            <a:ext cx="509260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Monotype Corsiva" pitchFamily="66" charset="0"/>
              </a:rPr>
              <a:t>Шестнадцатое</a:t>
            </a:r>
            <a:r>
              <a:rPr lang="ru-RU" sz="4000" i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i="1" dirty="0">
                <a:solidFill>
                  <a:schemeClr val="bg1"/>
                </a:solidFill>
                <a:latin typeface="Monotype Corsiva" pitchFamily="66" charset="0"/>
              </a:rPr>
              <a:t>февраля</a:t>
            </a:r>
          </a:p>
          <a:p>
            <a:pPr algn="ctr"/>
            <a:r>
              <a:rPr lang="ru-RU" sz="4000" i="1" dirty="0">
                <a:solidFill>
                  <a:schemeClr val="bg1"/>
                </a:solidFill>
                <a:latin typeface="Monotype Corsiva" pitchFamily="66" charset="0"/>
              </a:rPr>
              <a:t>Кла</a:t>
            </a:r>
            <a:r>
              <a:rPr lang="ru-RU" sz="4000" i="1" u="sng" dirty="0">
                <a:solidFill>
                  <a:schemeClr val="bg1"/>
                </a:solidFill>
                <a:latin typeface="Monotype Corsiva" pitchFamily="66" charset="0"/>
              </a:rPr>
              <a:t>сс</a:t>
            </a:r>
            <a:r>
              <a:rPr lang="ru-RU" sz="4000" i="1" dirty="0">
                <a:solidFill>
                  <a:schemeClr val="bg1"/>
                </a:solidFill>
                <a:latin typeface="Monotype Corsiva" pitchFamily="66" charset="0"/>
              </a:rPr>
              <a:t>ная    работа </a:t>
            </a:r>
            <a:endParaRPr lang="ru-RU" sz="4000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457200" y="1700213"/>
            <a:ext cx="8362950" cy="4425950"/>
          </a:xfrm>
          <a:prstGeom prst="rect">
            <a:avLst/>
          </a:prstGeo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Ежедневно по утрам </a:t>
            </a:r>
            <a:endParaRPr lang="en-US" sz="4400" b="1" dirty="0" smtClean="0">
              <a:solidFill>
                <a:srgbClr val="7030A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Заниматься надо нам, </a:t>
            </a:r>
            <a:endParaRPr lang="en-US" sz="4400" b="1" dirty="0" smtClean="0">
              <a:solidFill>
                <a:srgbClr val="7030A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Потому что для страны </a:t>
            </a:r>
            <a:endParaRPr lang="en-US" sz="4400" b="1" dirty="0" smtClean="0">
              <a:solidFill>
                <a:srgbClr val="7030A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Люди умные нужны.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i="1" smtClean="0">
                <a:solidFill>
                  <a:schemeClr val="hlink"/>
                </a:solidFill>
                <a:latin typeface="Times New Roman" pitchFamily="18" charset="0"/>
              </a:rPr>
              <a:t>Чистописание</a:t>
            </a:r>
          </a:p>
        </p:txBody>
      </p:sp>
      <p:sp>
        <p:nvSpPr>
          <p:cNvPr id="7170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7172" name="Picture 6" descr="img2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850" y="242888"/>
            <a:ext cx="8496300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2195513" y="58054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2124075" y="5734050"/>
            <a:ext cx="5967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Терпение и труд всё перетрут.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85860"/>
            <a:ext cx="88569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Без х..</a:t>
            </a:r>
            <a:r>
              <a:rPr lang="ru-RU" sz="3200" i="1" dirty="0" err="1" smtClean="0"/>
              <a:t>рош</a:t>
            </a:r>
            <a:r>
              <a:rPr lang="ru-RU" sz="3200" i="1" dirty="0" smtClean="0"/>
              <a:t>.. трудов         на доб..  </a:t>
            </a:r>
            <a:r>
              <a:rPr lang="ru-RU" sz="3200" i="1" dirty="0" err="1" smtClean="0"/>
              <a:t>д..ла</a:t>
            </a:r>
            <a:r>
              <a:rPr lang="ru-RU" sz="3200" i="1" dirty="0" smtClean="0"/>
              <a:t>.</a:t>
            </a:r>
            <a:endParaRPr lang="ru-RU" sz="3200" i="1" dirty="0"/>
          </a:p>
          <a:p>
            <a:endParaRPr lang="ru-RU" sz="3200" i="1" dirty="0"/>
          </a:p>
          <a:p>
            <a:r>
              <a:rPr lang="ru-RU" sz="3200" i="1" dirty="0" smtClean="0"/>
              <a:t>Ж..</a:t>
            </a:r>
            <a:r>
              <a:rPr lang="ru-RU" sz="3200" i="1" dirty="0" err="1" smtClean="0"/>
              <a:t>знь</a:t>
            </a:r>
            <a:r>
              <a:rPr lang="ru-RU" sz="3200" i="1" dirty="0" smtClean="0"/>
              <a:t>  дана                  всё </a:t>
            </a:r>
            <a:r>
              <a:rPr lang="ru-RU" sz="3200" i="1" dirty="0"/>
              <a:t>дело </a:t>
            </a:r>
            <a:r>
              <a:rPr lang="ru-RU" sz="3200" i="1" dirty="0" err="1"/>
              <a:t>ле</a:t>
            </a:r>
            <a:r>
              <a:rPr lang="ru-RU" sz="3200" i="1" dirty="0"/>
              <a:t>..ко. </a:t>
            </a:r>
          </a:p>
          <a:p>
            <a:endParaRPr lang="ru-RU" sz="3200" i="1" dirty="0"/>
          </a:p>
          <a:p>
            <a:r>
              <a:rPr lang="ru-RU" sz="3200" i="1" dirty="0" smtClean="0"/>
              <a:t>Добр.. сл..</a:t>
            </a:r>
            <a:r>
              <a:rPr lang="ru-RU" sz="3200" i="1" dirty="0" err="1" smtClean="0"/>
              <a:t>ва</a:t>
            </a:r>
            <a:r>
              <a:rPr lang="ru-RU" sz="3200" i="1" dirty="0" smtClean="0"/>
              <a:t> лечат,          нет  пл..</a:t>
            </a:r>
            <a:r>
              <a:rPr lang="ru-RU" sz="3200" i="1" dirty="0" err="1" smtClean="0"/>
              <a:t>дов</a:t>
            </a:r>
            <a:r>
              <a:rPr lang="ru-RU" sz="3200" i="1" dirty="0" smtClean="0"/>
              <a:t>.</a:t>
            </a:r>
            <a:endParaRPr lang="ru-RU" sz="3200" i="1" dirty="0"/>
          </a:p>
          <a:p>
            <a:endParaRPr lang="ru-RU" sz="3200" i="1" dirty="0" smtClean="0"/>
          </a:p>
          <a:p>
            <a:r>
              <a:rPr lang="ru-RU" sz="3200" i="1" dirty="0" smtClean="0"/>
              <a:t>В </a:t>
            </a:r>
            <a:r>
              <a:rPr lang="ru-RU" sz="3200" i="1" dirty="0" err="1" smtClean="0"/>
              <a:t>ч..ж</a:t>
            </a:r>
            <a:r>
              <a:rPr lang="ru-RU" sz="3200" i="1" dirty="0" smtClean="0"/>
              <a:t>..  руках               а злые калечат.</a:t>
            </a:r>
            <a:endParaRPr lang="ru-RU" sz="3200" i="1" dirty="0"/>
          </a:p>
          <a:p>
            <a:endParaRPr lang="ru-RU" sz="3600" i="1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 flipV="1">
            <a:off x="4286248" y="1714488"/>
            <a:ext cx="1314146" cy="190279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4286248" y="3786190"/>
            <a:ext cx="1152128" cy="8762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214678" y="1714488"/>
            <a:ext cx="2520280" cy="98386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500430" y="2786058"/>
            <a:ext cx="2160240" cy="1896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41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1657350" y="1052513"/>
            <a:ext cx="612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Arial" charset="0"/>
              </a:rPr>
              <a:t>Минутка чистописания</a:t>
            </a:r>
            <a:endParaRPr lang="ru-RU" sz="4000">
              <a:latin typeface="Arial" charset="0"/>
            </a:endParaRP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857250" y="1989138"/>
            <a:ext cx="847090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 i="1" dirty="0" smtClean="0"/>
              <a:t> </a:t>
            </a:r>
            <a:r>
              <a:rPr lang="ru-RU" sz="9600" i="1" u="sng" dirty="0" err="1" smtClean="0"/>
              <a:t>ым</a:t>
            </a:r>
            <a:r>
              <a:rPr lang="ru-RU" sz="9600" i="1" u="sng" dirty="0" smtClean="0"/>
              <a:t>   </a:t>
            </a:r>
            <a:r>
              <a:rPr lang="ru-RU" sz="9600" i="1" u="sng" dirty="0" err="1" smtClean="0"/>
              <a:t>им__</a:t>
            </a:r>
            <a:endParaRPr lang="ru-RU" sz="9600" i="1" u="sng" dirty="0" smtClean="0"/>
          </a:p>
          <a:p>
            <a:r>
              <a:rPr lang="ru-RU" sz="9600" i="1" u="sng" dirty="0" err="1" smtClean="0"/>
              <a:t>ыми</a:t>
            </a:r>
            <a:r>
              <a:rPr lang="ru-RU" sz="9600" i="1" u="sng" dirty="0" smtClean="0"/>
              <a:t> </a:t>
            </a:r>
            <a:r>
              <a:rPr lang="ru-RU" sz="9600" i="1" u="sng" dirty="0" err="1" smtClean="0"/>
              <a:t>ими__</a:t>
            </a:r>
            <a:endParaRPr lang="ru-RU" sz="9600" i="1" u="sng" dirty="0"/>
          </a:p>
          <a:p>
            <a:endParaRPr lang="ru-RU" sz="9600" i="1" dirty="0"/>
          </a:p>
          <a:p>
            <a:endParaRPr lang="ru-RU" sz="9600" i="1" dirty="0"/>
          </a:p>
          <a:p>
            <a:r>
              <a:rPr lang="ru-RU" sz="9600" i="1" dirty="0"/>
              <a:t> </a:t>
            </a: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785786" y="3143248"/>
            <a:ext cx="764386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>
              <a:latin typeface="Arial" charset="0"/>
            </a:endParaRPr>
          </a:p>
          <a:p>
            <a:endParaRPr lang="ru-RU" b="1" dirty="0">
              <a:latin typeface="Arial" charset="0"/>
            </a:endParaRPr>
          </a:p>
          <a:p>
            <a:r>
              <a:rPr lang="ru-RU" sz="5400" b="1" i="1" dirty="0">
                <a:cs typeface="Times New Roman" pitchFamily="18" charset="0"/>
              </a:rPr>
              <a:t>   </a:t>
            </a:r>
            <a:r>
              <a:rPr lang="ru-RU" sz="5400" b="1" i="1" dirty="0" smtClean="0">
                <a:cs typeface="Times New Roman" pitchFamily="18" charset="0"/>
              </a:rPr>
              <a:t> </a:t>
            </a:r>
            <a:endParaRPr lang="ru-RU" sz="8000" b="1" i="1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5786454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444500" y="1484313"/>
            <a:ext cx="8183563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 err="1">
                <a:latin typeface="Arial" charset="0"/>
              </a:rPr>
              <a:t>И.п</a:t>
            </a:r>
            <a:r>
              <a:rPr lang="ru-RU" sz="4000" b="1" dirty="0">
                <a:latin typeface="Arial" charset="0"/>
              </a:rPr>
              <a:t> . белые тонкие берёзы</a:t>
            </a:r>
          </a:p>
          <a:p>
            <a:r>
              <a:rPr lang="ru-RU" sz="4000" b="1" dirty="0">
                <a:latin typeface="Arial" charset="0"/>
              </a:rPr>
              <a:t>Р.п. белых  тонких берёз</a:t>
            </a:r>
            <a:br>
              <a:rPr lang="ru-RU" sz="4000" b="1" dirty="0">
                <a:latin typeface="Arial" charset="0"/>
              </a:rPr>
            </a:br>
            <a:r>
              <a:rPr lang="ru-RU" sz="4000" b="1" dirty="0">
                <a:latin typeface="Arial" charset="0"/>
              </a:rPr>
              <a:t>Д.п. бел</a:t>
            </a:r>
            <a:r>
              <a:rPr lang="ru-RU" sz="4000" b="1" dirty="0">
                <a:solidFill>
                  <a:srgbClr val="FF0000"/>
                </a:solidFill>
                <a:latin typeface="Arial" charset="0"/>
              </a:rPr>
              <a:t>ым </a:t>
            </a:r>
            <a:r>
              <a:rPr lang="ru-RU" sz="4000" b="1" dirty="0">
                <a:latin typeface="Arial" charset="0"/>
              </a:rPr>
              <a:t>тонк</a:t>
            </a:r>
            <a:r>
              <a:rPr lang="ru-RU" sz="4000" b="1" dirty="0">
                <a:solidFill>
                  <a:srgbClr val="FF0000"/>
                </a:solidFill>
                <a:latin typeface="Arial" charset="0"/>
              </a:rPr>
              <a:t>им</a:t>
            </a:r>
            <a:r>
              <a:rPr lang="ru-RU" sz="4000" b="1" dirty="0">
                <a:latin typeface="Arial" charset="0"/>
              </a:rPr>
              <a:t> берёзам</a:t>
            </a:r>
            <a:br>
              <a:rPr lang="ru-RU" sz="4000" b="1" dirty="0">
                <a:latin typeface="Arial" charset="0"/>
              </a:rPr>
            </a:br>
            <a:r>
              <a:rPr lang="ru-RU" sz="4000" b="1" dirty="0">
                <a:latin typeface="Arial" charset="0"/>
              </a:rPr>
              <a:t>В.п. белые тонкие берёзы</a:t>
            </a:r>
            <a:br>
              <a:rPr lang="ru-RU" sz="4000" b="1" dirty="0">
                <a:latin typeface="Arial" charset="0"/>
              </a:rPr>
            </a:br>
            <a:r>
              <a:rPr lang="ru-RU" sz="4000" b="1" dirty="0">
                <a:latin typeface="Arial" charset="0"/>
              </a:rPr>
              <a:t>Т.п. бел</a:t>
            </a:r>
            <a:r>
              <a:rPr lang="ru-RU" sz="4000" b="1" dirty="0">
                <a:solidFill>
                  <a:srgbClr val="FF0000"/>
                </a:solidFill>
                <a:latin typeface="Arial" charset="0"/>
              </a:rPr>
              <a:t>ыми</a:t>
            </a:r>
            <a:r>
              <a:rPr lang="ru-RU" sz="4000" b="1" dirty="0">
                <a:latin typeface="Arial" charset="0"/>
              </a:rPr>
              <a:t> тонк</a:t>
            </a:r>
            <a:r>
              <a:rPr lang="ru-RU" sz="4000" b="1" dirty="0">
                <a:solidFill>
                  <a:srgbClr val="FF0000"/>
                </a:solidFill>
                <a:latin typeface="Arial" charset="0"/>
              </a:rPr>
              <a:t>ими</a:t>
            </a:r>
            <a:r>
              <a:rPr lang="ru-RU" sz="4000" b="1" dirty="0">
                <a:latin typeface="Arial" charset="0"/>
              </a:rPr>
              <a:t> берёзами</a:t>
            </a:r>
            <a:br>
              <a:rPr lang="ru-RU" sz="4000" b="1" dirty="0">
                <a:latin typeface="Arial" charset="0"/>
              </a:rPr>
            </a:br>
            <a:r>
              <a:rPr lang="ru-RU" sz="4000" b="1" dirty="0">
                <a:latin typeface="Arial" charset="0"/>
              </a:rPr>
              <a:t>П.п. о белых тонких берёзах</a:t>
            </a:r>
            <a:br>
              <a:rPr lang="ru-RU" sz="4000" b="1" dirty="0">
                <a:latin typeface="Arial" charset="0"/>
              </a:rPr>
            </a:br>
            <a:endParaRPr lang="ru-RU" sz="4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-81947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</p:spPr>
        <p:txBody>
          <a:bodyPr/>
          <a:lstStyle/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Дательный падеж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       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         дорожкам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Каким?     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Творительный падеж</a:t>
            </a:r>
          </a:p>
          <a:p>
            <a:pPr marL="0" indent="0" algn="ctr">
              <a:buNone/>
            </a:pP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         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         дорожками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Какими?</a:t>
            </a:r>
            <a:endParaRPr lang="ru-RU" sz="4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2214546" y="1571612"/>
            <a:ext cx="85725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214810" y="1643050"/>
            <a:ext cx="857256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</a:rPr>
              <a:t>ым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4000504"/>
            <a:ext cx="1000132" cy="2857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ими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4000504"/>
            <a:ext cx="1143008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</a:rPr>
              <a:t>ыми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5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9" grpId="0" animBg="1"/>
      <p:bldP spid="11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357313" y="428625"/>
            <a:ext cx="6143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i="1">
                <a:cs typeface="Times New Roman" pitchFamily="18" charset="0"/>
              </a:rPr>
              <a:t>Тема урока:</a:t>
            </a:r>
            <a:endParaRPr lang="ru-RU" sz="6000">
              <a:cs typeface="Times New Roman" pitchFamily="18" charset="0"/>
            </a:endParaRPr>
          </a:p>
        </p:txBody>
      </p:sp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857224" y="1557338"/>
            <a:ext cx="771530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7030A0"/>
                </a:solidFill>
                <a:cs typeface="Times New Roman" pitchFamily="18" charset="0"/>
              </a:rPr>
              <a:t>«Дательный и творительный падежи множественного числа имён прилагательных»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405</TotalTime>
  <Words>282</Words>
  <Application>Microsoft Office PowerPoint</Application>
  <PresentationFormat>Экран (4:3)</PresentationFormat>
  <Paragraphs>69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Monotype Corsiva</vt:lpstr>
      <vt:lpstr>Times New Roman</vt:lpstr>
      <vt:lpstr>Verdana</vt:lpstr>
      <vt:lpstr>Wingdings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Чистописание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Ваня</dc:creator>
  <cp:lastModifiedBy>User</cp:lastModifiedBy>
  <cp:revision>28</cp:revision>
  <dcterms:created xsi:type="dcterms:W3CDTF">2016-02-07T15:53:00Z</dcterms:created>
  <dcterms:modified xsi:type="dcterms:W3CDTF">2022-02-16T06:49:41Z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2287903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