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5" r:id="rId3"/>
    <p:sldId id="257" r:id="rId4"/>
    <p:sldId id="259" r:id="rId5"/>
    <p:sldId id="262" r:id="rId6"/>
    <p:sldId id="269" r:id="rId7"/>
    <p:sldId id="270" r:id="rId8"/>
    <p:sldId id="271" r:id="rId9"/>
    <p:sldId id="267" r:id="rId10"/>
    <p:sldId id="272" r:id="rId11"/>
    <p:sldId id="273" r:id="rId12"/>
    <p:sldId id="274" r:id="rId13"/>
    <p:sldId id="261" r:id="rId14"/>
    <p:sldId id="275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74" d="100"/>
          <a:sy n="74" d="100"/>
        </p:scale>
        <p:origin x="-121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FF3B9B-2E38-48FB-B3CD-B7E5420999BA}" type="doc">
      <dgm:prSet loTypeId="urn:microsoft.com/office/officeart/2005/8/layout/h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232863A9-9E33-4981-948D-4BEE7EEC4ACE}">
      <dgm:prSet phldrT="[Текст]"/>
      <dgm:spPr/>
      <dgm:t>
        <a:bodyPr/>
        <a:lstStyle/>
        <a:p>
          <a:r>
            <a:rPr lang="ru-RU" dirty="0"/>
            <a:t>Холодные </a:t>
          </a:r>
        </a:p>
      </dgm:t>
    </dgm:pt>
    <dgm:pt modelId="{E7E478A2-FBA5-4CF5-9B77-EE8038179BB2}" type="parTrans" cxnId="{4A110149-4276-4E79-91E6-DEF0C43846A8}">
      <dgm:prSet/>
      <dgm:spPr/>
      <dgm:t>
        <a:bodyPr/>
        <a:lstStyle/>
        <a:p>
          <a:endParaRPr lang="ru-RU"/>
        </a:p>
      </dgm:t>
    </dgm:pt>
    <dgm:pt modelId="{11C3A158-5F61-4577-8BEC-1BEF914D36EE}" type="sibTrans" cxnId="{4A110149-4276-4E79-91E6-DEF0C43846A8}">
      <dgm:prSet/>
      <dgm:spPr/>
      <dgm:t>
        <a:bodyPr/>
        <a:lstStyle/>
        <a:p>
          <a:endParaRPr lang="ru-RU"/>
        </a:p>
      </dgm:t>
    </dgm:pt>
    <dgm:pt modelId="{AB2F9BF6-591B-4BDB-A14A-F5EE29F2AE2C}">
      <dgm:prSet phldrT="[Текст]"/>
      <dgm:spPr/>
      <dgm:t>
        <a:bodyPr/>
        <a:lstStyle/>
        <a:p>
          <a:r>
            <a:rPr lang="ru-RU" dirty="0"/>
            <a:t>Компоты</a:t>
          </a:r>
        </a:p>
      </dgm:t>
    </dgm:pt>
    <dgm:pt modelId="{DEA101CF-1556-4B1E-B3F6-860852364991}" type="parTrans" cxnId="{8E4A4AA7-2B6C-4C02-9CCB-7A392281CEDC}">
      <dgm:prSet/>
      <dgm:spPr/>
      <dgm:t>
        <a:bodyPr/>
        <a:lstStyle/>
        <a:p>
          <a:endParaRPr lang="ru-RU"/>
        </a:p>
      </dgm:t>
    </dgm:pt>
    <dgm:pt modelId="{4C137319-492E-4717-AE42-4FCF26BB0212}" type="sibTrans" cxnId="{8E4A4AA7-2B6C-4C02-9CCB-7A392281CEDC}">
      <dgm:prSet/>
      <dgm:spPr/>
      <dgm:t>
        <a:bodyPr/>
        <a:lstStyle/>
        <a:p>
          <a:endParaRPr lang="ru-RU"/>
        </a:p>
      </dgm:t>
    </dgm:pt>
    <dgm:pt modelId="{EB181A04-B18D-434B-A63E-450ECF28D4FC}">
      <dgm:prSet phldrT="[Текст]"/>
      <dgm:spPr/>
      <dgm:t>
        <a:bodyPr/>
        <a:lstStyle/>
        <a:p>
          <a:r>
            <a:rPr lang="ru-RU" dirty="0"/>
            <a:t>Мусы</a:t>
          </a:r>
        </a:p>
      </dgm:t>
    </dgm:pt>
    <dgm:pt modelId="{18209894-E46E-414A-ADA6-DEA23DCFD196}" type="parTrans" cxnId="{992D944C-BBE2-43C7-92E7-EDC8540C4040}">
      <dgm:prSet/>
      <dgm:spPr/>
      <dgm:t>
        <a:bodyPr/>
        <a:lstStyle/>
        <a:p>
          <a:endParaRPr lang="ru-RU"/>
        </a:p>
      </dgm:t>
    </dgm:pt>
    <dgm:pt modelId="{393B7171-369D-4215-A501-C83185BDEC5D}" type="sibTrans" cxnId="{992D944C-BBE2-43C7-92E7-EDC8540C4040}">
      <dgm:prSet/>
      <dgm:spPr/>
      <dgm:t>
        <a:bodyPr/>
        <a:lstStyle/>
        <a:p>
          <a:endParaRPr lang="ru-RU"/>
        </a:p>
      </dgm:t>
    </dgm:pt>
    <dgm:pt modelId="{37E829EF-3BAA-477A-9F20-B4624205B355}">
      <dgm:prSet phldrT="[Текст]"/>
      <dgm:spPr/>
      <dgm:t>
        <a:bodyPr/>
        <a:lstStyle/>
        <a:p>
          <a:r>
            <a:rPr lang="ru-RU" dirty="0"/>
            <a:t>Горячие</a:t>
          </a:r>
        </a:p>
      </dgm:t>
    </dgm:pt>
    <dgm:pt modelId="{9DEBB9C3-6A67-4CED-9690-CE97372F9CFB}" type="parTrans" cxnId="{C373C948-54CC-4BFD-966D-20DCBD804504}">
      <dgm:prSet/>
      <dgm:spPr/>
      <dgm:t>
        <a:bodyPr/>
        <a:lstStyle/>
        <a:p>
          <a:endParaRPr lang="ru-RU"/>
        </a:p>
      </dgm:t>
    </dgm:pt>
    <dgm:pt modelId="{C86D8470-E1B6-4C02-A3A8-6EA70F9B2B46}" type="sibTrans" cxnId="{C373C948-54CC-4BFD-966D-20DCBD804504}">
      <dgm:prSet/>
      <dgm:spPr/>
      <dgm:t>
        <a:bodyPr/>
        <a:lstStyle/>
        <a:p>
          <a:endParaRPr lang="ru-RU"/>
        </a:p>
      </dgm:t>
    </dgm:pt>
    <dgm:pt modelId="{FB3AC37A-D903-48C9-B1C2-5B0AB3C25894}">
      <dgm:prSet phldrT="[Текст]"/>
      <dgm:spPr/>
      <dgm:t>
        <a:bodyPr/>
        <a:lstStyle/>
        <a:p>
          <a:r>
            <a:rPr lang="ru-RU" dirty="0"/>
            <a:t>Пудинги</a:t>
          </a:r>
        </a:p>
      </dgm:t>
    </dgm:pt>
    <dgm:pt modelId="{EA52B9E3-C54F-4904-B8CD-26769AE24C81}" type="parTrans" cxnId="{177394F3-FFC8-4113-ACC7-6D0736511B29}">
      <dgm:prSet/>
      <dgm:spPr/>
      <dgm:t>
        <a:bodyPr/>
        <a:lstStyle/>
        <a:p>
          <a:endParaRPr lang="ru-RU"/>
        </a:p>
      </dgm:t>
    </dgm:pt>
    <dgm:pt modelId="{AD8B6C26-1797-419E-A45E-3CC7A06B64CB}" type="sibTrans" cxnId="{177394F3-FFC8-4113-ACC7-6D0736511B29}">
      <dgm:prSet/>
      <dgm:spPr/>
      <dgm:t>
        <a:bodyPr/>
        <a:lstStyle/>
        <a:p>
          <a:endParaRPr lang="ru-RU"/>
        </a:p>
      </dgm:t>
    </dgm:pt>
    <dgm:pt modelId="{8B520C49-F9A4-4410-A8F7-7E77619EA7BF}">
      <dgm:prSet phldrT="[Текст]"/>
      <dgm:spPr/>
      <dgm:t>
        <a:bodyPr/>
        <a:lstStyle/>
        <a:p>
          <a:r>
            <a:rPr lang="ru-RU" dirty="0"/>
            <a:t>Желе</a:t>
          </a:r>
        </a:p>
      </dgm:t>
    </dgm:pt>
    <dgm:pt modelId="{78ADB918-A37B-4937-99B1-CDD9447B3706}" type="parTrans" cxnId="{A9425BD8-9904-49DA-A8C4-7D3FFDBF7685}">
      <dgm:prSet/>
      <dgm:spPr/>
      <dgm:t>
        <a:bodyPr/>
        <a:lstStyle/>
        <a:p>
          <a:endParaRPr lang="ru-RU"/>
        </a:p>
      </dgm:t>
    </dgm:pt>
    <dgm:pt modelId="{A6F1E2DE-FD4B-41B4-9197-43B5C711ABD9}" type="sibTrans" cxnId="{A9425BD8-9904-49DA-A8C4-7D3FFDBF7685}">
      <dgm:prSet/>
      <dgm:spPr/>
      <dgm:t>
        <a:bodyPr/>
        <a:lstStyle/>
        <a:p>
          <a:endParaRPr lang="ru-RU"/>
        </a:p>
      </dgm:t>
    </dgm:pt>
    <dgm:pt modelId="{79135539-EB9E-4786-8F14-DD89B8DB08AA}">
      <dgm:prSet phldrT="[Текст]"/>
      <dgm:spPr/>
      <dgm:t>
        <a:bodyPr/>
        <a:lstStyle/>
        <a:p>
          <a:endParaRPr lang="ru-RU" dirty="0"/>
        </a:p>
      </dgm:t>
    </dgm:pt>
    <dgm:pt modelId="{3C36F442-DC4C-48FE-BBE6-7798A038A39F}" type="parTrans" cxnId="{2D3DD2F4-64B3-4F3A-B8DC-45F210C378C6}">
      <dgm:prSet/>
      <dgm:spPr/>
      <dgm:t>
        <a:bodyPr/>
        <a:lstStyle/>
        <a:p>
          <a:endParaRPr lang="ru-RU"/>
        </a:p>
      </dgm:t>
    </dgm:pt>
    <dgm:pt modelId="{7DCB1C32-39C2-41CC-BFEE-699C5969E6DF}" type="sibTrans" cxnId="{2D3DD2F4-64B3-4F3A-B8DC-45F210C378C6}">
      <dgm:prSet/>
      <dgm:spPr/>
      <dgm:t>
        <a:bodyPr/>
        <a:lstStyle/>
        <a:p>
          <a:endParaRPr lang="ru-RU"/>
        </a:p>
      </dgm:t>
    </dgm:pt>
    <dgm:pt modelId="{E857C09F-3DE3-4A19-8515-B97D63F15E2F}">
      <dgm:prSet phldrT="[Текст]"/>
      <dgm:spPr/>
      <dgm:t>
        <a:bodyPr/>
        <a:lstStyle/>
        <a:p>
          <a:r>
            <a:rPr lang="ru-RU" dirty="0"/>
            <a:t> и т.д.</a:t>
          </a:r>
        </a:p>
      </dgm:t>
    </dgm:pt>
    <dgm:pt modelId="{2858EF09-EAFC-4AC0-9B41-EC48694C197E}" type="parTrans" cxnId="{A29B69ED-1E23-4CFC-92DF-9035296C474A}">
      <dgm:prSet/>
      <dgm:spPr/>
      <dgm:t>
        <a:bodyPr/>
        <a:lstStyle/>
        <a:p>
          <a:endParaRPr lang="ru-RU"/>
        </a:p>
      </dgm:t>
    </dgm:pt>
    <dgm:pt modelId="{BFCA159D-4BDB-426B-8E81-3168E506651F}" type="sibTrans" cxnId="{A29B69ED-1E23-4CFC-92DF-9035296C474A}">
      <dgm:prSet/>
      <dgm:spPr/>
      <dgm:t>
        <a:bodyPr/>
        <a:lstStyle/>
        <a:p>
          <a:endParaRPr lang="ru-RU"/>
        </a:p>
      </dgm:t>
    </dgm:pt>
    <dgm:pt modelId="{4CC79209-84D7-4AF5-AEA8-7D02DE8B5C6C}">
      <dgm:prSet phldrT="[Текст]"/>
      <dgm:spPr/>
      <dgm:t>
        <a:bodyPr/>
        <a:lstStyle/>
        <a:p>
          <a:r>
            <a:rPr lang="ru-RU" dirty="0"/>
            <a:t>Запеканки</a:t>
          </a:r>
        </a:p>
      </dgm:t>
    </dgm:pt>
    <dgm:pt modelId="{DF5FB7C1-11A6-4B42-8E02-F10B9884B2EC}" type="parTrans" cxnId="{E4155B93-9AFD-4C34-92A9-E8ED3761B6EC}">
      <dgm:prSet/>
      <dgm:spPr/>
      <dgm:t>
        <a:bodyPr/>
        <a:lstStyle/>
        <a:p>
          <a:endParaRPr lang="ru-RU"/>
        </a:p>
      </dgm:t>
    </dgm:pt>
    <dgm:pt modelId="{DA8415C5-784E-4BF4-847C-E53C151F8B7A}" type="sibTrans" cxnId="{E4155B93-9AFD-4C34-92A9-E8ED3761B6EC}">
      <dgm:prSet/>
      <dgm:spPr/>
      <dgm:t>
        <a:bodyPr/>
        <a:lstStyle/>
        <a:p>
          <a:endParaRPr lang="ru-RU"/>
        </a:p>
      </dgm:t>
    </dgm:pt>
    <dgm:pt modelId="{56B844D1-242D-44B1-9341-69E7EC410F69}">
      <dgm:prSet phldrT="[Текст]"/>
      <dgm:spPr/>
      <dgm:t>
        <a:bodyPr/>
        <a:lstStyle/>
        <a:p>
          <a:r>
            <a:rPr lang="ru-RU" dirty="0"/>
            <a:t>Шарлотки</a:t>
          </a:r>
        </a:p>
      </dgm:t>
    </dgm:pt>
    <dgm:pt modelId="{78F6FD4C-50C9-4B76-AA95-F73889BC305C}" type="parTrans" cxnId="{65E1F76E-9FC9-4F52-95A4-DF71008FAA64}">
      <dgm:prSet/>
      <dgm:spPr/>
      <dgm:t>
        <a:bodyPr/>
        <a:lstStyle/>
        <a:p>
          <a:endParaRPr lang="ru-RU"/>
        </a:p>
      </dgm:t>
    </dgm:pt>
    <dgm:pt modelId="{3720B45E-FEB4-4DA7-8847-1FD323D09BB0}" type="sibTrans" cxnId="{65E1F76E-9FC9-4F52-95A4-DF71008FAA64}">
      <dgm:prSet/>
      <dgm:spPr/>
      <dgm:t>
        <a:bodyPr/>
        <a:lstStyle/>
        <a:p>
          <a:endParaRPr lang="ru-RU"/>
        </a:p>
      </dgm:t>
    </dgm:pt>
    <dgm:pt modelId="{F45972FA-0626-49E9-B325-E077477D3394}" type="pres">
      <dgm:prSet presAssocID="{FDFF3B9B-2E38-48FB-B3CD-B7E5420999B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57676D-866E-484C-AEF9-ECD83DC20C0E}" type="pres">
      <dgm:prSet presAssocID="{232863A9-9E33-4981-948D-4BEE7EEC4ACE}" presName="composite" presStyleCnt="0"/>
      <dgm:spPr/>
    </dgm:pt>
    <dgm:pt modelId="{76CD0889-AD52-4422-BCE6-30EB5B392B9F}" type="pres">
      <dgm:prSet presAssocID="{232863A9-9E33-4981-948D-4BEE7EEC4ACE}" presName="parTx" presStyleLbl="alignNode1" presStyleIdx="0" presStyleCnt="2" custLinFactNeighborX="-1" custLinFactNeighborY="-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7A5AEA-E987-45B9-B908-9ABA89BF5760}" type="pres">
      <dgm:prSet presAssocID="{232863A9-9E33-4981-948D-4BEE7EEC4ACE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7E3A9F-70F2-484F-A0F2-DC6550397F97}" type="pres">
      <dgm:prSet presAssocID="{11C3A158-5F61-4577-8BEC-1BEF914D36EE}" presName="space" presStyleCnt="0"/>
      <dgm:spPr/>
    </dgm:pt>
    <dgm:pt modelId="{CEA279DC-59A6-4B80-828F-C66786806C5D}" type="pres">
      <dgm:prSet presAssocID="{37E829EF-3BAA-477A-9F20-B4624205B355}" presName="composite" presStyleCnt="0"/>
      <dgm:spPr/>
    </dgm:pt>
    <dgm:pt modelId="{FB9425CB-055C-45A0-8E19-39BB58C7270A}" type="pres">
      <dgm:prSet presAssocID="{37E829EF-3BAA-477A-9F20-B4624205B355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1D1229-EB83-417C-A191-D5BA6301AEEA}" type="pres">
      <dgm:prSet presAssocID="{37E829EF-3BAA-477A-9F20-B4624205B355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253903E-E982-4CCF-8D0B-584095CAAF3B}" type="presOf" srcId="{EB181A04-B18D-434B-A63E-450ECF28D4FC}" destId="{D37A5AEA-E987-45B9-B908-9ABA89BF5760}" srcOrd="0" destOrd="2" presId="urn:microsoft.com/office/officeart/2005/8/layout/hList1"/>
    <dgm:cxn modelId="{177394F3-FFC8-4113-ACC7-6D0736511B29}" srcId="{37E829EF-3BAA-477A-9F20-B4624205B355}" destId="{FB3AC37A-D903-48C9-B1C2-5B0AB3C25894}" srcOrd="0" destOrd="0" parTransId="{EA52B9E3-C54F-4904-B8CD-26769AE24C81}" sibTransId="{AD8B6C26-1797-419E-A45E-3CC7A06B64CB}"/>
    <dgm:cxn modelId="{65E1F76E-9FC9-4F52-95A4-DF71008FAA64}" srcId="{37E829EF-3BAA-477A-9F20-B4624205B355}" destId="{56B844D1-242D-44B1-9341-69E7EC410F69}" srcOrd="2" destOrd="0" parTransId="{78F6FD4C-50C9-4B76-AA95-F73889BC305C}" sibTransId="{3720B45E-FEB4-4DA7-8847-1FD323D09BB0}"/>
    <dgm:cxn modelId="{2D3DD2F4-64B3-4F3A-B8DC-45F210C378C6}" srcId="{232863A9-9E33-4981-948D-4BEE7EEC4ACE}" destId="{79135539-EB9E-4786-8F14-DD89B8DB08AA}" srcOrd="4" destOrd="0" parTransId="{3C36F442-DC4C-48FE-BBE6-7798A038A39F}" sibTransId="{7DCB1C32-39C2-41CC-BFEE-699C5969E6DF}"/>
    <dgm:cxn modelId="{DD48981F-3C03-45B0-873A-48DD8942C3D4}" type="presOf" srcId="{AB2F9BF6-591B-4BDB-A14A-F5EE29F2AE2C}" destId="{D37A5AEA-E987-45B9-B908-9ABA89BF5760}" srcOrd="0" destOrd="0" presId="urn:microsoft.com/office/officeart/2005/8/layout/hList1"/>
    <dgm:cxn modelId="{565DEA41-E90C-419C-AE50-C0AE16547EC8}" type="presOf" srcId="{232863A9-9E33-4981-948D-4BEE7EEC4ACE}" destId="{76CD0889-AD52-4422-BCE6-30EB5B392B9F}" srcOrd="0" destOrd="0" presId="urn:microsoft.com/office/officeart/2005/8/layout/hList1"/>
    <dgm:cxn modelId="{584BF32B-CF3F-4D89-BB11-D4672B321556}" type="presOf" srcId="{E857C09F-3DE3-4A19-8515-B97D63F15E2F}" destId="{D37A5AEA-E987-45B9-B908-9ABA89BF5760}" srcOrd="0" destOrd="3" presId="urn:microsoft.com/office/officeart/2005/8/layout/hList1"/>
    <dgm:cxn modelId="{4A110149-4276-4E79-91E6-DEF0C43846A8}" srcId="{FDFF3B9B-2E38-48FB-B3CD-B7E5420999BA}" destId="{232863A9-9E33-4981-948D-4BEE7EEC4ACE}" srcOrd="0" destOrd="0" parTransId="{E7E478A2-FBA5-4CF5-9B77-EE8038179BB2}" sibTransId="{11C3A158-5F61-4577-8BEC-1BEF914D36EE}"/>
    <dgm:cxn modelId="{A9425BD8-9904-49DA-A8C4-7D3FFDBF7685}" srcId="{232863A9-9E33-4981-948D-4BEE7EEC4ACE}" destId="{8B520C49-F9A4-4410-A8F7-7E77619EA7BF}" srcOrd="1" destOrd="0" parTransId="{78ADB918-A37B-4937-99B1-CDD9447B3706}" sibTransId="{A6F1E2DE-FD4B-41B4-9197-43B5C711ABD9}"/>
    <dgm:cxn modelId="{4D070161-988D-4310-A531-2BB5126F42FC}" type="presOf" srcId="{79135539-EB9E-4786-8F14-DD89B8DB08AA}" destId="{D37A5AEA-E987-45B9-B908-9ABA89BF5760}" srcOrd="0" destOrd="4" presId="urn:microsoft.com/office/officeart/2005/8/layout/hList1"/>
    <dgm:cxn modelId="{992D944C-BBE2-43C7-92E7-EDC8540C4040}" srcId="{232863A9-9E33-4981-948D-4BEE7EEC4ACE}" destId="{EB181A04-B18D-434B-A63E-450ECF28D4FC}" srcOrd="2" destOrd="0" parTransId="{18209894-E46E-414A-ADA6-DEA23DCFD196}" sibTransId="{393B7171-369D-4215-A501-C83185BDEC5D}"/>
    <dgm:cxn modelId="{7B2CB3A1-3C99-460C-8777-6BFCD01C3AAD}" type="presOf" srcId="{56B844D1-242D-44B1-9341-69E7EC410F69}" destId="{681D1229-EB83-417C-A191-D5BA6301AEEA}" srcOrd="0" destOrd="2" presId="urn:microsoft.com/office/officeart/2005/8/layout/hList1"/>
    <dgm:cxn modelId="{C39815F8-AB1A-431B-8B02-A102F34618C8}" type="presOf" srcId="{FB3AC37A-D903-48C9-B1C2-5B0AB3C25894}" destId="{681D1229-EB83-417C-A191-D5BA6301AEEA}" srcOrd="0" destOrd="0" presId="urn:microsoft.com/office/officeart/2005/8/layout/hList1"/>
    <dgm:cxn modelId="{E4155B93-9AFD-4C34-92A9-E8ED3761B6EC}" srcId="{37E829EF-3BAA-477A-9F20-B4624205B355}" destId="{4CC79209-84D7-4AF5-AEA8-7D02DE8B5C6C}" srcOrd="1" destOrd="0" parTransId="{DF5FB7C1-11A6-4B42-8E02-F10B9884B2EC}" sibTransId="{DA8415C5-784E-4BF4-847C-E53C151F8B7A}"/>
    <dgm:cxn modelId="{763C6EE0-8876-49C1-92C4-ABA21E426128}" type="presOf" srcId="{FDFF3B9B-2E38-48FB-B3CD-B7E5420999BA}" destId="{F45972FA-0626-49E9-B325-E077477D3394}" srcOrd="0" destOrd="0" presId="urn:microsoft.com/office/officeart/2005/8/layout/hList1"/>
    <dgm:cxn modelId="{C373C948-54CC-4BFD-966D-20DCBD804504}" srcId="{FDFF3B9B-2E38-48FB-B3CD-B7E5420999BA}" destId="{37E829EF-3BAA-477A-9F20-B4624205B355}" srcOrd="1" destOrd="0" parTransId="{9DEBB9C3-6A67-4CED-9690-CE97372F9CFB}" sibTransId="{C86D8470-E1B6-4C02-A3A8-6EA70F9B2B46}"/>
    <dgm:cxn modelId="{AC921331-91AC-4B53-8EE4-297CE44248E6}" type="presOf" srcId="{4CC79209-84D7-4AF5-AEA8-7D02DE8B5C6C}" destId="{681D1229-EB83-417C-A191-D5BA6301AEEA}" srcOrd="0" destOrd="1" presId="urn:microsoft.com/office/officeart/2005/8/layout/hList1"/>
    <dgm:cxn modelId="{18C38033-06AC-4A7B-B679-41EAE9458B60}" type="presOf" srcId="{8B520C49-F9A4-4410-A8F7-7E77619EA7BF}" destId="{D37A5AEA-E987-45B9-B908-9ABA89BF5760}" srcOrd="0" destOrd="1" presId="urn:microsoft.com/office/officeart/2005/8/layout/hList1"/>
    <dgm:cxn modelId="{A29B69ED-1E23-4CFC-92DF-9035296C474A}" srcId="{232863A9-9E33-4981-948D-4BEE7EEC4ACE}" destId="{E857C09F-3DE3-4A19-8515-B97D63F15E2F}" srcOrd="3" destOrd="0" parTransId="{2858EF09-EAFC-4AC0-9B41-EC48694C197E}" sibTransId="{BFCA159D-4BDB-426B-8E81-3168E506651F}"/>
    <dgm:cxn modelId="{8E4A4AA7-2B6C-4C02-9CCB-7A392281CEDC}" srcId="{232863A9-9E33-4981-948D-4BEE7EEC4ACE}" destId="{AB2F9BF6-591B-4BDB-A14A-F5EE29F2AE2C}" srcOrd="0" destOrd="0" parTransId="{DEA101CF-1556-4B1E-B3F6-860852364991}" sibTransId="{4C137319-492E-4717-AE42-4FCF26BB0212}"/>
    <dgm:cxn modelId="{DAC2D9EE-4D5D-4F89-B9F6-6079BFC024B4}" type="presOf" srcId="{37E829EF-3BAA-477A-9F20-B4624205B355}" destId="{FB9425CB-055C-45A0-8E19-39BB58C7270A}" srcOrd="0" destOrd="0" presId="urn:microsoft.com/office/officeart/2005/8/layout/hList1"/>
    <dgm:cxn modelId="{0A4DE650-1338-4FF7-BD6A-B77EF7760731}" type="presParOf" srcId="{F45972FA-0626-49E9-B325-E077477D3394}" destId="{6A57676D-866E-484C-AEF9-ECD83DC20C0E}" srcOrd="0" destOrd="0" presId="urn:microsoft.com/office/officeart/2005/8/layout/hList1"/>
    <dgm:cxn modelId="{8E1B1006-E08D-4C56-A8F5-B9688E764DE4}" type="presParOf" srcId="{6A57676D-866E-484C-AEF9-ECD83DC20C0E}" destId="{76CD0889-AD52-4422-BCE6-30EB5B392B9F}" srcOrd="0" destOrd="0" presId="urn:microsoft.com/office/officeart/2005/8/layout/hList1"/>
    <dgm:cxn modelId="{632A2B47-870E-4F68-A367-0D78D16F1176}" type="presParOf" srcId="{6A57676D-866E-484C-AEF9-ECD83DC20C0E}" destId="{D37A5AEA-E987-45B9-B908-9ABA89BF5760}" srcOrd="1" destOrd="0" presId="urn:microsoft.com/office/officeart/2005/8/layout/hList1"/>
    <dgm:cxn modelId="{C2964590-4A41-45E8-836D-71CA698B3B7E}" type="presParOf" srcId="{F45972FA-0626-49E9-B325-E077477D3394}" destId="{907E3A9F-70F2-484F-A0F2-DC6550397F97}" srcOrd="1" destOrd="0" presId="urn:microsoft.com/office/officeart/2005/8/layout/hList1"/>
    <dgm:cxn modelId="{AC24E15A-F731-4BFE-A4FB-90C023032762}" type="presParOf" srcId="{F45972FA-0626-49E9-B325-E077477D3394}" destId="{CEA279DC-59A6-4B80-828F-C66786806C5D}" srcOrd="2" destOrd="0" presId="urn:microsoft.com/office/officeart/2005/8/layout/hList1"/>
    <dgm:cxn modelId="{36890D4F-86D5-485B-B2A9-1FE8C6D5C67C}" type="presParOf" srcId="{CEA279DC-59A6-4B80-828F-C66786806C5D}" destId="{FB9425CB-055C-45A0-8E19-39BB58C7270A}" srcOrd="0" destOrd="0" presId="urn:microsoft.com/office/officeart/2005/8/layout/hList1"/>
    <dgm:cxn modelId="{578B4BC1-03DF-4E50-AF6C-C931CA796CF2}" type="presParOf" srcId="{CEA279DC-59A6-4B80-828F-C66786806C5D}" destId="{681D1229-EB83-417C-A191-D5BA6301AEE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CD0889-AD52-4422-BCE6-30EB5B392B9F}">
      <dsp:nvSpPr>
        <dsp:cNvPr id="0" name=""/>
        <dsp:cNvSpPr/>
      </dsp:nvSpPr>
      <dsp:spPr>
        <a:xfrm>
          <a:off x="1" y="1"/>
          <a:ext cx="3135653" cy="10080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/>
            <a:t>Холодные </a:t>
          </a:r>
        </a:p>
      </dsp:txBody>
      <dsp:txXfrm>
        <a:off x="1" y="1"/>
        <a:ext cx="3135653" cy="1008000"/>
      </dsp:txXfrm>
    </dsp:sp>
    <dsp:sp modelId="{D37A5AEA-E987-45B9-B908-9ABA89BF5760}">
      <dsp:nvSpPr>
        <dsp:cNvPr id="0" name=""/>
        <dsp:cNvSpPr/>
      </dsp:nvSpPr>
      <dsp:spPr>
        <a:xfrm>
          <a:off x="32" y="1008294"/>
          <a:ext cx="3135653" cy="326655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248920" bIns="28003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500" kern="1200" dirty="0"/>
            <a:t>Компоты</a:t>
          </a:r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500" kern="1200" dirty="0"/>
            <a:t>Желе</a:t>
          </a:r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500" kern="1200" dirty="0"/>
            <a:t>Мусы</a:t>
          </a:r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500" kern="1200" dirty="0"/>
            <a:t> и т.д.</a:t>
          </a:r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500" kern="1200" dirty="0"/>
        </a:p>
      </dsp:txBody>
      <dsp:txXfrm>
        <a:off x="32" y="1008294"/>
        <a:ext cx="3135653" cy="3266550"/>
      </dsp:txXfrm>
    </dsp:sp>
    <dsp:sp modelId="{FB9425CB-055C-45A0-8E19-39BB58C7270A}">
      <dsp:nvSpPr>
        <dsp:cNvPr id="0" name=""/>
        <dsp:cNvSpPr/>
      </dsp:nvSpPr>
      <dsp:spPr>
        <a:xfrm>
          <a:off x="3574677" y="294"/>
          <a:ext cx="3135653" cy="1008000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/>
            <a:t>Горячие</a:t>
          </a:r>
        </a:p>
      </dsp:txBody>
      <dsp:txXfrm>
        <a:off x="3574677" y="294"/>
        <a:ext cx="3135653" cy="1008000"/>
      </dsp:txXfrm>
    </dsp:sp>
    <dsp:sp modelId="{681D1229-EB83-417C-A191-D5BA6301AEEA}">
      <dsp:nvSpPr>
        <dsp:cNvPr id="0" name=""/>
        <dsp:cNvSpPr/>
      </dsp:nvSpPr>
      <dsp:spPr>
        <a:xfrm>
          <a:off x="3574677" y="1008294"/>
          <a:ext cx="3135653" cy="3266550"/>
        </a:xfrm>
        <a:prstGeom prst="rect">
          <a:avLst/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10716850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248920" bIns="28003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500" kern="1200" dirty="0"/>
            <a:t>Пудинги</a:t>
          </a:r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500" kern="1200" dirty="0"/>
            <a:t>Запеканки</a:t>
          </a:r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500" kern="1200" dirty="0"/>
            <a:t>Шарлотки</a:t>
          </a:r>
        </a:p>
      </dsp:txBody>
      <dsp:txXfrm>
        <a:off x="3574677" y="1008294"/>
        <a:ext cx="3135653" cy="3266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2BD447D5-A3E5-4D20-A086-AFB8E955771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B3FB56AD-7E59-45DC-8724-B7EFCFCB3AF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795372A-B50B-4889-9E77-99704E777C7B}" type="datetimeFigureOut">
              <a:rPr lang="ru-RU"/>
              <a:pPr>
                <a:defRPr/>
              </a:pPr>
              <a:t>30.03.2022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xmlns="" id="{0401BF22-9863-4FB2-9249-7D7706A80E2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xmlns="" id="{B2A8FD21-E67D-4947-A7F2-F0311B11CA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5274878-74BE-43E8-B67B-B4B906A84C0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F68FC89-D828-4D2A-9736-C870E9CE54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909537F-84BB-4B1B-B750-E64122359F0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247065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>
            <a:extLst>
              <a:ext uri="{FF2B5EF4-FFF2-40B4-BE49-F238E27FC236}">
                <a16:creationId xmlns:a16="http://schemas.microsoft.com/office/drawing/2014/main" xmlns="" id="{859953A2-D82D-47B3-860E-EBC14F50371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>
            <a:extLst>
              <a:ext uri="{FF2B5EF4-FFF2-40B4-BE49-F238E27FC236}">
                <a16:creationId xmlns:a16="http://schemas.microsoft.com/office/drawing/2014/main" xmlns="" id="{47F42456-7BD2-4427-A46F-4D65F4792AA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/>
          </a:p>
        </p:txBody>
      </p:sp>
      <p:sp>
        <p:nvSpPr>
          <p:cNvPr id="6148" name="Номер слайда 3">
            <a:extLst>
              <a:ext uri="{FF2B5EF4-FFF2-40B4-BE49-F238E27FC236}">
                <a16:creationId xmlns:a16="http://schemas.microsoft.com/office/drawing/2014/main" xmlns="" id="{8FA8B29A-80A2-438F-AA65-532497EA30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D14CBFCA-1535-492D-BE04-6C6EF70FCBF1}" type="slidenum">
              <a:rPr lang="ru-RU" altLang="ru-RU"/>
              <a:pPr/>
              <a:t>3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2970885"/>
            <a:ext cx="7772400" cy="859205"/>
          </a:xfrm>
          <a:effectLst>
            <a:outerShdw blurRad="50800" dist="38100" dir="2700000" algn="tl" rotWithShape="0">
              <a:schemeClr val="tx1">
                <a:alpha val="55000"/>
              </a:scheme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3887115"/>
            <a:ext cx="6400800" cy="45811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2212F11-02C3-4121-A269-CCDCC355B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D793A-56DB-4287-A291-55E2B780A18D}" type="datetimeFigureOut">
              <a:rPr lang="en-US"/>
              <a:pPr>
                <a:defRPr/>
              </a:pPr>
              <a:t>3/30/2022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EA4D549-36B8-455E-BADA-FF7740969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4724836-DF2B-4B6D-9D9B-8151CA805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6DC816-38E5-491C-91BD-ADF1156140C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68082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FC42854C-4B3B-4F0C-B151-0AFAC3170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F7685-0004-470D-9BB7-27F73C445ED6}" type="datetimeFigureOut">
              <a:rPr lang="en-US"/>
              <a:pPr>
                <a:defRPr/>
              </a:pPr>
              <a:t>3/30/2022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C8BE5D9B-1563-4BA6-8838-F3A89C2A4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BFC36B6E-CF00-4242-924C-DBF9B0A9B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A70C2-D980-43D1-BAEA-912C6D8CC8F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7238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4EE318E-A5FF-4FE7-B4F6-E849ADF2B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BA62C-7A95-4E79-8974-781CD70FD454}" type="datetimeFigureOut">
              <a:rPr lang="en-US"/>
              <a:pPr>
                <a:defRPr/>
              </a:pPr>
              <a:t>3/30/2022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9C65B87-C625-464C-8E9A-1279A7ACE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C1AD73B-1159-4950-B509-1B8A3482A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CEEC34-58E2-499E-B232-BC3AAA94574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3876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6692AA6-4406-4223-9669-530894082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B244B-1C02-46A1-9894-CCAC46465436}" type="datetimeFigureOut">
              <a:rPr lang="en-US"/>
              <a:pPr>
                <a:defRPr/>
              </a:pPr>
              <a:t>3/30/2022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77E99C6-F2EA-405E-8152-3483FC339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C3B4611-4788-4E7E-8430-5F74B374D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9FF7DA-D769-41A9-9306-328CCC40478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69652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149" y="1443835"/>
            <a:ext cx="6413609" cy="584623"/>
          </a:xfrm>
          <a:solidFill>
            <a:srgbClr val="FF0000"/>
          </a:solidFill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4655"/>
            <a:ext cx="8229600" cy="4071508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7C2FF0E-6EF2-4EF5-9357-515266AFE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B077E-862B-4C06-B4B1-DCA252853534}" type="datetimeFigureOut">
              <a:rPr lang="en-US"/>
              <a:pPr>
                <a:defRPr/>
              </a:pPr>
              <a:t>3/30/2022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96400D7-6422-4EB8-B508-85762B231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7BD587F-3C92-49CE-B96D-6CC50548F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B0130C-6B8C-4828-B1A8-22AFEE74A99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36281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490" y="580048"/>
            <a:ext cx="7329840" cy="558377"/>
          </a:xfrm>
          <a:solidFill>
            <a:srgbClr val="FF0000"/>
          </a:solidFill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7900" y="1443836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F5BA940-C5E2-4D01-97CC-23DB40C19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1A341-7CC9-432B-8154-1AACC7523B27}" type="datetimeFigureOut">
              <a:rPr lang="en-US"/>
              <a:pPr>
                <a:defRPr/>
              </a:pPr>
              <a:t>3/30/2022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4AD3527-9ED3-4B4F-B21C-047FA58CA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A267C69-0676-426B-A344-E31911543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5BA360-6087-486A-BBB3-5A457A42508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335889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0051EBB-F09A-40E4-948F-CFF0B0E61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3A731-766C-445A-9597-56E0FC84B398}" type="datetimeFigureOut">
              <a:rPr lang="en-US"/>
              <a:pPr>
                <a:defRPr/>
              </a:pPr>
              <a:t>3/30/2022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25D33A9-F611-4835-BB5E-75436F5FF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F726871-7DBC-4303-B3C3-B253DDA55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3FC43-EEC4-46C0-91A9-B9AAC3A6A84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83812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E38BCBBA-88EC-45FE-85F2-C0DF1CDFE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660B8-98A3-4B93-AB8A-9D08AF2E75A5}" type="datetimeFigureOut">
              <a:rPr lang="en-US"/>
              <a:pPr>
                <a:defRPr/>
              </a:pPr>
              <a:t>3/30/2022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1FC2C117-AAE2-4606-BCA8-31C2B734E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5D40F806-25D1-45F9-99D4-8B5A2EB89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D2E3F-2A36-4D11-8382-5DD84464E2D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11726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70033"/>
            <a:ext cx="6404460" cy="584622"/>
          </a:xfrm>
          <a:solidFill>
            <a:srgbClr val="FF0000"/>
          </a:solidFill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65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4517"/>
            <a:ext cx="4040188" cy="379858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05465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84517"/>
            <a:ext cx="4041775" cy="379858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2BAE5F08-BB68-4FEF-8506-73DB88BAE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E96A8-9E1F-490A-8EC0-389A301A5FEF}" type="datetimeFigureOut">
              <a:rPr lang="en-US"/>
              <a:pPr>
                <a:defRPr/>
              </a:pPr>
              <a:t>3/30/2022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682F3F6B-B42D-4781-A7C4-FB946335A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846DACD1-3710-44BB-9240-B2575D2CF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6967A-A4ED-4862-9206-75CEEDF1D37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453223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xmlns="" id="{8A7ACC40-18FF-4864-B0F7-856F80D25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7B9D9-C9EA-4491-AD63-5D3D2E37D370}" type="datetimeFigureOut">
              <a:rPr lang="en-US"/>
              <a:pPr>
                <a:defRPr/>
              </a:pPr>
              <a:t>3/30/2022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3A4C3C99-E03E-482F-B8BD-10D668C55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B9FDEA3A-51DC-4051-9EE9-57E9BC3B1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7EFB01-F508-490F-BA8C-2042684AF91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03898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xmlns="" id="{8DD722CB-10DF-4646-BC98-9DE144DA6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27D6F-0531-4801-B1D7-DCB099D4C528}" type="datetimeFigureOut">
              <a:rPr lang="en-US"/>
              <a:pPr>
                <a:defRPr/>
              </a:pPr>
              <a:t>3/30/2022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xmlns="" id="{7BA49D74-BE62-4FCC-AC43-9F83C4B19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4F8DC9CF-869F-4A92-99B5-C45B03115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C8D066-0146-4AD8-A043-E07CE0AE855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83019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2C974BBD-FB5F-4852-8072-B443801A5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09719-C82F-46D3-A0EA-AB429FFB2C36}" type="datetimeFigureOut">
              <a:rPr lang="en-US"/>
              <a:pPr>
                <a:defRPr/>
              </a:pPr>
              <a:t>3/30/2022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C19A5D1A-30B3-4920-ADA0-34D0179C1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2454EA25-9432-4183-A590-47B3B5FED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48BE26-C5EF-4F12-BD3F-3DD349A32C9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25503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xmlns="" id="{0247CFB8-7C87-4296-A699-0D475963F88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xmlns="" id="{477E52DA-B724-4354-A10D-F91B926C487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030B68B-960B-4DAC-81AD-731F55BDF8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26AA03-31A3-4D43-8358-81C65731DC14}" type="datetimeFigureOut">
              <a:rPr lang="en-US"/>
              <a:pPr>
                <a:defRPr/>
              </a:pPr>
              <a:t>3/30/2022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0393E51-7DB1-4CB0-8C11-E362806714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3DA97D4-91A0-4566-B6EA-F218DF4544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7B9C3C1-EF6C-420C-A5B8-CE13927EDA54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2">
            <a:extLst>
              <a:ext uri="{FF2B5EF4-FFF2-40B4-BE49-F238E27FC236}">
                <a16:creationId xmlns:a16="http://schemas.microsoft.com/office/drawing/2014/main" xmlns="" id="{A8551E9F-BB3B-4C7B-B220-C83A774256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925"/>
          <a:stretch>
            <a:fillRect/>
          </a:stretch>
        </p:blipFill>
        <p:spPr bwMode="auto">
          <a:xfrm>
            <a:off x="0" y="-11083"/>
            <a:ext cx="91535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5204D253-64B9-4AA2-91E0-49BC7C9047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27784" y="2492896"/>
            <a:ext cx="6107113" cy="3238599"/>
          </a:xfrm>
        </p:spPr>
        <p:txBody>
          <a:bodyPr rtlCol="0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приготовления холодных десертов</a:t>
            </a:r>
            <a:br>
              <a:rPr lang="ru-RU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класс</a:t>
            </a:r>
            <a:endParaRPr lang="ru-RU" sz="4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895E168-D391-46A2-97A5-F74FEA479D6D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Муссы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13ACC10-F48B-406F-B26E-8DD30078D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853249"/>
            <a:ext cx="6710784" cy="3024336"/>
          </a:xfrm>
        </p:spPr>
        <p:txBody>
          <a:bodyPr/>
          <a:lstStyle/>
          <a:p>
            <a:pPr marL="0" indent="457200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муссов сироп готовят так же как для киселей и желе.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сиропе растворяют замоченный желатин, смесь охлаждают и взбивают. 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взбивания используют блендеры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миксеры. 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Подают муссы с сиропами или без.</a:t>
            </a:r>
          </a:p>
        </p:txBody>
      </p:sp>
      <p:pic>
        <p:nvPicPr>
          <p:cNvPr id="29698" name="Picture 2" descr="Рецепт: Клубнично-творожного мусса - Кремы, муссы - Выпечка и десерты -  Готовить легко!">
            <a:extLst>
              <a:ext uri="{FF2B5EF4-FFF2-40B4-BE49-F238E27FC236}">
                <a16:creationId xmlns:a16="http://schemas.microsoft.com/office/drawing/2014/main" xmlns="" id="{756E5939-50F6-4D39-84F2-D4543FEC66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933" y="5157192"/>
            <a:ext cx="2554477" cy="1594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0" name="Picture 4" descr="Нежнейшие ванильные муссы: классический, шоколадный, банановый рецепт с фото">
            <a:extLst>
              <a:ext uri="{FF2B5EF4-FFF2-40B4-BE49-F238E27FC236}">
                <a16:creationId xmlns:a16="http://schemas.microsoft.com/office/drawing/2014/main" xmlns="" id="{E3FD6588-CEF9-44CB-A6C6-3F1128F142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365417"/>
            <a:ext cx="2185425" cy="163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554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8DCE24B-2C31-4777-8E66-3DACBED699D0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Самбуки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3F97DB2-1000-4D22-BCD9-3897333479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556792"/>
            <a:ext cx="6710784" cy="4275740"/>
          </a:xfrm>
        </p:spPr>
        <p:txBody>
          <a:bodyPr/>
          <a:lstStyle/>
          <a:p>
            <a:pPr marL="0" indent="457200"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Самбуки обычно готовят на основе яблочных и абрикосовых пюре. Яблоки моют, разрезают и удаляют сердцевину. Подготовленные фрукты кладут в сотейник, подливают немного воды, запекают в духовом шкафу и протирают. 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пюре добавляют взбитый белок, вливают тонкой струйкой растопленный желатин. Чем дольше взбивают белки, тем мельче становятся пузырьки воздуха. У хорошо взбитых белков пена сохраняет форму и держится на венчике</a:t>
            </a:r>
          </a:p>
        </p:txBody>
      </p:sp>
      <p:pic>
        <p:nvPicPr>
          <p:cNvPr id="30722" name="Picture 2" descr="Нежный и необычный десерт – абрикосовый самбук">
            <a:extLst>
              <a:ext uri="{FF2B5EF4-FFF2-40B4-BE49-F238E27FC236}">
                <a16:creationId xmlns:a16="http://schemas.microsoft.com/office/drawing/2014/main" xmlns="" id="{3EEF317C-1C40-4A46-88A9-C3DF43211D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639" y="5085184"/>
            <a:ext cx="2495786" cy="164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4" name="Picture 4" descr="👌 Ягодный десерт самбук из чёрной смородины, рецепты с фото">
            <a:extLst>
              <a:ext uri="{FF2B5EF4-FFF2-40B4-BE49-F238E27FC236}">
                <a16:creationId xmlns:a16="http://schemas.microsoft.com/office/drawing/2014/main" xmlns="" id="{C1FE3DCA-90D6-4CB7-A26E-3ECC11FAEC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81" r="28580"/>
          <a:stretch/>
        </p:blipFill>
        <p:spPr bwMode="auto">
          <a:xfrm>
            <a:off x="7611532" y="3258107"/>
            <a:ext cx="1209549" cy="164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1135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6A5576-78B4-4F0A-A948-6EF2CE89D4D3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КРЕМЫ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5FF7160-6EB8-40EC-92B4-56CEA836B1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412776"/>
            <a:ext cx="6710784" cy="4275740"/>
          </a:xfrm>
        </p:spPr>
        <p:txBody>
          <a:bodyPr/>
          <a:lstStyle/>
          <a:p>
            <a:pPr marL="0" indent="457200"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самостоятельных десертов готовят сливочные, сметанные и фруктовые кремы. 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приготовления сливочных  и сметанных кремов яичные желтки тщательно растирают с сахаром, добавляют горячее молоко и прогревают. В полученную смесь добавляют замоченный желатин или крахмал. 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растворения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желирующих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веществ смесь охлаждают до 20-30 градусов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добавляют взбитые сливки   </a:t>
            </a:r>
          </a:p>
        </p:txBody>
      </p:sp>
      <p:pic>
        <p:nvPicPr>
          <p:cNvPr id="1026" name="Picture 2" descr="Разрешается даже тем, кто на диете! Легкий и воздушный крем-десерт, всего  за 5 минут! | Appetitno.TV - YouTube">
            <a:extLst>
              <a:ext uri="{FF2B5EF4-FFF2-40B4-BE49-F238E27FC236}">
                <a16:creationId xmlns:a16="http://schemas.microsoft.com/office/drawing/2014/main" xmlns="" id="{4F6B8012-AAE8-490A-849A-65B74CF873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0" r="15350"/>
          <a:stretch/>
        </p:blipFill>
        <p:spPr bwMode="auto">
          <a:xfrm>
            <a:off x="6876256" y="3689991"/>
            <a:ext cx="2088232" cy="1645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Апельсиновый десерт — стоковое фото">
            <a:extLst>
              <a:ext uri="{FF2B5EF4-FFF2-40B4-BE49-F238E27FC236}">
                <a16:creationId xmlns:a16="http://schemas.microsoft.com/office/drawing/2014/main" xmlns="" id="{9DF1D5A5-4893-4ACB-9BA0-8A7BAC0B8B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410" y="5086109"/>
            <a:ext cx="2314030" cy="15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5676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43EDCA9-ACAC-46F8-A26B-F40559943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85763"/>
            <a:ext cx="7329488" cy="557212"/>
          </a:xfrm>
          <a:solidFill>
            <a:srgbClr val="C00000"/>
          </a:soli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подают десерты?</a:t>
            </a:r>
          </a:p>
        </p:txBody>
      </p:sp>
      <p:sp>
        <p:nvSpPr>
          <p:cNvPr id="13315" name="Объект 2">
            <a:extLst>
              <a:ext uri="{FF2B5EF4-FFF2-40B4-BE49-F238E27FC236}">
                <a16:creationId xmlns:a16="http://schemas.microsoft.com/office/drawing/2014/main" xmlns="" id="{D2BB7A18-8291-4E90-BD23-5E7B7BD486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125" y="1165225"/>
            <a:ext cx="8578850" cy="190500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Подают десерты обычно в специальных десертных тарелках. Едят десерты десертной ложкой — промежуточной по размеру между суповой ложкой и чайной.  Десертный стол также сервируется десертным ножом и десертной вилкой.</a:t>
            </a:r>
          </a:p>
        </p:txBody>
      </p:sp>
      <p:pic>
        <p:nvPicPr>
          <p:cNvPr id="13316" name="Picture 2" descr="http://www.edimdoma.ru/data/ckeditor_pictures/18910/content_wilmax_jv.jpg">
            <a:extLst>
              <a:ext uri="{FF2B5EF4-FFF2-40B4-BE49-F238E27FC236}">
                <a16:creationId xmlns:a16="http://schemas.microsoft.com/office/drawing/2014/main" xmlns="" id="{E5EA139C-59B6-47D4-BEB8-0855B78A0E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353" y="3192294"/>
            <a:ext cx="2466553" cy="3422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4C1A9F3-2279-48D3-8EAA-5709311D612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51" t="3335" r="21651" b="1467"/>
          <a:stretch/>
        </p:blipFill>
        <p:spPr>
          <a:xfrm rot="5400000">
            <a:off x="4203047" y="3293897"/>
            <a:ext cx="4011269" cy="284131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27A338-F38A-4144-939B-70A8163527D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ru-RU" dirty="0"/>
              <a:t>Вопросы для повторения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B2C7C63-214B-4CEB-9212-8A72FB66E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2002213"/>
            <a:ext cx="6710784" cy="2561228"/>
          </a:xfrm>
        </p:spPr>
        <p:txBody>
          <a:bodyPr/>
          <a:lstStyle/>
          <a:p>
            <a:r>
              <a:rPr lang="ru-RU" dirty="0"/>
              <a:t>Какие блюда называются десертными??</a:t>
            </a:r>
          </a:p>
          <a:p>
            <a:r>
              <a:rPr lang="ru-RU" dirty="0"/>
              <a:t>Какие блюда относятся к холодным десертам?</a:t>
            </a:r>
          </a:p>
          <a:p>
            <a:r>
              <a:rPr lang="ru-RU" dirty="0"/>
              <a:t>Какие приборы используют для сервировки десертного стола??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8208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>
            <a:extLst>
              <a:ext uri="{FF2B5EF4-FFF2-40B4-BE49-F238E27FC236}">
                <a16:creationId xmlns:a16="http://schemas.microsoft.com/office/drawing/2014/main" xmlns="" id="{60153E41-5779-4F67-8C60-8370C7D3C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063" y="548680"/>
            <a:ext cx="3817937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- кубик, но не лёд,</a:t>
            </a:r>
            <a:b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Сладкий-сладкий, но не мёд,</a:t>
            </a:r>
            <a:b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 - белый, но не снег,</a:t>
            </a:r>
            <a:b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Крепкий, как лесной орех.</a:t>
            </a:r>
            <a:b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сравнится с ним на вкус</a:t>
            </a:r>
            <a:b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Даже сахарный арбуз.</a:t>
            </a:r>
            <a:b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стародавние года</a:t>
            </a:r>
            <a:b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у всех он был всегда.</a:t>
            </a:r>
            <a:b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Пили чай с ним и в накладку,</a:t>
            </a:r>
            <a:b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вдогонку, и вприглядку,</a:t>
            </a:r>
            <a:b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совсем было по-русски,</a:t>
            </a:r>
            <a:b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пили чай вприкуску.</a:t>
            </a:r>
          </a:p>
        </p:txBody>
      </p:sp>
      <p:sp>
        <p:nvSpPr>
          <p:cNvPr id="4099" name="Прямоугольник 2">
            <a:extLst>
              <a:ext uri="{FF2B5EF4-FFF2-40B4-BE49-F238E27FC236}">
                <a16:creationId xmlns:a16="http://schemas.microsoft.com/office/drawing/2014/main" xmlns="" id="{BE756918-A28A-4099-B998-6CF3607293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650" y="4651375"/>
            <a:ext cx="8024813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Руси тростниковый сахар стал известен в XII столетии, а в XVI появился на царском столе.</a:t>
            </a:r>
          </a:p>
          <a:p>
            <a:pPr algn="just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 считался тогда дорогим и недоступным лакомством. Его продавали в аптеках по рублю за золотник (немногим более 4 г), в то время как корову тогда можно было купить за 3 рубля.</a:t>
            </a:r>
          </a:p>
          <a:p>
            <a:pPr algn="just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1718 г. по приказу Петра Великого в Петербурге был построен первый в России сахарный завод. Сырьё для сахара ввозилось из-за границы</a:t>
            </a:r>
          </a:p>
        </p:txBody>
      </p:sp>
      <p:pic>
        <p:nvPicPr>
          <p:cNvPr id="4100" name="Picture 2" descr="http://polzovred.ru/wp-content/uploads/2015/04/sugar-04.jpg">
            <a:extLst>
              <a:ext uri="{FF2B5EF4-FFF2-40B4-BE49-F238E27FC236}">
                <a16:creationId xmlns:a16="http://schemas.microsoft.com/office/drawing/2014/main" xmlns="" id="{7B2E5E8A-DBB4-4742-BC43-4CB7813155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75" y="2714625"/>
            <a:ext cx="2955925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4" descr="http://cdn01.ru/files/users/images/96/a3/96a30374ec6f2fc030352be92eb11f74.jpg">
            <a:extLst>
              <a:ext uri="{FF2B5EF4-FFF2-40B4-BE49-F238E27FC236}">
                <a16:creationId xmlns:a16="http://schemas.microsoft.com/office/drawing/2014/main" xmlns="" id="{F553AF04-6CB9-4623-B199-A142616A13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73050"/>
            <a:ext cx="3816350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>
            <a:extLst>
              <a:ext uri="{FF2B5EF4-FFF2-40B4-BE49-F238E27FC236}">
                <a16:creationId xmlns:a16="http://schemas.microsoft.com/office/drawing/2014/main" xmlns="" id="{C8D89525-9AA5-48BB-8104-BF316CAFA6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3775" y="374650"/>
            <a:ext cx="5467350" cy="618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rgbClr val="AAAAAA"/>
                </a:solidFill>
                <a:latin typeface="Tahoma" panose="020B0604030504040204" pitchFamily="34" charset="0"/>
              </a:rPr>
              <a:t/>
            </a:r>
            <a:br>
              <a:rPr lang="ru-RU" altLang="ru-RU" b="1" dirty="0">
                <a:solidFill>
                  <a:srgbClr val="AAAAAA"/>
                </a:solidFill>
                <a:latin typeface="Tahoma" panose="020B0604030504040204" pitchFamily="34" charset="0"/>
              </a:rPr>
            </a:b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Плоды и ягоды очень богаты сахаром, витаминами, органическими кислотами и минеральными веществами, поэтому из них часто готовят сладкие блюда.</a:t>
            </a:r>
          </a:p>
          <a:p>
            <a:pPr eaLnBrk="1" hangingPunct="1"/>
            <a:r>
              <a:rPr lang="ru-RU" alt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Сладкие блюда завершают любой прием пищи, поэтому их еще называют десертными. Они украшают стол, но требуют умелого оформления.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Сладкие блюда не только вкусны, но и весьма питательны. Большинство их содержит значительное количество углеводов.</a:t>
            </a:r>
            <a:r>
              <a:rPr lang="ru-RU" alt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</a:p>
          <a:p>
            <a:pPr eaLnBrk="1" hangingPunct="1"/>
            <a:r>
              <a:rPr lang="ru-RU" alt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приготовления сладких блюд используют: плоды, ягоды, орехи, различные фруктово-ягодные соки, сиропы, сахар, яйца, молоко, сливки, сливочное масло, мучные и крупяные изделия,</a:t>
            </a:r>
            <a:r>
              <a:rPr lang="ru-RU" altLang="ru-RU" sz="2000" dirty="0"/>
              <a:t> </a:t>
            </a:r>
            <a:r>
              <a:rPr lang="ru-RU" alt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желирующие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продукты, пряности, ароматизаторы (ванилин, корица, имбирь, мята, цедра цитрусовых и т.д.).</a:t>
            </a:r>
            <a:r>
              <a:rPr lang="ru-RU" alt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/>
            <a:endParaRPr lang="ru-RU" altLang="ru-RU" dirty="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pic>
        <p:nvPicPr>
          <p:cNvPr id="5123" name="Picture 2" descr="http://www.md.all.biz/img/md/service_catalog/4514.jpeg">
            <a:extLst>
              <a:ext uri="{FF2B5EF4-FFF2-40B4-BE49-F238E27FC236}">
                <a16:creationId xmlns:a16="http://schemas.microsoft.com/office/drawing/2014/main" xmlns="" id="{F37C21AC-FA48-4205-8AB6-EBEB4AD95A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38" y="681038"/>
            <a:ext cx="2803525" cy="258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http://photosflowery.ru/photo/38/38014a254989aea9bb155c02b7b27867.jpg">
            <a:extLst>
              <a:ext uri="{FF2B5EF4-FFF2-40B4-BE49-F238E27FC236}">
                <a16:creationId xmlns:a16="http://schemas.microsoft.com/office/drawing/2014/main" xmlns="" id="{01D8391D-3DF4-4C69-93BC-EF692B2F0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3887788"/>
            <a:ext cx="2932112" cy="208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ъект 1">
            <a:extLst>
              <a:ext uri="{FF2B5EF4-FFF2-40B4-BE49-F238E27FC236}">
                <a16:creationId xmlns:a16="http://schemas.microsoft.com/office/drawing/2014/main" xmlns="" id="{F634FC73-7CB3-4CE6-9D26-2C9F8A9A9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4175" y="1138238"/>
            <a:ext cx="7489825" cy="4275137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ru-RU" alt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Десе́рт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(от фр. </a:t>
            </a:r>
            <a:r>
              <a:rPr lang="ru-RU" alt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dessert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 — завершающее блюдо стола, предназначенное для получения приятных вкусовых ощущений в конце обеда или ужина, обычно — сладкие деликатесы (не фрукты).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CA65F40C-81A5-4A00-B97B-FA1D8D535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8" y="355600"/>
            <a:ext cx="7329487" cy="558800"/>
          </a:xfrm>
          <a:solidFill>
            <a:srgbClr val="C00000"/>
          </a:soli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ДЕСЕРТ?</a:t>
            </a:r>
          </a:p>
        </p:txBody>
      </p:sp>
      <p:pic>
        <p:nvPicPr>
          <p:cNvPr id="7172" name="Picture 2" descr="http://st.depositphotos.com/1820901/4204/i/950/depositphotos_42048049-Sweet-dessert.jpg">
            <a:extLst>
              <a:ext uri="{FF2B5EF4-FFF2-40B4-BE49-F238E27FC236}">
                <a16:creationId xmlns:a16="http://schemas.microsoft.com/office/drawing/2014/main" xmlns="" id="{4AD13943-B7A9-43CB-B7B2-78CD1BCC54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3770313"/>
            <a:ext cx="2892425" cy="208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6" descr="http://i.artfile.ru/3600x2400_846752_%5bwww.ArtFile.ru%5d.jpg">
            <a:extLst>
              <a:ext uri="{FF2B5EF4-FFF2-40B4-BE49-F238E27FC236}">
                <a16:creationId xmlns:a16="http://schemas.microsoft.com/office/drawing/2014/main" xmlns="" id="{1EDE6AEA-4E32-41C6-8CF0-B077046E8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763" y="3767138"/>
            <a:ext cx="2733675" cy="208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8" descr="http://josette.esy.es/sweet/84.jpg">
            <a:extLst>
              <a:ext uri="{FF2B5EF4-FFF2-40B4-BE49-F238E27FC236}">
                <a16:creationId xmlns:a16="http://schemas.microsoft.com/office/drawing/2014/main" xmlns="" id="{07C98109-0419-4519-8328-1E6F997AB7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50" y="3762375"/>
            <a:ext cx="2876550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08A864B-1989-4DFA-ADF9-D6FD2C9CA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6513" y="374650"/>
            <a:ext cx="7329488" cy="558800"/>
          </a:xfrm>
          <a:solidFill>
            <a:srgbClr val="C00000"/>
          </a:soli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ИСТОРИИ</a:t>
            </a:r>
          </a:p>
        </p:txBody>
      </p:sp>
      <p:sp>
        <p:nvSpPr>
          <p:cNvPr id="8195" name="Прямоугольник 4">
            <a:extLst>
              <a:ext uri="{FF2B5EF4-FFF2-40B4-BE49-F238E27FC236}">
                <a16:creationId xmlns:a16="http://schemas.microsoft.com/office/drawing/2014/main" xmlns="" id="{FA263F0D-F654-4D0F-B8AF-752A7252F8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1888" y="1401763"/>
            <a:ext cx="5472112" cy="437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В древности было принято завершать трапезу фруктами, мёдом или сыром В средневековой Европе между мясными блюдами подавали желе и сладкие фруктовые пироги или пирожные. Позднее из Испании и Сицилии пришла традиция подавать после обеда мороженое или шербеты, а из Америки- шоколад. В идеале, за сытным обедом должен следовать лёгкий десерт из фруктов</a:t>
            </a:r>
            <a:r>
              <a:rPr lang="ru-RU" altLang="ru-RU" sz="2000"/>
              <a:t> </a:t>
            </a:r>
            <a:r>
              <a:rPr lang="ru-RU" alt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Обычай употреблять после основных блюд сладости широко распространился в Европе только в 19 веке, когда выросло производство сахара.</a:t>
            </a:r>
          </a:p>
          <a:p>
            <a:pPr eaLnBrk="1" hangingPunct="1"/>
            <a:endParaRPr lang="ru-RU" altLang="ru-RU"/>
          </a:p>
        </p:txBody>
      </p:sp>
      <p:pic>
        <p:nvPicPr>
          <p:cNvPr id="8196" name="Picture 4" descr="http://hacksam94.appspot.com/www.medikforum.ru/news/uploads/posts/2013-02/1361178165_syry1.jpg">
            <a:extLst>
              <a:ext uri="{FF2B5EF4-FFF2-40B4-BE49-F238E27FC236}">
                <a16:creationId xmlns:a16="http://schemas.microsoft.com/office/drawing/2014/main" xmlns="" id="{828B89C3-49D8-4AF1-9025-825EC4DED6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1401763"/>
            <a:ext cx="3082925" cy="187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6" descr="http://1.bp.blogspot.com/-hGVk9ldfu7I/TonYiviUaaI/AAAAAAAAENk/HNr9xw1jQls/s1600/rainbow-fruit-skewers.jpg">
            <a:extLst>
              <a:ext uri="{FF2B5EF4-FFF2-40B4-BE49-F238E27FC236}">
                <a16:creationId xmlns:a16="http://schemas.microsoft.com/office/drawing/2014/main" xmlns="" id="{9456C1C1-76D8-40E6-B252-523EFBFEA5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3540125"/>
            <a:ext cx="32067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8" descr="http://getbg.net/upload/full/412332_morozhenoe_sladkoe_desert_shariki_yagody_klubnika__1680x1050_(www.GetBg.net).jpg">
            <a:extLst>
              <a:ext uri="{FF2B5EF4-FFF2-40B4-BE49-F238E27FC236}">
                <a16:creationId xmlns:a16="http://schemas.microsoft.com/office/drawing/2014/main" xmlns="" id="{95A0F077-5F74-4324-B37C-AD18D6D65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526088"/>
            <a:ext cx="1976438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12" descr="https://im2-tub-ru.yandex.net/i?id=302e3ee5990f07e7b47c40a0552756a1&amp;n=33&amp;h=225&amp;w=337">
            <a:extLst>
              <a:ext uri="{FF2B5EF4-FFF2-40B4-BE49-F238E27FC236}">
                <a16:creationId xmlns:a16="http://schemas.microsoft.com/office/drawing/2014/main" xmlns="" id="{B171BD8D-9DAF-4870-9046-E675D663E0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525" y="5451475"/>
            <a:ext cx="1892300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FEFC172-5943-4CFD-8EC3-CDC75E19C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664"/>
            <a:ext cx="7329840" cy="1048752"/>
          </a:xfrm>
          <a:solidFill>
            <a:srgbClr val="C00000"/>
          </a:solidFill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По температуре подачи сладкие блюда делят на:</a:t>
            </a: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xmlns="" id="{13836F27-1E6E-4F09-AFAB-753FFD85A2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0563357"/>
              </p:ext>
            </p:extLst>
          </p:nvPr>
        </p:nvGraphicFramePr>
        <p:xfrm>
          <a:off x="1259632" y="1844824"/>
          <a:ext cx="6710363" cy="42751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71762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0C6F22-8046-4389-9288-BF634BA4C3E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A9A3C3C-4154-4DFF-B1A0-383D9630C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495" y="1356218"/>
            <a:ext cx="6638777" cy="5169126"/>
          </a:xfrm>
        </p:spPr>
        <p:txBody>
          <a:bodyPr/>
          <a:lstStyle/>
          <a:p>
            <a:pPr marL="0" indent="457200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Компоты готовят из свежих, сушеных и замороженных фруктов и ягод.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 свежих фруктов при приготовлении компотов почти не изменяется, а сухофрукты набухают, и их масса увеличивается на 90-100%.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варке компотов из сухофруктов в отвар переходит до 50% сахаров, содержащихся в них. 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Подают компоты в вазочках или стаканах, теплыми или холодными</a:t>
            </a:r>
          </a:p>
        </p:txBody>
      </p:sp>
      <p:pic>
        <p:nvPicPr>
          <p:cNvPr id="15362" name="Picture 2" descr="Заказать Компот в park&amp;pizza park&amp;pizza">
            <a:extLst>
              <a:ext uri="{FF2B5EF4-FFF2-40B4-BE49-F238E27FC236}">
                <a16:creationId xmlns:a16="http://schemas.microsoft.com/office/drawing/2014/main" xmlns="" id="{61DF1BE2-AEAD-4BAE-A02A-BADC13D163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5" r="10899"/>
          <a:stretch/>
        </p:blipFill>
        <p:spPr bwMode="auto">
          <a:xfrm>
            <a:off x="5939862" y="5301208"/>
            <a:ext cx="1142303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Простой Рецепт как Приготовить Компот из облепихи — Советы, Ингредиенты и  Пошаговое Приготовление с Фото">
            <a:extLst>
              <a:ext uri="{FF2B5EF4-FFF2-40B4-BE49-F238E27FC236}">
                <a16:creationId xmlns:a16="http://schemas.microsoft.com/office/drawing/2014/main" xmlns="" id="{DCD47527-ED85-418B-973F-EB71A39455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1"/>
          <a:stretch/>
        </p:blipFill>
        <p:spPr bwMode="auto">
          <a:xfrm>
            <a:off x="7216067" y="3717032"/>
            <a:ext cx="1797187" cy="2113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Компот из вишни. Вишневый компот. - YouTube">
            <a:extLst>
              <a:ext uri="{FF2B5EF4-FFF2-40B4-BE49-F238E27FC236}">
                <a16:creationId xmlns:a16="http://schemas.microsoft.com/office/drawing/2014/main" xmlns="" id="{EC671B9E-EEAE-4F53-932D-7723C87F1C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00" t="5901" r="20075" b="5901"/>
          <a:stretch/>
        </p:blipFill>
        <p:spPr bwMode="auto">
          <a:xfrm>
            <a:off x="7524328" y="1859557"/>
            <a:ext cx="1457340" cy="1569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919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0C6F22-8046-4389-9288-BF634BA4C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580048"/>
            <a:ext cx="7329840" cy="558377"/>
          </a:xfrm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A9A3C3C-4154-4DFF-B1A0-383D9630C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504" y="1612882"/>
            <a:ext cx="6638777" cy="4665070"/>
          </a:xfrm>
        </p:spPr>
        <p:txBody>
          <a:bodyPr/>
          <a:lstStyle/>
          <a:p>
            <a:pPr marL="0" indent="457200">
              <a:spcBef>
                <a:spcPts val="0"/>
              </a:spcBef>
              <a:buNone/>
            </a:pPr>
            <a:r>
              <a:rPr lang="ru-RU" sz="2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приготовления киселей используют крахмал.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Чаще всего используют картофельный крахмал. 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Приготовление киселей состоит из двух этапов: приготовление сиропа и заваривания крахмала.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Крахмал разводят небольшим количеством воды или охлажденного сиропа, хорошо размешивают и вливают в кипящий сироп и интенсивно перемешивая, заваривают.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Готовый кисель охлаждают.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Кисели готовят трех консистенций: жидкие, средней густоты</a:t>
            </a:r>
            <a:b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густые.</a:t>
            </a:r>
          </a:p>
        </p:txBody>
      </p:sp>
      <p:pic>
        <p:nvPicPr>
          <p:cNvPr id="28674" name="Picture 2" descr="Кисель из замороженных ягод малины и черной смородины рецепт с фото -  1000.menu">
            <a:extLst>
              <a:ext uri="{FF2B5EF4-FFF2-40B4-BE49-F238E27FC236}">
                <a16:creationId xmlns:a16="http://schemas.microsoft.com/office/drawing/2014/main" xmlns="" id="{4950F84E-6413-4F1B-A0BE-592260BD5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557541"/>
            <a:ext cx="2064342" cy="154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6" name="Picture 4" descr="Ягодный кисель на ржаной муке, пошаговый рецепт с фото">
            <a:extLst>
              <a:ext uri="{FF2B5EF4-FFF2-40B4-BE49-F238E27FC236}">
                <a16:creationId xmlns:a16="http://schemas.microsoft.com/office/drawing/2014/main" xmlns="" id="{096E1C6B-7A43-4F2C-A921-3E34EB9F30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365030"/>
            <a:ext cx="2542782" cy="1402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0675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5634CC-725A-4FFF-BF78-45E8743D8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4513" y="204788"/>
            <a:ext cx="7329487" cy="558800"/>
          </a:xfrm>
          <a:solidFill>
            <a:srgbClr val="C00000"/>
          </a:soli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ЖЕЛЕ</a:t>
            </a:r>
          </a:p>
        </p:txBody>
      </p:sp>
      <p:sp>
        <p:nvSpPr>
          <p:cNvPr id="11267" name="Прямоугольник 3">
            <a:extLst>
              <a:ext uri="{FF2B5EF4-FFF2-40B4-BE49-F238E27FC236}">
                <a16:creationId xmlns:a16="http://schemas.microsoft.com/office/drawing/2014/main" xmlns="" id="{04CDF2EB-068F-4B1B-B80E-98B6CBDFFC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538" y="920750"/>
            <a:ext cx="8247062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 желе является французским. Так называли застывший десерт, приготовленный из фруктового сока путем добавления в него сахара и желатина. Этим же словом называли студенистую массу образующуюся после долгого переваривания кожи и костей. 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8" name="Прямоугольник 4">
            <a:extLst>
              <a:ext uri="{FF2B5EF4-FFF2-40B4-BE49-F238E27FC236}">
                <a16:creationId xmlns:a16="http://schemas.microsoft.com/office/drawing/2014/main" xmlns="" id="{0A064106-58EA-4609-95C0-56AE078A33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138" y="2073275"/>
            <a:ext cx="8610600" cy="338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Желатин является продуктом животного происхождения. </a:t>
            </a:r>
            <a:r>
              <a:rPr lang="ru-RU" altLang="ru-RU" b="1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получают при вываривании, высушивании и измельчении сухожилий, костей и иных частей тел животных. Он незаменим во время приготовления холодца, но в желе его следует класть аккуратно, поскольку перебор приведет к возникновению неприятного вкуса. </a:t>
            </a:r>
          </a:p>
          <a:p>
            <a:pPr eaLnBrk="1" hangingPunct="1"/>
            <a:r>
              <a:rPr lang="ru-RU" alt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Пектин является </a:t>
            </a:r>
            <a:r>
              <a:rPr lang="ru-RU" altLang="ru-RU" b="1" u="sng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желирующим</a:t>
            </a:r>
            <a:r>
              <a:rPr lang="ru-RU" alt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продуктом растительного происхождения. </a:t>
            </a:r>
            <a:r>
              <a:rPr lang="ru-RU" altLang="ru-RU" b="1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прекрасно подходит для приготовления любого вида желе и не портит его вкус. При его использовании желе застывает при высокой температуре. Однако перебор с пектином может привести к замутнению готового продукта. </a:t>
            </a:r>
          </a:p>
          <a:p>
            <a:pPr eaLnBrk="1" hangingPunct="1"/>
            <a:r>
              <a:rPr lang="ru-RU" alt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Агар-агар – </a:t>
            </a:r>
            <a:r>
              <a:rPr lang="ru-RU" altLang="ru-RU" b="1" u="sng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желирующий</a:t>
            </a:r>
            <a:r>
              <a:rPr lang="ru-RU" alt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продукт из водорослей. </a:t>
            </a:r>
            <a:r>
              <a:rPr lang="ru-RU" altLang="ru-RU" b="1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не портит вкус продукта и прекрасно сочетается с кусочками фруктов</a:t>
            </a: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9" name="Picture 2" descr="http://retsepty-s-foto.ru/uploads/taginator/Jan-2013/sloenoe-zhele-foto.jpg">
            <a:extLst>
              <a:ext uri="{FF2B5EF4-FFF2-40B4-BE49-F238E27FC236}">
                <a16:creationId xmlns:a16="http://schemas.microsoft.com/office/drawing/2014/main" xmlns="" id="{9F806CFC-8A37-49C3-903E-0D6F8C87BE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8" y="5267325"/>
            <a:ext cx="2900362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4" descr="http://slastena.all-gorod.ru/image/goods/0b/0bad540d04ddd5f6a1cf4bc722d45579.jpg">
            <a:extLst>
              <a:ext uri="{FF2B5EF4-FFF2-40B4-BE49-F238E27FC236}">
                <a16:creationId xmlns:a16="http://schemas.microsoft.com/office/drawing/2014/main" xmlns="" id="{E11EC370-FC14-4762-9199-BA41D9B14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25" y="5224463"/>
            <a:ext cx="2686050" cy="159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6" descr="http://botsib.ru/dom_i_zdorove/wp-content/uploads/2016/11/%D0%B6%D0%B5%D0%BB%D0%B5.jpg">
            <a:extLst>
              <a:ext uri="{FF2B5EF4-FFF2-40B4-BE49-F238E27FC236}">
                <a16:creationId xmlns:a16="http://schemas.microsoft.com/office/drawing/2014/main" xmlns="" id="{3D8A2527-F7FA-4157-B647-4EBB8E5C49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400" y="5224463"/>
            <a:ext cx="23336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Творческий проект. Тема 2. [Режим совместимости]" id="{5F2E32F4-76C8-4EF4-9985-6069060C725D}" vid="{8F1386AE-0009-4089-8F9A-36456826CDA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Творческий проект. Тема 2.</Template>
  <TotalTime>230</TotalTime>
  <Words>547</Words>
  <Application>Microsoft Office PowerPoint</Application>
  <PresentationFormat>Экран (4:3)</PresentationFormat>
  <Paragraphs>55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Технология приготовления холодных десертов  6 класс</vt:lpstr>
      <vt:lpstr>Презентация PowerPoint</vt:lpstr>
      <vt:lpstr>Презентация PowerPoint</vt:lpstr>
      <vt:lpstr>ЧТО ТАКОЕ ДЕСЕРТ?</vt:lpstr>
      <vt:lpstr>ИЗ ИСТОРИИ</vt:lpstr>
      <vt:lpstr>По температуре подачи сладкие блюда делят на:</vt:lpstr>
      <vt:lpstr>Компоты</vt:lpstr>
      <vt:lpstr>Кисели</vt:lpstr>
      <vt:lpstr>ЖЕЛЕ</vt:lpstr>
      <vt:lpstr>Муссы</vt:lpstr>
      <vt:lpstr>Самбуки</vt:lpstr>
      <vt:lpstr>КРЕМЫ</vt:lpstr>
      <vt:lpstr>Как подают десерты?</vt:lpstr>
      <vt:lpstr>Вопросы для повторения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 по кулинарии 7 класс</dc:title>
  <dc:creator>АбашидзеШР</dc:creator>
  <cp:lastModifiedBy>Анастасия Гусева</cp:lastModifiedBy>
  <cp:revision>15</cp:revision>
  <dcterms:created xsi:type="dcterms:W3CDTF">2020-11-11T03:36:09Z</dcterms:created>
  <dcterms:modified xsi:type="dcterms:W3CDTF">2022-03-30T09:12:08Z</dcterms:modified>
</cp:coreProperties>
</file>