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59" r:id="rId5"/>
    <p:sldId id="263" r:id="rId6"/>
    <p:sldId id="257" r:id="rId7"/>
    <p:sldId id="262" r:id="rId8"/>
    <p:sldId id="269" r:id="rId9"/>
    <p:sldId id="258" r:id="rId10"/>
    <p:sldId id="268" r:id="rId11"/>
    <p:sldId id="270" r:id="rId12"/>
    <p:sldId id="267" r:id="rId13"/>
    <p:sldId id="271" r:id="rId14"/>
    <p:sldId id="272" r:id="rId15"/>
    <p:sldId id="261" r:id="rId16"/>
    <p:sldId id="260" r:id="rId17"/>
    <p:sldId id="26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543F56F9-DC4A-4EA7-8D1B-66392C7D2862}">
          <p14:sldIdLst>
            <p14:sldId id="256"/>
            <p14:sldId id="264"/>
            <p14:sldId id="265"/>
            <p14:sldId id="259"/>
            <p14:sldId id="263"/>
            <p14:sldId id="257"/>
            <p14:sldId id="262"/>
            <p14:sldId id="269"/>
            <p14:sldId id="258"/>
            <p14:sldId id="268"/>
            <p14:sldId id="270"/>
            <p14:sldId id="267"/>
            <p14:sldId id="271"/>
            <p14:sldId id="272"/>
            <p14:sldId id="261"/>
            <p14:sldId id="260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ransition spd="slow">
    <p:randomBar dir="vert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594" y="948263"/>
            <a:ext cx="8689976" cy="2509213"/>
          </a:xfrm>
        </p:spPr>
        <p:txBody>
          <a:bodyPr/>
          <a:lstStyle/>
          <a:p>
            <a:r>
              <a:rPr lang="uk-UA" dirty="0" err="1" smtClean="0"/>
              <a:t>Как</a:t>
            </a:r>
            <a:r>
              <a:rPr lang="uk-UA" dirty="0" smtClean="0"/>
              <a:t> </a:t>
            </a:r>
            <a:r>
              <a:rPr lang="uk-UA" dirty="0" err="1" smtClean="0"/>
              <a:t>избежать</a:t>
            </a:r>
            <a:r>
              <a:rPr lang="uk-UA" dirty="0" smtClean="0"/>
              <a:t> </a:t>
            </a:r>
            <a:r>
              <a:rPr lang="uk-UA" dirty="0" err="1" smtClean="0"/>
              <a:t>травматизма</a:t>
            </a:r>
            <a:r>
              <a:rPr lang="uk-UA" dirty="0" smtClean="0"/>
              <a:t> </a:t>
            </a:r>
            <a:r>
              <a:rPr lang="uk-UA" dirty="0" err="1" smtClean="0"/>
              <a:t>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7585" y="6093230"/>
            <a:ext cx="4048501" cy="677486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751" y="3809998"/>
            <a:ext cx="4314306" cy="2876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10497" y="211698"/>
            <a:ext cx="3943408" cy="2584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636110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3" y="78189"/>
            <a:ext cx="8961120" cy="6289360"/>
          </a:xfrm>
        </p:spPr>
        <p:txBody>
          <a:bodyPr>
            <a:normAutofit/>
          </a:bodyPr>
          <a:lstStyle/>
          <a:p>
            <a:r>
              <a:rPr lang="uk-UA" dirty="0" smtClean="0"/>
              <a:t>2.ОБМОРОЖЕНИЕ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ru-RU" sz="2200" dirty="0" err="1"/>
              <a:t>Обмороже́ние</a:t>
            </a:r>
            <a:r>
              <a:rPr lang="ru-RU" sz="2200" dirty="0"/>
              <a:t> </a:t>
            </a:r>
            <a:r>
              <a:rPr lang="ru-RU" sz="2200" dirty="0" smtClean="0"/>
              <a:t>или </a:t>
            </a:r>
            <a:r>
              <a:rPr lang="ru-RU" sz="2200" dirty="0" err="1"/>
              <a:t>отмороже́ние</a:t>
            </a:r>
            <a:r>
              <a:rPr lang="ru-RU" sz="2200" dirty="0"/>
              <a:t> (термин, применяемый в медицине) — повреждение тканей организма под воздействием низких температур. Нередко сопровождается общим переохлаждением организма и особенно часто затрагивает выступающие части тела, такие как ушные раковины, нос, недостаточно защищённые конечности, прежде всего пальцы рук и ног. Распространяется от более удаленных областей (кончиков пальцев, носа, ушей) органов к менее удаленным. Отличается от «холодных ожогов», возникающих в результате прямого контакта с крайне холодными веществами, такими как сухой лёд или жидкий азот.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4947" y="3701936"/>
            <a:ext cx="2574174" cy="2574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800200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3.Зимние вид</a:t>
            </a:r>
            <a:r>
              <a:rPr lang="ru-RU" dirty="0" smtClean="0"/>
              <a:t>ы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9575" y="2068771"/>
            <a:ext cx="5112012" cy="342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536" y="2201391"/>
            <a:ext cx="5694433" cy="355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8973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Правила </a:t>
            </a:r>
            <a:r>
              <a:rPr lang="uk-UA" dirty="0" err="1" smtClean="0"/>
              <a:t>предовращения</a:t>
            </a:r>
            <a:r>
              <a:rPr lang="uk-UA" dirty="0" smtClean="0"/>
              <a:t> </a:t>
            </a:r>
            <a:r>
              <a:rPr lang="uk-UA" dirty="0" err="1" smtClean="0"/>
              <a:t>травматизма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7339" y="1718570"/>
            <a:ext cx="3713316" cy="498670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" y="4311015"/>
            <a:ext cx="2819400" cy="2076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5126" y="1718570"/>
            <a:ext cx="3527002" cy="499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52320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Травматизм на улице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2577" y="3156672"/>
            <a:ext cx="4565649" cy="342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833" y="2453140"/>
            <a:ext cx="5395652" cy="4028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58420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Первая</a:t>
            </a:r>
            <a:r>
              <a:rPr lang="uk-UA" dirty="0" smtClean="0"/>
              <a:t> </a:t>
            </a:r>
            <a:r>
              <a:rPr lang="uk-UA" dirty="0" err="1" smtClean="0"/>
              <a:t>помощь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1506" y="1976265"/>
            <a:ext cx="3457528" cy="3424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932" y="2704283"/>
            <a:ext cx="5372068" cy="385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48713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78125"/>
            <a:ext cx="10363826" cy="3424107"/>
          </a:xfrm>
        </p:spPr>
        <p:txBody>
          <a:bodyPr/>
          <a:lstStyle/>
          <a:p>
            <a:r>
              <a:rPr lang="ru-RU" dirty="0"/>
              <a:t>Внимание и осторожность являются основными средствами для профилактики травматизма, и не только зимнего. А потому, выходя на улицу</a:t>
            </a:r>
            <a:r>
              <a:rPr lang="ru-RU" dirty="0" smtClean="0"/>
              <a:t>, особенно </a:t>
            </a:r>
            <a:r>
              <a:rPr lang="ru-RU" dirty="0"/>
              <a:t>в те дни, когда «плюс» на улице меняется на «минус» или наоборот, нужно оценивать каждый свой шаг! Помните, лучшая профилактика зимних травм — это осторожность и осмотрительность!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Будьте </a:t>
            </a:r>
            <a:r>
              <a:rPr lang="ru-RU" dirty="0">
                <a:solidFill>
                  <a:srgbClr val="FF0000"/>
                </a:solidFill>
              </a:rPr>
              <a:t>предельно внимательны и предусмотрительны!</a:t>
            </a:r>
          </a:p>
        </p:txBody>
      </p:sp>
    </p:spTree>
    <p:extLst>
      <p:ext uri="{BB962C8B-B14F-4D97-AF65-F5344CB8AC3E}">
        <p14:creationId xmlns:p14="http://schemas.microsoft.com/office/powerpoint/2010/main" xmlns="" val="38137622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Calibri" panose="020F0502020204030204" pitchFamily="34" charset="0"/>
              </a:rPr>
              <a:t>Итак, основной способ профилактики травм зимой – это осмотрительность и осторожность при передвижении по тротуарам и дорожкам, пешеходным переходам на мостовой, особенно при наличии снежных заносов и гололеда. Важно правильно, соответственно погодным условиям, подобрать одежду и обувь. Соблюдать правила безопасного поведения при занятии зимними видами спорта и играми, не оставлять детей без присмотра. Водители транспортных средств должны строго соблюдать правила дорожного движения и проявлять повышенное внимание, соблюдать скоростной режим и максимально внимательно относиться ко всем участникам дорожного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66585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4444" y="2884328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600" dirty="0" err="1" smtClean="0"/>
              <a:t>Спасибо</a:t>
            </a:r>
            <a:r>
              <a:rPr lang="uk-UA" sz="6600" dirty="0" smtClean="0"/>
              <a:t> за </a:t>
            </a:r>
            <a:r>
              <a:rPr lang="uk-UA" sz="6600" dirty="0" err="1" smtClean="0"/>
              <a:t>внимание</a:t>
            </a:r>
            <a:r>
              <a:rPr lang="uk-UA" sz="6600" dirty="0" smtClean="0"/>
              <a:t>!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710" y="416658"/>
            <a:ext cx="5674090" cy="353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454166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89083" y="654670"/>
            <a:ext cx="10363826" cy="3424107"/>
          </a:xfrm>
        </p:spPr>
        <p:txBody>
          <a:bodyPr/>
          <a:lstStyle/>
          <a:p>
            <a:r>
              <a:rPr lang="ru-RU" b="1" dirty="0"/>
              <a:t>Травматизм</a:t>
            </a:r>
            <a:r>
              <a:rPr lang="ru-RU" dirty="0"/>
              <a:t> — совокупность травм, возникших в определенной группе населения за определенный отрезок времени. Наибольший уровень травматизма отмечается у мужчин в возрасте 20-49 лет, а у женщин – 30-59 лет, причём во всех возрастных группах этот показатель значительно выше у мужчин. Среди всех причин первичной инвалидности и смертности травмы занимают третье место, а у лиц трудоспособного возраста травмы занимают первое место среди причин смерти. Травматизм - часть общей заболеваемости населения.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1992" y="3758672"/>
            <a:ext cx="4403461" cy="292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645676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23569" y="768280"/>
            <a:ext cx="8654175" cy="387798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cap="none" dirty="0" smtClean="0">
                <a:solidFill>
                  <a:srgbClr val="212121"/>
                </a:solidFill>
                <a:latin typeface="inherit"/>
              </a:rPr>
              <a:t>Ц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ель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: провести инструктаж по правильному поведению на улице зимой, как правильно избежать травматизма, какую опасность он может принести.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cap="none" dirty="0" smtClean="0">
                <a:solidFill>
                  <a:srgbClr val="212121"/>
                </a:solidFill>
                <a:latin typeface="inherit"/>
              </a:rPr>
              <a:t>З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адача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: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ознакомить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с информацией, напомнить правила техники безопасности во время зимних игр, спортивных 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зимних 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игр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и правил поведения на улице, полученные знания закрепить и использовать.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6144" y="4021282"/>
            <a:ext cx="3895205" cy="2337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1526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2210" y="879114"/>
            <a:ext cx="10363826" cy="3424107"/>
          </a:xfrm>
        </p:spPr>
        <p:txBody>
          <a:bodyPr/>
          <a:lstStyle/>
          <a:p>
            <a:r>
              <a:rPr lang="ru-RU" dirty="0"/>
              <a:t>При наступлении зимы, с выпадением первого снега частота обращений за помощью в медицинские учреждения по поводу травм увеличивается в 2-3 раза. В зимний период преобладают ушибы и переломы костей (около 15%), вывихи (около 10%). Пострадавшие преимущественно находятся в трудоспособном возрасте (около 80%). Дети до 18 лет составляют 2%, а лица старше 60 лет — около 8%.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8124" y="3801833"/>
            <a:ext cx="3648861" cy="273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365153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1025" y="887427"/>
            <a:ext cx="10263448" cy="2720298"/>
          </a:xfrm>
        </p:spPr>
        <p:txBody>
          <a:bodyPr/>
          <a:lstStyle/>
          <a:p>
            <a:r>
              <a:rPr lang="ru-RU" dirty="0" smtClean="0"/>
              <a:t>Главная </a:t>
            </a:r>
            <a:r>
              <a:rPr lang="ru-RU" dirty="0"/>
              <a:t>причина — не расчищенные от снега и льда тротуары. И конечно, максимальное число обращений городских жителей в </a:t>
            </a:r>
            <a:r>
              <a:rPr lang="ru-RU" dirty="0" err="1"/>
              <a:t>травмпункты</a:t>
            </a:r>
            <a:r>
              <a:rPr lang="ru-RU" dirty="0"/>
              <a:t> регистрируется в гололед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Зимний травматизм в общей структуре временной нетрудоспособности населения составляет до 15–18% и становится причиной 15–20% случаев инвалидности.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2146" y="3388666"/>
            <a:ext cx="4412327" cy="3229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541089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47025" y="712859"/>
            <a:ext cx="10363826" cy="3424107"/>
          </a:xfrm>
        </p:spPr>
        <p:txBody>
          <a:bodyPr/>
          <a:lstStyle/>
          <a:p>
            <a:r>
              <a:rPr lang="ru-RU" dirty="0"/>
              <a:t>Как прекрасные зимние виды спорта: катание на лыжах, коньках, санках, сноуборде дарят незабываемые ощущения и всплеск адреналина. Однако они могут быть </a:t>
            </a:r>
            <a:r>
              <a:rPr lang="ru-RU" dirty="0" err="1"/>
              <a:t>травматичны</a:t>
            </a:r>
            <a:r>
              <a:rPr lang="ru-RU" dirty="0"/>
              <a:t> и даже опасны для здоровья. </a:t>
            </a:r>
            <a:endParaRPr lang="ru-RU" dirty="0" smtClean="0"/>
          </a:p>
          <a:p>
            <a:r>
              <a:rPr lang="ru-RU" dirty="0" smtClean="0"/>
              <a:t>Больше </a:t>
            </a:r>
            <a:r>
              <a:rPr lang="ru-RU" dirty="0"/>
              <a:t>всего сопряжено с риском катание на лыжах или сноуборде, чуть менее опасно катание на санках. У детей наиболее частыми причинами травм являются не ушибы, а обморожение лица, носа и щек.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3637" y="3708198"/>
            <a:ext cx="3825586" cy="261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93319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2341" y="887427"/>
            <a:ext cx="9939251" cy="1988777"/>
          </a:xfrm>
        </p:spPr>
        <p:txBody>
          <a:bodyPr/>
          <a:lstStyle/>
          <a:p>
            <a:r>
              <a:rPr lang="ru-RU" dirty="0"/>
              <a:t>Основные травмы, возникающие при падении на улицах, — переломы и вывихи (65–72% всех случаев), ушибы мягких тканей и растяжения (22–25%), легкие ранения (4–6%).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0862" y="2448109"/>
            <a:ext cx="5473785" cy="3653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385012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.</a:t>
            </a:r>
            <a:r>
              <a:rPr lang="ru-RU" dirty="0"/>
              <a:t>Кто чаще всего страдает от «зимних» травм – женщины, мужчины, дети?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6019" y="2379785"/>
            <a:ext cx="5416085" cy="3751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508" y="2776450"/>
            <a:ext cx="5542511" cy="3695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253145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262" y="378632"/>
            <a:ext cx="10364451" cy="1596177"/>
          </a:xfrm>
        </p:spPr>
        <p:txBody>
          <a:bodyPr/>
          <a:lstStyle/>
          <a:p>
            <a:r>
              <a:rPr lang="ru-RU" dirty="0" smtClean="0"/>
              <a:t>1.Гололед </a:t>
            </a:r>
            <a:r>
              <a:rPr lang="ru-RU" dirty="0"/>
              <a:t>и травмы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6995" y="1559064"/>
            <a:ext cx="10363826" cy="3424107"/>
          </a:xfrm>
        </p:spPr>
        <p:txBody>
          <a:bodyPr/>
          <a:lstStyle/>
          <a:p>
            <a:r>
              <a:rPr lang="ru-RU" dirty="0"/>
              <a:t>Гололед – довольно частое атмосферное явление зимой — является причиной множества травм, полученных в этот период, в том числе среди детей. И здесь, подготовить ребенка по вопросам безопасного для здоровья поведения — задача для взрослых. Взрослые, просматривайте прогнозы погоды заранее и предпринимайте меры для обеспечения безопасности своей и своего ребенка заблаговременно.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0218" y="4020478"/>
            <a:ext cx="3374049" cy="2530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03673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178</TotalTime>
  <Words>520</Words>
  <Application>Microsoft Office PowerPoint</Application>
  <PresentationFormat>Произвольный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Капля</vt:lpstr>
      <vt:lpstr>Как избежать травматизма зимой</vt:lpstr>
      <vt:lpstr>Слайд 2</vt:lpstr>
      <vt:lpstr>Слайд 3</vt:lpstr>
      <vt:lpstr>Слайд 4</vt:lpstr>
      <vt:lpstr>Слайд 5</vt:lpstr>
      <vt:lpstr>Слайд 6</vt:lpstr>
      <vt:lpstr>Слайд 7</vt:lpstr>
      <vt:lpstr>.Кто чаще всего страдает от «зимних» травм – женщины, мужчины, дети?</vt:lpstr>
      <vt:lpstr>1.Гололед и травмы </vt:lpstr>
      <vt:lpstr>2.ОБМОРОЖЕНИЕ  Обмороже́ние или отмороже́ние (термин, применяемый в медицине) — повреждение тканей организма под воздействием низких температур. Нередко сопровождается общим переохлаждением организма и особенно часто затрагивает выступающие части тела, такие как ушные раковины, нос, недостаточно защищённые конечности, прежде всего пальцы рук и ног. Распространяется от более удаленных областей (кончиков пальцев, носа, ушей) органов к менее удаленным. Отличается от «холодных ожогов», возникающих в результате прямого контакта с крайне холодными веществами, такими как сухой лёд или жидкий азот. </vt:lpstr>
      <vt:lpstr>3.Зимние виды спорта</vt:lpstr>
      <vt:lpstr>Правила предовращения травматизма</vt:lpstr>
      <vt:lpstr>Травматизм на улице</vt:lpstr>
      <vt:lpstr>Первая помощь</vt:lpstr>
      <vt:lpstr>Слайд 15</vt:lpstr>
      <vt:lpstr>вывод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избежать травматизма зимой</dc:title>
  <dc:creator>User</dc:creator>
  <cp:lastModifiedBy>Admin</cp:lastModifiedBy>
  <cp:revision>14</cp:revision>
  <dcterms:created xsi:type="dcterms:W3CDTF">2018-11-18T12:49:20Z</dcterms:created>
  <dcterms:modified xsi:type="dcterms:W3CDTF">2018-11-19T00:39:26Z</dcterms:modified>
</cp:coreProperties>
</file>