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9" r:id="rId10"/>
    <p:sldId id="263" r:id="rId11"/>
    <p:sldId id="270" r:id="rId12"/>
    <p:sldId id="264" r:id="rId13"/>
    <p:sldId id="271" r:id="rId14"/>
    <p:sldId id="265" r:id="rId15"/>
    <p:sldId id="272" r:id="rId16"/>
    <p:sldId id="266" r:id="rId17"/>
    <p:sldId id="273" r:id="rId18"/>
    <p:sldId id="274" r:id="rId19"/>
    <p:sldId id="267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44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5A9D3-0055-413F-BFC8-BF155E0E67E1}" type="datetimeFigureOut">
              <a:rPr lang="ru-RU" smtClean="0"/>
              <a:t>05.02.2022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3448-6110-43ED-8660-FE1D3BA9ED7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9" y="3132290"/>
            <a:ext cx="9567135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5A9D3-0055-413F-BFC8-BF155E0E67E1}" type="datetimeFigureOut">
              <a:rPr lang="ru-RU" smtClean="0"/>
              <a:t>05.02.2022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3448-6110-43ED-8660-FE1D3BA9ED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8344" y="376518"/>
            <a:ext cx="27432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151" y="731520"/>
            <a:ext cx="6439049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5A9D3-0055-413F-BFC8-BF155E0E67E1}" type="datetimeFigureOut">
              <a:rPr lang="ru-RU" smtClean="0"/>
              <a:t>05.02.2022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3448-6110-43ED-8660-FE1D3BA9ED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5A9D3-0055-413F-BFC8-BF155E0E67E1}" type="datetimeFigureOut">
              <a:rPr lang="ru-RU" smtClean="0"/>
              <a:t>05.02.2022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3448-6110-43ED-8660-FE1D3BA9ED7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5A9D3-0055-413F-BFC8-BF155E0E67E1}" type="datetimeFigureOut">
              <a:rPr lang="ru-RU" smtClean="0"/>
              <a:t>05.02.2022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3448-6110-43ED-8660-FE1D3BA9ED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5A9D3-0055-413F-BFC8-BF155E0E67E1}" type="datetimeFigureOut">
              <a:rPr lang="ru-RU" smtClean="0"/>
              <a:t>05.02.2022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3448-6110-43ED-8660-FE1D3BA9ED7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23999" y="731519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731520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929" y="1400327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403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1399032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5A9D3-0055-413F-BFC8-BF155E0E67E1}" type="datetimeFigureOut">
              <a:rPr lang="ru-RU" smtClean="0"/>
              <a:t>05.02.2022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3448-6110-43ED-8660-FE1D3BA9ED7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5A9D3-0055-413F-BFC8-BF155E0E67E1}" type="datetimeFigureOut">
              <a:rPr lang="ru-RU" smtClean="0"/>
              <a:t>05.02.2022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3448-6110-43ED-8660-FE1D3BA9ED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5A9D3-0055-413F-BFC8-BF155E0E67E1}" type="datetimeFigureOut">
              <a:rPr lang="ru-RU" smtClean="0"/>
              <a:t>05.02.2022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3448-6110-43ED-8660-FE1D3BA9ED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94" y="2209801"/>
            <a:ext cx="4848113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688" y="731520"/>
            <a:ext cx="5356113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4354" y="3497802"/>
            <a:ext cx="4518213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5A9D3-0055-413F-BFC8-BF155E0E67E1}" type="datetimeFigureOut">
              <a:rPr lang="ru-RU" smtClean="0"/>
              <a:t>05.02.2022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3448-6110-43ED-8660-FE1D3BA9ED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6900" y="1143000"/>
            <a:ext cx="54864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5A9D3-0055-413F-BFC8-BF155E0E67E1}" type="datetimeFigureOut">
              <a:rPr lang="ru-RU" smtClean="0"/>
              <a:t>05.02.2022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3448-6110-43ED-8660-FE1D3BA9ED7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91" y="4464421"/>
            <a:ext cx="8511384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12192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1053" y="4372168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2260"/>
            <a:ext cx="85344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72201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EB5A9D3-0055-413F-BFC8-BF155E0E67E1}" type="datetimeFigureOut">
              <a:rPr lang="ru-RU" smtClean="0"/>
              <a:t>05.02.2022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172201"/>
            <a:ext cx="4470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0000" y="6172201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8113448-6110-43ED-8660-FE1D3BA9ED7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75479" y="1452971"/>
            <a:ext cx="5868174" cy="198555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Виды теста </a:t>
            </a:r>
            <a:br>
              <a:rPr lang="ru-RU" dirty="0" smtClean="0">
                <a:solidFill>
                  <a:srgbClr val="002060"/>
                </a:solidFill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и выпечки</a:t>
            </a:r>
            <a:endParaRPr lang="ru-RU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  <p:pic>
        <p:nvPicPr>
          <p:cNvPr id="4100" name="Picture 4" descr="https://img11.postila.ru/resize?w=460&amp;src=%2Fdata%2F07%2F07%2F21%2Fef%2F070721ef3586160a8f5b58f488864c51fd7fa0c2e692640aef72f79ac56b577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404" y="156755"/>
            <a:ext cx="2368731" cy="6563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705370" y="4949308"/>
            <a:ext cx="7516013" cy="882119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7 класс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3958225" y="325677"/>
            <a:ext cx="7878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614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85271" y="1189703"/>
            <a:ext cx="11457683" cy="149450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lvl="0" indent="0">
              <a:buClr>
                <a:srgbClr val="F14124">
                  <a:lumMod val="75000"/>
                </a:srgbClr>
              </a:buClr>
              <a:buNone/>
            </a:pP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Бисквитное тесто – итальянское изобретение, кондитерское тесто для выпечки из сахара, муки и яиц. Основной ингредиент в этом тесте – яйца, которые взбивают с сахаром и мукой.</a:t>
            </a:r>
          </a:p>
          <a:p>
            <a:pPr marL="0" lvl="0" indent="0">
              <a:buClr>
                <a:srgbClr val="F14124">
                  <a:lumMod val="75000"/>
                </a:srgbClr>
              </a:buClr>
              <a:buNone/>
            </a:pP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Тесто заливают в смазанную маслом форму и выпекают при 180-200 градусах. Полученный бисквитный корж используют как основу для тортов, пирогов и </a:t>
            </a:r>
            <a:r>
              <a:rPr lang="ru-RU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пирожных</a:t>
            </a:r>
            <a:endParaRPr lang="ru-RU" sz="2000" dirty="0"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85271" y="191729"/>
            <a:ext cx="3773773" cy="67842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3600" dirty="0" smtClean="0">
                <a:cs typeface="Times New Roman" panose="02020603050405020304" pitchFamily="18" charset="0"/>
              </a:rPr>
              <a:t>ВИДЫ ТЕСТА</a:t>
            </a:r>
            <a:endParaRPr lang="ru-RU" sz="3600" dirty="0"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7860323" y="231058"/>
            <a:ext cx="3773773" cy="6784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3600" dirty="0" smtClean="0">
                <a:cs typeface="Times New Roman" panose="02020603050405020304" pitchFamily="18" charset="0"/>
              </a:rPr>
              <a:t>БИСКВИТНОЕ</a:t>
            </a:r>
            <a:endParaRPr lang="ru-RU" sz="3600" dirty="0"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s://ej-ka.net/wp-content/uploads/2019/12/pirog2-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432" y="3090460"/>
            <a:ext cx="5169825" cy="3297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avatars.mds.yandex.net/get-zen_doc/1101166/pub_5b5b3bed96f9b900a8f23855_5b5b3c4824286300a954a71f/scale_12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8637" y="3088255"/>
            <a:ext cx="4955459" cy="3300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0158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3452" y="1294683"/>
            <a:ext cx="10515600" cy="127153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ru-RU" dirty="0" smtClean="0">
                <a:cs typeface="Times New Roman" panose="02020603050405020304" pitchFamily="18" charset="0"/>
              </a:rPr>
              <a:t>Из бисквитного теста выпекают пористую, пышную, мягкую и удобную заготовку, которая является основой для разнообразных тортов, </a:t>
            </a:r>
            <a:r>
              <a:rPr lang="ru-RU" dirty="0">
                <a:cs typeface="Times New Roman" panose="02020603050405020304" pitchFamily="18" charset="0"/>
              </a:rPr>
              <a:t>п</a:t>
            </a:r>
            <a:r>
              <a:rPr lang="ru-RU" dirty="0" smtClean="0">
                <a:cs typeface="Times New Roman" panose="02020603050405020304" pitchFamily="18" charset="0"/>
              </a:rPr>
              <a:t>ирожных, печенья. Даже просто посыпанный сахарной пудрой бисквит вкусен, подходит к чаю и кофе. </a:t>
            </a:r>
            <a:endParaRPr lang="ru-RU" dirty="0">
              <a:cs typeface="Times New Roman" panose="02020603050405020304" pitchFamily="18" charset="0"/>
            </a:endParaRPr>
          </a:p>
        </p:txBody>
      </p:sp>
      <p:pic>
        <p:nvPicPr>
          <p:cNvPr id="4098" name="Picture 2" descr="Ð¢Ð²Ð¾ÑÐ¾Ð¶Ð½Ð¾-Ð±Ð¸ÑÐºÐ²Ð¸ÑÐ½ÑÐ¹ ÑÐ¾ÑÑ &quot;ÐÐµÐ¶Ð½ÑÐ¹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271" y="3150061"/>
            <a:ext cx="3149237" cy="2997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ÐÐ¸Ð¼Ð¾Ð½Ð½ÑÐ¹ Ð±Ð¸ÑÐºÐ²Ð¸Ñ! ÐÐµÐ¶Ð½ÑÐ¹, Ð²Ð¾Ð·Ð´ÑÑÐ½ÑÐ¹, Ð°ÑÐ¾Ð¼Ð°ÑÐ½ÑÐ¹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7309" y="3433327"/>
            <a:ext cx="3367898" cy="2431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ÐÐ°Ð½Ð¸Ð»ÑÐ½ÑÐ¹ ÑÐ¾ÑÑ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1864" y="3150060"/>
            <a:ext cx="3722232" cy="2997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385271" y="191729"/>
            <a:ext cx="3773773" cy="67842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3600" smtClean="0">
                <a:cs typeface="Times New Roman" panose="02020603050405020304" pitchFamily="18" charset="0"/>
              </a:rPr>
              <a:t>ВИДЫ ТЕСТА</a:t>
            </a:r>
            <a:endParaRPr lang="ru-RU" sz="3600" dirty="0"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7860323" y="231058"/>
            <a:ext cx="3773773" cy="6784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3600" dirty="0" smtClean="0">
                <a:cs typeface="Times New Roman" panose="02020603050405020304" pitchFamily="18" charset="0"/>
              </a:rPr>
              <a:t>БИСКВИТНОЕ</a:t>
            </a:r>
            <a:endParaRPr lang="ru-RU" sz="36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00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79207" y="934064"/>
            <a:ext cx="10515600" cy="179438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000" dirty="0" smtClean="0">
                <a:cs typeface="Times New Roman" panose="02020603050405020304" pitchFamily="18" charset="0"/>
              </a:rPr>
              <a:t>Заварное тесто получают путем заваривания муки с водой, маслом, солью и последующего замешивания заваренной массы с большим количеством яиц. Приготовленное тесто отсаживают на противень в виде палочек, колец, мелких шариков. В процессе выпечки внутри изделия образуется полость (пустота), которую заполняют кремом. </a:t>
            </a:r>
            <a:endParaRPr lang="ru-RU" sz="2000" dirty="0"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85271" y="191729"/>
            <a:ext cx="3773773" cy="67842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3600" dirty="0" smtClean="0">
                <a:cs typeface="Times New Roman" panose="02020603050405020304" pitchFamily="18" charset="0"/>
              </a:rPr>
              <a:t>ВИДЫ ТЕСТА</a:t>
            </a:r>
            <a:endParaRPr lang="ru-RU" sz="3600" dirty="0"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7808626" y="255639"/>
            <a:ext cx="3773773" cy="67842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3600" dirty="0" smtClean="0">
                <a:cs typeface="Times New Roman" panose="02020603050405020304" pitchFamily="18" charset="0"/>
              </a:rPr>
              <a:t>ЗАВАРНОЕ</a:t>
            </a:r>
            <a:endParaRPr lang="ru-RU" sz="3600" dirty="0">
              <a:cs typeface="Times New Roman" panose="02020603050405020304" pitchFamily="18" charset="0"/>
            </a:endParaRPr>
          </a:p>
        </p:txBody>
      </p:sp>
      <p:pic>
        <p:nvPicPr>
          <p:cNvPr id="9218" name="Picture 2" descr="https://autogear.ru/misc/i/gallery/67167/244087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631" r="4324" b="10021"/>
          <a:stretch/>
        </p:blipFill>
        <p:spPr bwMode="auto">
          <a:xfrm>
            <a:off x="385270" y="3175451"/>
            <a:ext cx="4380271" cy="3357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cdn.sm-news.ru/wp-content/uploads/2020/02/17/thumb1-1024x53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8759" y="3175451"/>
            <a:ext cx="6383640" cy="3341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932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7194" y="934065"/>
            <a:ext cx="10515600" cy="84828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dirty="0" smtClean="0">
                <a:cs typeface="Times New Roman" panose="02020603050405020304" pitchFamily="18" charset="0"/>
              </a:rPr>
              <a:t>Готовят эклеры, профитроли, кольца с масляным, белковым или творожным кремом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85271" y="191729"/>
            <a:ext cx="3773773" cy="67842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3600" dirty="0" smtClean="0">
                <a:cs typeface="Times New Roman" panose="02020603050405020304" pitchFamily="18" charset="0"/>
              </a:rPr>
              <a:t>ВИДЫ ТЕСТА</a:t>
            </a:r>
            <a:endParaRPr lang="ru-RU" sz="3600" dirty="0"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7808626" y="191729"/>
            <a:ext cx="3773773" cy="67842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3600" dirty="0" smtClean="0">
                <a:cs typeface="Times New Roman" panose="02020603050405020304" pitchFamily="18" charset="0"/>
              </a:rPr>
              <a:t>ЗАВАРНОЕ</a:t>
            </a:r>
            <a:endParaRPr lang="ru-RU" sz="3600" dirty="0">
              <a:cs typeface="Times New Roman" panose="02020603050405020304" pitchFamily="18" charset="0"/>
            </a:endParaRPr>
          </a:p>
        </p:txBody>
      </p:sp>
      <p:pic>
        <p:nvPicPr>
          <p:cNvPr id="8196" name="Picture 4" descr="https://static.tildacdn.com/tild3261-3332-4665-b038-636664313630/DSC08593_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280" y="1995483"/>
            <a:ext cx="3899832" cy="2670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s://cafe-vokzal.ru/wp-content/uploads/2018/04/bf3495c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23764" y="4268730"/>
            <a:ext cx="4308543" cy="2377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s://avatars.mds.yandex.net/get-zen_doc/1592767/pub_5e25cc31a1bb8700b017cd28_5e268254027a1500ad49c642/scale_120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2541" y="1931289"/>
            <a:ext cx="4419858" cy="2798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3639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93955" y="1155291"/>
            <a:ext cx="10640960" cy="83574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>
                <a:cs typeface="Times New Roman" panose="02020603050405020304" pitchFamily="18" charset="0"/>
              </a:rPr>
              <a:t>Пряничное тесто в зависимости от содержания сахара и меда бывает: медовое, сахарное, медово-сахарное.</a:t>
            </a:r>
            <a:endParaRPr lang="ru-RU" dirty="0">
              <a:cs typeface="Times New Roman" panose="02020603050405020304" pitchFamily="18" charset="0"/>
            </a:endParaRPr>
          </a:p>
        </p:txBody>
      </p:sp>
      <p:pic>
        <p:nvPicPr>
          <p:cNvPr id="6146" name="Picture 2" descr="ÐÑÑÐ½Ð¸ÑÐ½ÑÐ¹ Ð´Ð¾Ð¼Ð¸Ðº Ð½Ð° ÑÐ²Ð°Ð´ÑÐ±Ñ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6575" y="2315498"/>
            <a:ext cx="4222625" cy="3478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385271" y="191729"/>
            <a:ext cx="3773773" cy="67842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3600" dirty="0" smtClean="0">
                <a:cs typeface="Times New Roman" panose="02020603050405020304" pitchFamily="18" charset="0"/>
              </a:rPr>
              <a:t>ВИДЫ ТЕСТА</a:t>
            </a:r>
            <a:endParaRPr lang="ru-RU" sz="3600" dirty="0"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7661142" y="255639"/>
            <a:ext cx="3773773" cy="67842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3600" dirty="0" smtClean="0">
                <a:cs typeface="Times New Roman" panose="02020603050405020304" pitchFamily="18" charset="0"/>
              </a:rPr>
              <a:t>ПРЯНИЧНОЕ</a:t>
            </a:r>
            <a:endParaRPr lang="ru-RU" sz="3600" dirty="0"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://i.mycdn.me/i?r=AzEPZsRbOZEKgBhR0XGMT1RkNXid8Yc-onar1ijfEExBP6aKTM5SRkZCeTgDn6uOyic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5869" y="2288937"/>
            <a:ext cx="5258333" cy="3505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4199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85271" y="191729"/>
            <a:ext cx="3773773" cy="67842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3600" dirty="0" smtClean="0">
                <a:cs typeface="Times New Roman" panose="02020603050405020304" pitchFamily="18" charset="0"/>
              </a:rPr>
              <a:t>ВИДЫ ТЕСТА</a:t>
            </a:r>
            <a:endParaRPr lang="ru-RU" sz="3600" dirty="0"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7897116" y="240890"/>
            <a:ext cx="3773773" cy="67842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3600" dirty="0" smtClean="0">
                <a:cs typeface="Times New Roman" panose="02020603050405020304" pitchFamily="18" charset="0"/>
              </a:rPr>
              <a:t>ПЕСОЧНОЕ</a:t>
            </a:r>
            <a:endParaRPr lang="ru-RU" sz="3600" dirty="0">
              <a:cs typeface="Times New Roman" panose="02020603050405020304" pitchFamily="18" charset="0"/>
            </a:endParaRPr>
          </a:p>
        </p:txBody>
      </p:sp>
      <p:pic>
        <p:nvPicPr>
          <p:cNvPr id="11268" name="Picture 4" descr="https://img.povar.ru/uploads/9f/88/b3/2e/pirog_s_sirom_iz_tvorojnogo_testa-57219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9943" y="2033022"/>
            <a:ext cx="3848117" cy="2565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s://i.pinimg.com/originals/c6/46/56/c6465690f05c1aaca85866a3e339333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9044" y="3867221"/>
            <a:ext cx="4084688" cy="2639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https://avatars.mds.yandex.net/get-pdb/34158/343827047-pesochnoe-testo-eto-prosto-1459957044.44/s1200?webp=false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941" y="2118369"/>
            <a:ext cx="3748431" cy="249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9432" y="919317"/>
            <a:ext cx="11051457" cy="93898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>
              <a:buClr>
                <a:srgbClr val="F14124">
                  <a:lumMod val="75000"/>
                </a:srgbClr>
              </a:buClr>
            </a:pPr>
            <a:r>
              <a:rPr lang="ru-RU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Песо́чное</a:t>
            </a: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ru-RU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те́сто</a:t>
            </a: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 — тесто, которое обычно замешивают из муки, сахара, яиц, масла или маргарина с  использованием разрыхлителя (соды</a:t>
            </a: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).</a:t>
            </a:r>
            <a:endParaRPr lang="ru-RU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77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83876" y="1465007"/>
            <a:ext cx="10118901" cy="98322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>
              <a:buClr>
                <a:srgbClr val="F14124">
                  <a:lumMod val="75000"/>
                </a:srgbClr>
              </a:buClr>
            </a:pPr>
            <a:r>
              <a:rPr lang="ru-RU" sz="2400" dirty="0" smtClean="0">
                <a:solidFill>
                  <a:prstClr val="black">
                    <a:lumMod val="75000"/>
                    <a:lumOff val="25000"/>
                  </a:prstClr>
                </a:solidFill>
                <a:cs typeface="Times New Roman" panose="02020603050405020304" pitchFamily="18" charset="0"/>
              </a:rPr>
              <a:t>Торты</a:t>
            </a:r>
            <a: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solidFill>
                  <a:prstClr val="black">
                    <a:lumMod val="75000"/>
                    <a:lumOff val="25000"/>
                  </a:prstClr>
                </a:solidFill>
                <a:cs typeface="Times New Roman" panose="02020603050405020304" pitchFamily="18" charset="0"/>
              </a:rPr>
              <a:t> пироги, пирожные </a:t>
            </a:r>
            <a: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  <a:cs typeface="Times New Roman" panose="02020603050405020304" pitchFamily="18" charset="0"/>
              </a:rPr>
              <a:t>и печенье из песочного теста обладают рассыпчатостью</a:t>
            </a:r>
            <a:r>
              <a:rPr lang="ru-RU" sz="2400" dirty="0" smtClean="0">
                <a:solidFill>
                  <a:prstClr val="black">
                    <a:lumMod val="75000"/>
                    <a:lumOff val="25000"/>
                  </a:prstClr>
                </a:solidFill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prstClr val="black">
                  <a:lumMod val="75000"/>
                  <a:lumOff val="25000"/>
                </a:prstClr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85271" y="191729"/>
            <a:ext cx="3773773" cy="67842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3600" dirty="0" smtClean="0">
                <a:cs typeface="Times New Roman" panose="02020603050405020304" pitchFamily="18" charset="0"/>
              </a:rPr>
              <a:t>ВИДЫ ТЕСТА</a:t>
            </a:r>
            <a:endParaRPr lang="ru-RU" sz="3600" dirty="0">
              <a:cs typeface="Times New Roman" panose="02020603050405020304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7985607" y="196645"/>
            <a:ext cx="3773773" cy="6784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3600" dirty="0" smtClean="0">
                <a:cs typeface="Times New Roman" panose="02020603050405020304" pitchFamily="18" charset="0"/>
              </a:rPr>
              <a:t>ПЕСОЧНОЕ</a:t>
            </a:r>
            <a:endParaRPr lang="ru-RU" sz="3600" dirty="0">
              <a:cs typeface="Times New Roman" panose="02020603050405020304" pitchFamily="18" charset="0"/>
            </a:endParaRPr>
          </a:p>
        </p:txBody>
      </p:sp>
      <p:pic>
        <p:nvPicPr>
          <p:cNvPr id="12290" name="Picture 2" descr="https://russian-boy.ru/wp-content/uploads/2019/09/%D0%9F%D0%B5%D1%81%D0%BE%D1%87%D0%BD%D0%BE%D0%B5-%D0%BF%D0%B5%D1%87%D0%B5%D0%BD%D1%8C%D0%B5-1024x57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271" y="3046132"/>
            <a:ext cx="5658056" cy="3182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s://pirogi-22.ru/image/catalog/sladkie/klubnikatvorog_novyjrazmer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7497" y="3085654"/>
            <a:ext cx="4732036" cy="3143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313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35974" y="1007806"/>
            <a:ext cx="11718406" cy="288576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>
              <a:buClr>
                <a:srgbClr val="F14124">
                  <a:lumMod val="75000"/>
                </a:srgbClr>
              </a:buClr>
            </a:pPr>
            <a:r>
              <a:rPr lang="ru-RU" sz="19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Слоёное тесто представляет собой множество тончайших слоёв теста и жира. </a:t>
            </a:r>
            <a:r>
              <a:rPr lang="ru-RU" sz="19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Его изобретение приписывают французскому художнику Клоду </a:t>
            </a:r>
            <a:r>
              <a:rPr lang="ru-RU" sz="19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Лоррену</a:t>
            </a:r>
            <a:r>
              <a:rPr lang="ru-RU" sz="19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. Слоёное тесто может быть как </a:t>
            </a:r>
            <a:r>
              <a:rPr lang="ru-RU" sz="19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бездрожжевым</a:t>
            </a:r>
            <a:r>
              <a:rPr lang="ru-RU" sz="1900" dirty="0">
                <a:solidFill>
                  <a:prstClr val="black">
                    <a:lumMod val="75000"/>
                    <a:lumOff val="25000"/>
                  </a:prstClr>
                </a:solidFill>
              </a:rPr>
              <a:t>, так и дрожжевым. </a:t>
            </a:r>
            <a:endParaRPr lang="ru-RU" sz="19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F14124">
                  <a:lumMod val="75000"/>
                </a:srgbClr>
              </a:buClr>
            </a:pPr>
            <a:r>
              <a:rPr lang="ru-RU" sz="19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Основной </a:t>
            </a:r>
            <a:r>
              <a:rPr lang="ru-RU" sz="19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его компонент, наряду с </a:t>
            </a:r>
            <a:r>
              <a:rPr lang="ru-RU" sz="19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мукой </a:t>
            </a:r>
            <a:r>
              <a:rPr lang="ru-RU" sz="1900" dirty="0">
                <a:solidFill>
                  <a:prstClr val="black">
                    <a:lumMod val="75000"/>
                    <a:lumOff val="25000"/>
                  </a:prstClr>
                </a:solidFill>
              </a:rPr>
              <a:t>– сливочное масло или маргарин. Слоёное тесто делается путём неоднократного раскатывания и складывания, в результате чего образуются чередующиеся слои из теста и жира. Для того, чтобы жир застывал и тесто расслаивалось, его охлаждают после раскатки каждого слоя, так что процесс приготовления занимает достаточно много времени – тем дольше, чем больше количество слоёв в тесте</a:t>
            </a:r>
            <a:r>
              <a:rPr lang="ru-RU" sz="19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. Чтобы слои не смешивались, тесто должно быть очень холодным.</a:t>
            </a:r>
            <a:endParaRPr lang="ru-RU" sz="19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F14124">
                  <a:lumMod val="75000"/>
                </a:srgbClr>
              </a:buClr>
            </a:pPr>
            <a:endParaRPr lang="ru-RU" sz="19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F14124">
                  <a:lumMod val="75000"/>
                </a:srgbClr>
              </a:buClr>
            </a:pPr>
            <a:endParaRPr lang="ru-RU" sz="2400" dirty="0">
              <a:solidFill>
                <a:prstClr val="black">
                  <a:lumMod val="75000"/>
                  <a:lumOff val="25000"/>
                </a:prstClr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85271" y="191729"/>
            <a:ext cx="3773773" cy="67842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3600" dirty="0" smtClean="0">
                <a:cs typeface="Times New Roman" panose="02020603050405020304" pitchFamily="18" charset="0"/>
              </a:rPr>
              <a:t>ВИДЫ ТЕСТА</a:t>
            </a:r>
            <a:endParaRPr lang="ru-RU" sz="3600" dirty="0">
              <a:cs typeface="Times New Roman" panose="02020603050405020304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7985607" y="196645"/>
            <a:ext cx="3773773" cy="6784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3600" dirty="0" smtClean="0">
                <a:cs typeface="Times New Roman" panose="02020603050405020304" pitchFamily="18" charset="0"/>
              </a:rPr>
              <a:t>СЛОЁНОЕ</a:t>
            </a:r>
            <a:endParaRPr lang="ru-RU" sz="3600" dirty="0"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avatars.mds.yandex.net/get-zen_doc/964926/pub_5d95c8724e057700b1180df6_5d95c8ea2beb4900ac81c4d2/scale_12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271" y="4041057"/>
            <a:ext cx="3805495" cy="2482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eco-recept.ru/wp-content/uploads/wsi-imageoptim-0_00002-28-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1929" y="3999135"/>
            <a:ext cx="3653678" cy="2505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cardio.today/wp-content/uploads/2017/10/ane12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6864" y="4020095"/>
            <a:ext cx="3857516" cy="2463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99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42285" y="1297676"/>
            <a:ext cx="2740127" cy="433550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>
              <a:buClr>
                <a:srgbClr val="F14124">
                  <a:lumMod val="75000"/>
                </a:srgbClr>
              </a:buClr>
            </a:pPr>
            <a:r>
              <a:rPr lang="ru-RU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Слоёное </a:t>
            </a: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тесто используют для </a:t>
            </a:r>
            <a:r>
              <a:rPr lang="ru-RU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изготовления:</a:t>
            </a:r>
          </a:p>
          <a:p>
            <a:pPr lvl="0">
              <a:buClr>
                <a:srgbClr val="F14124">
                  <a:lumMod val="75000"/>
                </a:srgbClr>
              </a:buClr>
            </a:pPr>
            <a:r>
              <a:rPr lang="ru-RU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«язычков» </a:t>
            </a:r>
          </a:p>
          <a:p>
            <a:pPr lvl="0">
              <a:buClr>
                <a:srgbClr val="F14124">
                  <a:lumMod val="75000"/>
                </a:srgbClr>
              </a:buClr>
            </a:pPr>
            <a:r>
              <a:rPr lang="ru-RU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«бантиков»</a:t>
            </a:r>
          </a:p>
          <a:p>
            <a:pPr lvl="0">
              <a:buClr>
                <a:srgbClr val="F14124">
                  <a:lumMod val="75000"/>
                </a:srgbClr>
              </a:buClr>
            </a:pPr>
            <a:r>
              <a:rPr lang="ru-RU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«</a:t>
            </a:r>
            <a:r>
              <a:rPr lang="ru-RU" sz="2000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треугольничков</a:t>
            </a:r>
            <a:r>
              <a:rPr lang="ru-RU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»</a:t>
            </a:r>
          </a:p>
          <a:p>
            <a:pPr lvl="0">
              <a:buClr>
                <a:srgbClr val="F14124">
                  <a:lumMod val="75000"/>
                </a:srgbClr>
              </a:buClr>
            </a:pPr>
            <a:r>
              <a:rPr lang="ru-RU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пирожков   </a:t>
            </a:r>
          </a:p>
          <a:p>
            <a:pPr lvl="0">
              <a:buClr>
                <a:srgbClr val="F14124">
                  <a:lumMod val="75000"/>
                </a:srgbClr>
              </a:buClr>
            </a:pPr>
            <a:r>
              <a:rPr lang="ru-RU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булочек</a:t>
            </a:r>
          </a:p>
          <a:p>
            <a:pPr lvl="0">
              <a:buClr>
                <a:srgbClr val="F14124">
                  <a:lumMod val="75000"/>
                </a:srgbClr>
              </a:buClr>
            </a:pPr>
            <a:r>
              <a:rPr lang="ru-RU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тортов </a:t>
            </a:r>
          </a:p>
          <a:p>
            <a:pPr lvl="0">
              <a:buClr>
                <a:srgbClr val="F14124">
                  <a:lumMod val="75000"/>
                </a:srgbClr>
              </a:buClr>
            </a:pPr>
            <a:r>
              <a:rPr lang="ru-RU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ru-RU" sz="2000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самсы</a:t>
            </a:r>
            <a:endParaRPr lang="ru-RU" sz="20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F14124">
                  <a:lumMod val="75000"/>
                </a:srgbClr>
              </a:buClr>
            </a:pPr>
            <a:endParaRPr lang="ru-RU" sz="2400" dirty="0">
              <a:solidFill>
                <a:prstClr val="black">
                  <a:lumMod val="75000"/>
                  <a:lumOff val="25000"/>
                </a:prstClr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85271" y="191729"/>
            <a:ext cx="3773773" cy="67842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3600" dirty="0" smtClean="0">
                <a:cs typeface="Times New Roman" panose="02020603050405020304" pitchFamily="18" charset="0"/>
              </a:rPr>
              <a:t>ВИДЫ ТЕСТА</a:t>
            </a:r>
            <a:endParaRPr lang="ru-RU" sz="3600" dirty="0">
              <a:cs typeface="Times New Roman" panose="02020603050405020304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7985607" y="196645"/>
            <a:ext cx="3773773" cy="6784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3600" dirty="0" smtClean="0">
                <a:cs typeface="Times New Roman" panose="02020603050405020304" pitchFamily="18" charset="0"/>
              </a:rPr>
              <a:t>СЛОЁНОЕ</a:t>
            </a:r>
            <a:endParaRPr lang="ru-RU" sz="3600" dirty="0"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avatars.mds.yandex.net/get-pdb/33827/592ca543-c035-4c23-99df-ef24fbf40adb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69052" y="3923071"/>
            <a:ext cx="3677152" cy="2451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mykaleidoscope.ru/uploads/posts/2019-12/1575770591_33-3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4696" y="1124775"/>
            <a:ext cx="3798807" cy="2532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fb.ru/misc/i/gallery/40827/267349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4697" y="3902669"/>
            <a:ext cx="3798806" cy="247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kstrip.ru/wp-content/uploads/2017/02/15623845_199269627203790_2960136931221962752_n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69052" y="1124775"/>
            <a:ext cx="3560597" cy="2532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9762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85271" y="879987"/>
            <a:ext cx="11546174" cy="82204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>
                <a:cs typeface="Times New Roman" panose="02020603050405020304" pitchFamily="18" charset="0"/>
              </a:rPr>
              <a:t>Жидкое тесто может быть простым или сдобным, пресным или дрожжевым. Из него готовят: блины, блинчики, оладьи, блинные пироги.</a:t>
            </a:r>
          </a:p>
          <a:p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85271" y="191729"/>
            <a:ext cx="3773773" cy="67842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3600" smtClean="0">
                <a:cs typeface="Times New Roman" panose="02020603050405020304" pitchFamily="18" charset="0"/>
              </a:rPr>
              <a:t>ВИДЫ ТЕСТА</a:t>
            </a:r>
            <a:endParaRPr lang="ru-RU" sz="3600" dirty="0"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7020233" y="201561"/>
            <a:ext cx="4550102" cy="67842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3600" dirty="0" smtClean="0">
                <a:cs typeface="Times New Roman" panose="02020603050405020304" pitchFamily="18" charset="0"/>
              </a:rPr>
              <a:t>ЖИДКОЕ ТЕСТО</a:t>
            </a:r>
            <a:endParaRPr lang="ru-RU" sz="3600" dirty="0">
              <a:cs typeface="Times New Roman" panose="02020603050405020304" pitchFamily="18" charset="0"/>
            </a:endParaRPr>
          </a:p>
        </p:txBody>
      </p:sp>
      <p:pic>
        <p:nvPicPr>
          <p:cNvPr id="13314" name="Picture 2" descr="https://elleonora.ru/wp-content/uploads/2020/02/testo-blin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507" y="1945982"/>
            <a:ext cx="3438533" cy="2434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https://avatars.mds.yandex.net/get-zen_doc/758638/pub_5bf9ae5d52ef2600a94022f7_5bfaad839dd08200ab724f9f/scale_12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3149" y="4050875"/>
            <a:ext cx="4291781" cy="2559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s://avatars.mds.yandex.net/get-pdb/1766896/6f375ad1-6d36-43bc-8ec7-0c99a6221827/s120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6586" y="1945983"/>
            <a:ext cx="3828414" cy="2552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3937" y="3824816"/>
            <a:ext cx="3562875" cy="2671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276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4989" y="286865"/>
            <a:ext cx="2888869" cy="1143000"/>
          </a:xfrm>
        </p:spPr>
        <p:txBody>
          <a:bodyPr/>
          <a:lstStyle/>
          <a:p>
            <a:pPr algn="l"/>
            <a:r>
              <a:rPr lang="ru-RU" dirty="0" smtClean="0"/>
              <a:t>ТЕСТО</a:t>
            </a:r>
            <a:endParaRPr lang="ru-RU" dirty="0"/>
          </a:p>
        </p:txBody>
      </p:sp>
      <p:sp>
        <p:nvSpPr>
          <p:cNvPr id="5" name="Объект 2"/>
          <p:cNvSpPr>
            <a:spLocks noGrp="1"/>
          </p:cNvSpPr>
          <p:nvPr>
            <p:ph sz="quarter" idx="13"/>
          </p:nvPr>
        </p:nvSpPr>
        <p:spPr>
          <a:xfrm>
            <a:off x="221226" y="1150232"/>
            <a:ext cx="11695471" cy="240413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Тесто </a:t>
            </a:r>
            <a:r>
              <a:rPr lang="ru-RU" dirty="0"/>
              <a:t>— основной полуфабрикат в хлебопекарном, бараночном, кондитерском и макаронном производствах, а также при приготовлении мучных изделий в домашних </a:t>
            </a:r>
            <a:r>
              <a:rPr lang="ru-RU" dirty="0" smtClean="0"/>
              <a:t>условиях</a:t>
            </a:r>
          </a:p>
          <a:p>
            <a:r>
              <a:rPr lang="ru-RU" dirty="0" smtClean="0"/>
              <a:t>Тесто  -смесь</a:t>
            </a:r>
            <a:r>
              <a:rPr lang="ru-RU" dirty="0"/>
              <a:t>, образующаяся при замешивании муки, воды, дрожжей, соли, сахара, масла и других </a:t>
            </a:r>
            <a:r>
              <a:rPr lang="ru-RU" dirty="0" smtClean="0"/>
              <a:t>ингредиентов.   </a:t>
            </a:r>
          </a:p>
          <a:p>
            <a:r>
              <a:rPr lang="ru-RU" dirty="0" smtClean="0"/>
              <a:t> </a:t>
            </a:r>
            <a:r>
              <a:rPr lang="ru-RU" dirty="0"/>
              <a:t>Тесто содержит белки, углеводы, жиры, кислоты, соли и другие </a:t>
            </a:r>
            <a:r>
              <a:rPr lang="ru-RU" dirty="0" smtClean="0"/>
              <a:t>вещества.</a:t>
            </a:r>
            <a:endParaRPr lang="ru-RU" dirty="0"/>
          </a:p>
        </p:txBody>
      </p:sp>
      <p:pic>
        <p:nvPicPr>
          <p:cNvPr id="2050" name="Picture 2" descr="https://attuale.ru/wp-content/uploads/2018/08/testo-dlya-pizza-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1257" y="3712804"/>
            <a:ext cx="3745749" cy="2702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avatars.mds.yandex.net/get-zen_doc/1712117/pub_5dea9a4b98930900adc8b668_5dea9a9734808200b10dae69/scale_12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1610" y="3712805"/>
            <a:ext cx="4803392" cy="2702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27541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85271" y="1101212"/>
            <a:ext cx="11546174" cy="177472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 smtClean="0">
                <a:cs typeface="Times New Roman" panose="02020603050405020304" pitchFamily="18" charset="0"/>
              </a:rPr>
              <a:t>Блины готовят из густого теста с добавлением разрыхлителя (дрожжи или сода), обжаривая с двух сторон. Очень вкусны и питательны блины с припёком. Припёк – это какие- либо продукты, запечённые внутри блина. Это могут быть измельчённые овощи, грибы, варёные яйца. Вначале на сковороду наливают порцию теста. Когда блин зарумянится, кладут на него начинку и сверху заливают второй порцией теста. Блин переворачивают на другую сторону и немного обжаривают.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85271" y="191729"/>
            <a:ext cx="3773773" cy="67842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3600" smtClean="0">
                <a:cs typeface="Times New Roman" panose="02020603050405020304" pitchFamily="18" charset="0"/>
              </a:rPr>
              <a:t>ВИДЫ ТЕСТА</a:t>
            </a:r>
            <a:endParaRPr lang="ru-RU" sz="3600" dirty="0"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35329" y="201561"/>
            <a:ext cx="5435006" cy="6784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3600" dirty="0" smtClean="0">
                <a:cs typeface="Times New Roman" panose="02020603050405020304" pitchFamily="18" charset="0"/>
              </a:rPr>
              <a:t>ТЕСТО ДЛЯ БЛИНОВ</a:t>
            </a:r>
            <a:endParaRPr lang="ru-RU" sz="3600" dirty="0"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avatars.mds.yandex.net/get-pdb/2352951/3ceb4000-b4d4-4f76-9992-235b288b5d5e/s12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6555" y="3236442"/>
            <a:ext cx="5213780" cy="2933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avatars.mds.yandex.net/get-pdb/875592/567102ac-010f-4ec3-8535-6dd236ea48b8/s12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9547" y="3236442"/>
            <a:ext cx="4415012" cy="2933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669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85271" y="1101212"/>
            <a:ext cx="11546174" cy="276286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dirty="0" smtClean="0">
                <a:cs typeface="Times New Roman" panose="02020603050405020304" pitchFamily="18" charset="0"/>
              </a:rPr>
              <a:t>Блинчики выпекают из очень жидкого теста без разрыхлителя. Обычно обжаривают одну сторону, снимают блинчик со сковороды, на поджаренную сторону кладут начинку, сворачивают трубочкой или конвертиком и снова обжаривают. Начинкой может служить творог, яблоки, готовый к употреблению мясной фарш, ветчина и др. </a:t>
            </a:r>
          </a:p>
          <a:p>
            <a:r>
              <a:rPr lang="ru-RU" sz="2000" dirty="0">
                <a:cs typeface="Times New Roman" panose="02020603050405020304" pitchFamily="18" charset="0"/>
              </a:rPr>
              <a:t>Если вам надоела обычная форма блинчиков, то можно приготовить кружевные блинчики. Тесто для блинчиков перелить в пластиковую бутылку, в крышке которой сделать отверстие. Наливать тесто необходимо на разогретую и смазанную маслом сковороду в виде различных кружевных узоров. </a:t>
            </a:r>
          </a:p>
          <a:p>
            <a:endParaRPr lang="ru-RU" dirty="0" smtClean="0"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85271" y="191729"/>
            <a:ext cx="3773773" cy="67842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3600" smtClean="0">
                <a:cs typeface="Times New Roman" panose="02020603050405020304" pitchFamily="18" charset="0"/>
              </a:rPr>
              <a:t>ВИДЫ ТЕСТА</a:t>
            </a:r>
            <a:endParaRPr lang="ru-RU" sz="3600" dirty="0"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530645" y="201561"/>
            <a:ext cx="6039690" cy="6784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3600" dirty="0" smtClean="0">
                <a:cs typeface="Times New Roman" panose="02020603050405020304" pitchFamily="18" charset="0"/>
              </a:rPr>
              <a:t>ТЕСТО ДЛЯ БЛИНЧИКОВ</a:t>
            </a:r>
            <a:endParaRPr lang="ru-RU" sz="3600" dirty="0">
              <a:cs typeface="Times New Roman" panose="02020603050405020304" pitchFamily="18" charset="0"/>
            </a:endParaRPr>
          </a:p>
        </p:txBody>
      </p:sp>
      <p:pic>
        <p:nvPicPr>
          <p:cNvPr id="4100" name="Picture 4" descr="https://delorukaya.ru/wp-content/uploads/2020/02/bliny-serdechkom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3820" y="4066765"/>
            <a:ext cx="5000829" cy="2660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sous-chef.ru/wp-content/uploads/jnjsdfkvbsdgt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216"/>
          <a:stretch/>
        </p:blipFill>
        <p:spPr bwMode="auto">
          <a:xfrm>
            <a:off x="517098" y="4066764"/>
            <a:ext cx="4556347" cy="2600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778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25474" y="1120876"/>
            <a:ext cx="3139594" cy="276286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sz="2000" dirty="0" smtClean="0">
                <a:cs typeface="Times New Roman" panose="02020603050405020304" pitchFamily="18" charset="0"/>
              </a:rPr>
              <a:t>Продукты</a:t>
            </a:r>
          </a:p>
          <a:p>
            <a:r>
              <a:rPr lang="ru-RU" sz="2000" dirty="0" smtClean="0">
                <a:cs typeface="Times New Roman" panose="02020603050405020304" pitchFamily="18" charset="0"/>
              </a:rPr>
              <a:t>Мука - 2 стакана</a:t>
            </a:r>
          </a:p>
          <a:p>
            <a:r>
              <a:rPr lang="ru-RU" sz="2000" dirty="0" smtClean="0">
                <a:cs typeface="Times New Roman" panose="02020603050405020304" pitchFamily="18" charset="0"/>
              </a:rPr>
              <a:t>Молоко – 3 стакана</a:t>
            </a:r>
          </a:p>
          <a:p>
            <a:r>
              <a:rPr lang="ru-RU" sz="2000" dirty="0" smtClean="0">
                <a:cs typeface="Times New Roman" panose="02020603050405020304" pitchFamily="18" charset="0"/>
              </a:rPr>
              <a:t>Яйца – 3 штуки</a:t>
            </a:r>
          </a:p>
          <a:p>
            <a:r>
              <a:rPr lang="ru-RU" sz="2000" dirty="0" smtClean="0">
                <a:cs typeface="Times New Roman" panose="02020603050405020304" pitchFamily="18" charset="0"/>
              </a:rPr>
              <a:t>Сахар – 1 ст. ложка</a:t>
            </a:r>
          </a:p>
          <a:p>
            <a:r>
              <a:rPr lang="ru-RU" sz="2000" dirty="0" smtClean="0">
                <a:cs typeface="Times New Roman" panose="02020603050405020304" pitchFamily="18" charset="0"/>
              </a:rPr>
              <a:t>Соль – ½ ч. ложки</a:t>
            </a:r>
          </a:p>
          <a:p>
            <a:r>
              <a:rPr lang="ru-RU" sz="2000" dirty="0" smtClean="0">
                <a:cs typeface="Times New Roman" panose="02020603050405020304" pitchFamily="18" charset="0"/>
              </a:rPr>
              <a:t>Растительное масло </a:t>
            </a:r>
            <a:endParaRPr lang="ru-RU" dirty="0" smtClean="0"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048040" y="201561"/>
            <a:ext cx="10499947" cy="6784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3600" dirty="0" smtClean="0">
                <a:cs typeface="Times New Roman" panose="02020603050405020304" pitchFamily="18" charset="0"/>
              </a:rPr>
              <a:t>ТЕХНОЛОГИЯ ПРИГОТОВЛЕНИЯ БЛИНЧИКОВ</a:t>
            </a:r>
            <a:endParaRPr lang="ru-RU" sz="3600" dirty="0">
              <a:cs typeface="Times New Roman" panose="02020603050405020304" pitchFamily="18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5309419" y="1120876"/>
            <a:ext cx="6268064" cy="27628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ru-RU" sz="2000" dirty="0" smtClean="0">
                <a:cs typeface="Times New Roman" panose="02020603050405020304" pitchFamily="18" charset="0"/>
              </a:rPr>
              <a:t>Последовательность приготовления</a:t>
            </a:r>
          </a:p>
          <a:p>
            <a:r>
              <a:rPr lang="ru-RU" sz="2000" dirty="0" smtClean="0">
                <a:cs typeface="Times New Roman" panose="02020603050405020304" pitchFamily="18" charset="0"/>
              </a:rPr>
              <a:t>1.Яйца взбить с солью и сахаром.</a:t>
            </a:r>
          </a:p>
          <a:p>
            <a:r>
              <a:rPr lang="ru-RU" sz="2000" dirty="0" smtClean="0">
                <a:cs typeface="Times New Roman" panose="02020603050405020304" pitchFamily="18" charset="0"/>
              </a:rPr>
              <a:t>2.Развести массу одним стаканом молока.</a:t>
            </a:r>
          </a:p>
          <a:p>
            <a:r>
              <a:rPr lang="ru-RU" sz="2000" dirty="0" smtClean="0">
                <a:cs typeface="Times New Roman" panose="02020603050405020304" pitchFamily="18" charset="0"/>
              </a:rPr>
              <a:t>3.Всыпать муку и вымесить тесто до гладкости.</a:t>
            </a:r>
          </a:p>
          <a:p>
            <a:r>
              <a:rPr lang="ru-RU" sz="2000" dirty="0" smtClean="0">
                <a:cs typeface="Times New Roman" panose="02020603050405020304" pitchFamily="18" charset="0"/>
              </a:rPr>
              <a:t>4.Добавить остальное молоко, размешать.</a:t>
            </a:r>
          </a:p>
          <a:p>
            <a:r>
              <a:rPr lang="ru-RU" sz="2000" dirty="0" smtClean="0">
                <a:cs typeface="Times New Roman" panose="02020603050405020304" pitchFamily="18" charset="0"/>
              </a:rPr>
              <a:t>5.Выпекать блинчики на сковороде с добавлением масла.</a:t>
            </a:r>
          </a:p>
          <a:p>
            <a:endParaRPr lang="ru-RU" sz="2000" dirty="0" smtClean="0"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aveegroup.ru/wp-content/uploads/2020/02/recept_na_maslenicu-1170x6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156" y="4126449"/>
            <a:ext cx="4136134" cy="2157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.artfile.ru/1920x1200_1339572_%5bwww.ArtFile.ru%5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2676" y="4103354"/>
            <a:ext cx="3526645" cy="2203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.mycdn.me/i?r=AzEPZsRbOZEKgBhR0XGMT1Rk1wwRdNrUS-f0wkDyYaz6T6aKTM5SRkZCeTgDn6uOyic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04019" y="4103354"/>
            <a:ext cx="3239140" cy="2157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435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39380"/>
            <a:ext cx="9768840" cy="790260"/>
          </a:xfrm>
        </p:spPr>
        <p:txBody>
          <a:bodyPr/>
          <a:lstStyle/>
          <a:p>
            <a:pPr algn="l"/>
            <a:r>
              <a:rPr lang="ru-RU" sz="3600" dirty="0" smtClean="0">
                <a:cs typeface="Times New Roman" panose="02020603050405020304" pitchFamily="18" charset="0"/>
              </a:rPr>
              <a:t>ПРОДУКТЫ ДЛЯ ПРИГОТОВЛЕНИЯ ТЕСТА</a:t>
            </a:r>
            <a:endParaRPr lang="ru-RU" sz="3600" dirty="0"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65472" y="1283158"/>
            <a:ext cx="4557252" cy="501096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>
                <a:cs typeface="Times New Roman" panose="02020603050405020304" pitchFamily="18" charset="0"/>
              </a:rPr>
              <a:t>Мука</a:t>
            </a:r>
          </a:p>
          <a:p>
            <a:r>
              <a:rPr lang="ru-RU" dirty="0" smtClean="0">
                <a:cs typeface="Times New Roman" panose="02020603050405020304" pitchFamily="18" charset="0"/>
              </a:rPr>
              <a:t>Молоко, простокваша, кефир, вода, иногда- сметана.</a:t>
            </a:r>
          </a:p>
          <a:p>
            <a:r>
              <a:rPr lang="ru-RU" dirty="0" smtClean="0">
                <a:cs typeface="Times New Roman" panose="02020603050405020304" pitchFamily="18" charset="0"/>
              </a:rPr>
              <a:t>Сливочное масло или специальный жир для выпечки.</a:t>
            </a:r>
          </a:p>
          <a:p>
            <a:r>
              <a:rPr lang="ru-RU" dirty="0" smtClean="0">
                <a:cs typeface="Times New Roman" panose="02020603050405020304" pitchFamily="18" charset="0"/>
              </a:rPr>
              <a:t>Яйца.</a:t>
            </a:r>
          </a:p>
          <a:p>
            <a:r>
              <a:rPr lang="ru-RU" dirty="0" smtClean="0">
                <a:cs typeface="Times New Roman" panose="02020603050405020304" pitchFamily="18" charset="0"/>
              </a:rPr>
              <a:t>Сахарный песок, сахарная пудра.</a:t>
            </a:r>
          </a:p>
          <a:p>
            <a:r>
              <a:rPr lang="ru-RU" dirty="0" smtClean="0">
                <a:cs typeface="Times New Roman" panose="02020603050405020304" pitchFamily="18" charset="0"/>
              </a:rPr>
              <a:t>Поваренная соль.</a:t>
            </a:r>
          </a:p>
          <a:p>
            <a:r>
              <a:rPr lang="ru-RU" dirty="0" smtClean="0">
                <a:cs typeface="Times New Roman" panose="02020603050405020304" pitchFamily="18" charset="0"/>
              </a:rPr>
              <a:t>Разрыхлители, дрожжи.</a:t>
            </a:r>
          </a:p>
          <a:p>
            <a:r>
              <a:rPr lang="ru-RU" dirty="0" err="1" smtClean="0">
                <a:cs typeface="Times New Roman" panose="02020603050405020304" pitchFamily="18" charset="0"/>
              </a:rPr>
              <a:t>Ароматизаторы</a:t>
            </a:r>
            <a:r>
              <a:rPr lang="ru-RU" dirty="0" smtClean="0">
                <a:cs typeface="Times New Roman" panose="02020603050405020304" pitchFamily="18" charset="0"/>
              </a:rPr>
              <a:t> , красители на натуральной основе.</a:t>
            </a:r>
            <a:endParaRPr lang="ru-RU" dirty="0"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img1.goodfon.ru/original/1920x1200/d/dd/sitechko-skalka-maslo-yayc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6840" y="1638198"/>
            <a:ext cx="6730632" cy="4204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137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07975" y="1430594"/>
            <a:ext cx="4028051" cy="451890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>
                <a:cs typeface="Times New Roman" panose="02020603050405020304" pitchFamily="18" charset="0"/>
              </a:rPr>
              <a:t>Выпекают мучные кондитерские изделия в газовых, электрических и комбинированных духовых шкафах.</a:t>
            </a:r>
          </a:p>
          <a:p>
            <a:r>
              <a:rPr lang="ru-RU" dirty="0" smtClean="0">
                <a:cs typeface="Times New Roman" panose="02020603050405020304" pitchFamily="18" charset="0"/>
              </a:rPr>
              <a:t>Многофункциональные духовки оборудуются программируемыми рецептами, блокировкой от детей, таймером и электронными часами.</a:t>
            </a:r>
          </a:p>
        </p:txBody>
      </p:sp>
      <p:sp>
        <p:nvSpPr>
          <p:cNvPr id="4" name="AutoShape 2" descr="C:\Users\%D0%9F%D0%BE%D0%BB%D1%8C%D0%B7%D0%BE%D0%B2%D0%B0%D1%82%D0%B5%D0%BB%D1%8C\Desktop\s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ÐÐ°Ðº Ð²ÑÐ±ÑÐ°ÑÑ Ð²ÑÑÑÐ°Ð¸Ð²Ð°ÐµÐ¼ÑÐ¹ Ð´ÑÑÐ¾Ð²Ð¾Ð¹ ÑÐºÐ°Ñ ð© Ð²ÑÑÑÐ°Ð¸Ð²Ð°ÐµÐ¼ÑÐµ Ð´ÑÑÐ¾Ð²ÑÐµ ÑÐºÐ°ÑÑ ÐºÐ°Ðº Ð²ÑÐ±ÑÐ°ÑÑ ð© ÐÑÑÐ½ÑÑ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23195" y="1651820"/>
            <a:ext cx="3454922" cy="2303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ÐÐ°Ðº Ð²ÑÐ±ÑÐ°ÑÑ Ð´ÑÑÐ¾Ð²Ð¾Ð¹ ÑÐºÐ°Ñ? ÐÐ±Ð·Ð¾Ñ Ð¼Ð¾Ð´ÐµÐ»ÐµÐ¹, 5 Ð²Ð°Ð¶Ð½ÑÑ ÑÐ¾Ð²ÐµÑÐ¾Ð², ÑÐ°ÑÐ°ÐºÑÐµÑÐ¸ÑÑÐ¸ÐºÐ¸, Ð²Ð¸Ð´ÐµÐ¾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3989" y="4306882"/>
            <a:ext cx="3502381" cy="2333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stroy-podskazka.ru/images/article/croppedtop/718-400/2019/02/vse-o-gazovyh-duhovyh-shkafah-5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5513" y="637503"/>
            <a:ext cx="3347216" cy="2339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307975" y="286865"/>
            <a:ext cx="4165915" cy="701277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3600" dirty="0"/>
              <a:t>О</a:t>
            </a:r>
            <a:r>
              <a:rPr lang="ru-RU" sz="3600" dirty="0" smtClean="0"/>
              <a:t>БОРУДОВАНИЕ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52527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312" y="121391"/>
            <a:ext cx="6638192" cy="846626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>
                <a:cs typeface="Times New Roman" panose="02020603050405020304" pitchFamily="18" charset="0"/>
              </a:rPr>
              <a:t>ИНВЕНТАРЬ ДЛЯ ВЫПЕЧКИ</a:t>
            </a:r>
            <a:endParaRPr lang="ru-RU" sz="3600" dirty="0"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6359" y="939158"/>
            <a:ext cx="11503177" cy="202642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Подготовленные к выпечке изделия раскладывают на противнях. Жидкое тесто наливают в специальные формы для выпечки.</a:t>
            </a:r>
          </a:p>
          <a:p>
            <a:r>
              <a:rPr lang="ru-RU" dirty="0" smtClean="0"/>
              <a:t>Материалы , из которых изготовлены формы и противни, самые различные: нержавеющая сталь, металл с антипригарным покрытием, керамика, огнеупорное стекло.</a:t>
            </a:r>
            <a:endParaRPr lang="ru-RU" dirty="0"/>
          </a:p>
        </p:txBody>
      </p:sp>
      <p:pic>
        <p:nvPicPr>
          <p:cNvPr id="2050" name="Picture 2" descr="ÐÑÐ¾ÑÐ¸Ð²Ð½Ð¸: ÐºÐ°ÐºÐ¸Ð¼Ð¸ Ð±ÑÐ²Ð°ÑÑ Ð¸ ÐºÐ°Ðº Ð¸Ñ Ð²ÑÐ±ÑÐ°ÑÑ?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009" y="3394450"/>
            <a:ext cx="3798279" cy="2287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vplate.ru/images/article/thumb/715-0/2019/05/protivni-kakimi-byvayut-i-kak-ih-vybrat-2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8481" y="3908323"/>
            <a:ext cx="4678935" cy="257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vplate.ru/images/article/thumb/715-0/2019/05/protivni-kakimi-byvayut-i-kak-ih-vybrat-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4822" y="3142567"/>
            <a:ext cx="4113481" cy="2791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597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55843" y="1160861"/>
            <a:ext cx="10283438" cy="83017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Для взбивания яиц и перемешивания теста используют электрический кухонный комбайн или венчик.</a:t>
            </a:r>
          </a:p>
        </p:txBody>
      </p:sp>
      <p:pic>
        <p:nvPicPr>
          <p:cNvPr id="1026" name="Picture 2" descr="ÐÐµÐ·Ðµ Ð² ÐºÐ¾Ð¼Ð±Ð°Ð¹Ð½Ðµ â ÑÑÐ¾ÐºÐ¾Ð²Ð¾Ðµ ÑÐ¾ÑÐ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26" y="2238211"/>
            <a:ext cx="3008671" cy="4118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ÑÑÐ¿Ð½ÑÐ¼ ÐÐ»Ð°Ð½Ð¾Ð¼ ÐÐ¸Ð´ ÐÐ¸ÑÐ°Ð½Ð¸Ñ ÐÑÐ¾ÑÐµÑÑÐ¾ÑÐ° ÐÐ·Ð±Ð¸ÑÑÐµ Ð¡Ð»Ð¸Ð²ÐºÐ¸ â ÑÑÐ¾ÐºÐ¾Ð²Ð¾Ðµ ÑÐ¾ÑÐ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0826" y="3009496"/>
            <a:ext cx="3300460" cy="2200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psb.lv/images/stories/virtuemart/product/7cf565ed0fbdbcd9527da33ba05afd2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6580" y="2238209"/>
            <a:ext cx="3436373" cy="4118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190312" y="121391"/>
            <a:ext cx="6638192" cy="84662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rm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3600" dirty="0" smtClean="0">
                <a:cs typeface="Times New Roman" panose="02020603050405020304" pitchFamily="18" charset="0"/>
              </a:rPr>
              <a:t>ИНВЕНТАРЬ ДЛЯ ВЫПЕЧКИ</a:t>
            </a:r>
            <a:endParaRPr lang="ru-RU" sz="36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1088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4465" y="968017"/>
            <a:ext cx="11503742" cy="233313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cs typeface="Times New Roman" panose="02020603050405020304" pitchFamily="18" charset="0"/>
              </a:rPr>
              <a:t>Для изготовления фигурного печенья применяют формы-выемки.</a:t>
            </a:r>
          </a:p>
          <a:p>
            <a:r>
              <a:rPr lang="ru-RU" dirty="0" smtClean="0">
                <a:cs typeface="Times New Roman" panose="02020603050405020304" pitchFamily="18" charset="0"/>
              </a:rPr>
              <a:t>Для раскатки и формовки теста нужна большая деревянная разделочная доска или силиконовый коврик и скалка.</a:t>
            </a:r>
          </a:p>
          <a:p>
            <a:r>
              <a:rPr lang="ru-RU" dirty="0" smtClean="0">
                <a:cs typeface="Times New Roman" panose="02020603050405020304" pitchFamily="18" charset="0"/>
              </a:rPr>
              <a:t>Для отделки изделий нужен кондитерский шприц или отсадочный мешок из плотной ткани с насадками различной формы.</a:t>
            </a:r>
          </a:p>
          <a:p>
            <a:endParaRPr lang="ru-RU" dirty="0"/>
          </a:p>
        </p:txBody>
      </p:sp>
      <p:pic>
        <p:nvPicPr>
          <p:cNvPr id="2056" name="Picture 8" descr="https://accessories.mypartnershop.ru/img/101450879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1146" y="3477046"/>
            <a:ext cx="3233911" cy="2387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s://ae01.alicdn.com/kf/HTB1IW7_gyqAXuNjy1Xdq6yYcVXa7/1PC-40-30-cm-Sweet-Color-Silicone-Nonstick-Pastry-Mat-Kneading-Dough-Mat-Scale-show-Bakin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5404" y="3477045"/>
            <a:ext cx="2906811" cy="2906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https://ae01.alicdn.com/kf/HLB1kD2dasfrK1Rjy1Xdxh5emFXa3/-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86644" y="3477046"/>
            <a:ext cx="2635031" cy="2635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190312" y="121391"/>
            <a:ext cx="6638192" cy="84662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rm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3600" dirty="0" smtClean="0">
                <a:cs typeface="Times New Roman" panose="02020603050405020304" pitchFamily="18" charset="0"/>
              </a:rPr>
              <a:t>ИНВЕНТАРЬ ДЛЯ ВЫПЕЧКИ</a:t>
            </a:r>
            <a:endParaRPr lang="ru-RU" sz="36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108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271" y="191729"/>
            <a:ext cx="3773773" cy="678426"/>
          </a:xfrm>
        </p:spPr>
        <p:txBody>
          <a:bodyPr/>
          <a:lstStyle/>
          <a:p>
            <a:pPr algn="l"/>
            <a:r>
              <a:rPr lang="ru-RU" sz="3600" dirty="0" smtClean="0">
                <a:cs typeface="Times New Roman" panose="02020603050405020304" pitchFamily="18" charset="0"/>
              </a:rPr>
              <a:t>ВИДЫ ТЕСТА</a:t>
            </a:r>
            <a:endParaRPr lang="ru-RU" sz="3600" dirty="0"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94968" y="1184788"/>
            <a:ext cx="11577484" cy="175014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dirty="0"/>
              <a:t>Дрожжевое тесто — полуфабрикат; готовится из муки, воды и дрожжей. В зависимости от конечного продукта добавляют сдобу (соль, сахар, молоко, жир и проч.) и начинку (орехи, семечки, зёрна, фрукты и проч.). Продукты из дрожжевого теста пекут в печи, жарят в жиру и варят над паром или в горячей воде. При этом дрожжевое тесто сильно увеличивается в объёме. 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7442932" y="240890"/>
            <a:ext cx="3773773" cy="6784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3600" dirty="0" smtClean="0">
                <a:cs typeface="Times New Roman" panose="02020603050405020304" pitchFamily="18" charset="0"/>
              </a:rPr>
              <a:t>ДРОЖЖЕВОЕ</a:t>
            </a:r>
            <a:endParaRPr lang="ru-RU" sz="3600" dirty="0">
              <a:cs typeface="Times New Roman" panose="02020603050405020304" pitchFamily="18" charset="0"/>
            </a:endParaRPr>
          </a:p>
        </p:txBody>
      </p:sp>
      <p:pic>
        <p:nvPicPr>
          <p:cNvPr id="5" name="Picture 4" descr="https://avatars.mds.yandex.net/get-pdb/2022051/78f9144d-53db-44d5-b9ef-703d3d784d28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3625" y="3200399"/>
            <a:ext cx="4831352" cy="3220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s://avatars.mds.yandex.net/get-zen_doc/1878023/pub_5d05e39fe2e9340dc74aade5_5d05e47c3da6540da24d3693/scale_12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2671" y="3200399"/>
            <a:ext cx="4807974" cy="3205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4458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271" y="191729"/>
            <a:ext cx="3773773" cy="678426"/>
          </a:xfrm>
        </p:spPr>
        <p:txBody>
          <a:bodyPr/>
          <a:lstStyle/>
          <a:p>
            <a:pPr algn="l"/>
            <a:r>
              <a:rPr lang="ru-RU" sz="3600" dirty="0" smtClean="0">
                <a:cs typeface="Times New Roman" panose="02020603050405020304" pitchFamily="18" charset="0"/>
              </a:rPr>
              <a:t>ВИДЫ ТЕСТА</a:t>
            </a:r>
            <a:endParaRPr lang="ru-RU" sz="3600" dirty="0"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17830" y="1140542"/>
            <a:ext cx="11010228" cy="2114919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cs typeface="Times New Roman" panose="02020603050405020304" pitchFamily="18" charset="0"/>
              </a:rPr>
              <a:t>Из дрожжевого (кислого)теста выпекают различные изделия:</a:t>
            </a:r>
          </a:p>
          <a:p>
            <a:r>
              <a:rPr lang="ru-RU" dirty="0" smtClean="0">
                <a:cs typeface="Times New Roman" panose="02020603050405020304" pitchFamily="18" charset="0"/>
              </a:rPr>
              <a:t>Без начинки-сдобные крендели, пончики, сухарики с добавлением изюма, корицы, мака, орехов; с различными фаршами- пироги и пирожки, расстегаи, кулебяки; с творогом- ватрушки, сочни.</a:t>
            </a:r>
          </a:p>
          <a:p>
            <a:r>
              <a:rPr lang="ru-RU" dirty="0" smtClean="0">
                <a:cs typeface="Times New Roman" panose="02020603050405020304" pitchFamily="18" charset="0"/>
              </a:rPr>
              <a:t>Дрожжевое тесто может быть слоеным. Из него выпекают булочки, рожки и т.д.</a:t>
            </a:r>
            <a:endParaRPr lang="ru-RU" dirty="0">
              <a:cs typeface="Times New Roman" panose="02020603050405020304" pitchFamily="18" charset="0"/>
            </a:endParaRPr>
          </a:p>
        </p:txBody>
      </p:sp>
      <p:pic>
        <p:nvPicPr>
          <p:cNvPr id="3074" name="Picture 2" descr="ÐÐ¸ÑÐ¾Ð¶ÐºÐ¸  - Ð¸Ð·Ð´ÐµÐ»Ð¸Ñ Ð¸Ð· Ð´ÑÐ¾Ð¶Ð¶ÐµÐ²Ð¾Ð³Ð¾ ÑÐµÑÑÐ° Ð½ÐµÐ±Ð¾Ð»ÑÑÐ¾Ð³Ð¾ ÑÐ°Ð·Ð¼ÐµÑÐ°.  ÐÑÐ°ÑÐ¸Ð²Ð¾ Ð¾ÑÐ¾ÑÐ¼Ð¸ÑÑ Ð¿Ð¸ÑÐ¾Ð¶ÐºÐ¸ - ÐµÑÐµ ÑÐ° Ð½Ð°ÑÐºÐ°!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946733" y="3687227"/>
            <a:ext cx="3114005" cy="2335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ÐÑÐºÑÑÑÑÐ¹ Ð¿Ð¸ÑÐ¾Ð³ Ñ ÑÐ²Ð¾ÑÐ¾Ð³Ð¾Ð¼ Ð¸Ð· Ð´ÑÐ¾Ð¶Ð¶ÐµÐ²Ð¾Ð³Ð¾ ÑÐµÑÑÐ°.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2256" y="3693879"/>
            <a:ext cx="3101377" cy="2328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Ð¡Ð´ÐµÐ»Ð°ÑÑ ÐºÑÐ°ÑÐ¸Ð²ÑÐµ Ð±ÑÐ»Ð¾ÑÐºÐ¸ Ð¼Ð¾Ð¶ÐµÑ Ð±ÐµÐ· Ð¾ÑÐ¾Ð±ÑÑ ÑÑÐ¸Ð»Ð¸Ð¹ ÐºÐ°Ð¶Ð´Ð°Ñ ÑÐ¾Ð·ÑÐ¹ÐºÐ°.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11568" y="3693878"/>
            <a:ext cx="3105137" cy="2328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7442932" y="240890"/>
            <a:ext cx="3773773" cy="6784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3600" dirty="0" smtClean="0">
                <a:cs typeface="Times New Roman" panose="02020603050405020304" pitchFamily="18" charset="0"/>
              </a:rPr>
              <a:t>ДРОЖЖЕВОЕ</a:t>
            </a:r>
            <a:endParaRPr lang="ru-RU" sz="36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696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421</TotalTime>
  <Words>999</Words>
  <Application>Microsoft Office PowerPoint</Application>
  <PresentationFormat>Произвольный</PresentationFormat>
  <Paragraphs>95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Воздушный поток</vt:lpstr>
      <vt:lpstr>Виды теста  и выпечки</vt:lpstr>
      <vt:lpstr>ТЕСТО</vt:lpstr>
      <vt:lpstr>ПРОДУКТЫ ДЛЯ ПРИГОТОВЛЕНИЯ ТЕСТА</vt:lpstr>
      <vt:lpstr>Презентация PowerPoint</vt:lpstr>
      <vt:lpstr>ИНВЕНТАРЬ ДЛЯ ВЫПЕЧКИ</vt:lpstr>
      <vt:lpstr>Презентация PowerPoint</vt:lpstr>
      <vt:lpstr>Презентация PowerPoint</vt:lpstr>
      <vt:lpstr>ВИДЫ ТЕСТА</vt:lpstr>
      <vt:lpstr>ВИДЫ ТЕСТА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теста и выпечки</dc:title>
  <dc:creator>Пользователь</dc:creator>
  <cp:lastModifiedBy>Анастасия Гусева</cp:lastModifiedBy>
  <cp:revision>46</cp:revision>
  <dcterms:created xsi:type="dcterms:W3CDTF">2019-10-10T12:54:41Z</dcterms:created>
  <dcterms:modified xsi:type="dcterms:W3CDTF">2022-02-05T16:21:30Z</dcterms:modified>
</cp:coreProperties>
</file>