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322" r:id="rId2"/>
    <p:sldId id="324" r:id="rId3"/>
    <p:sldId id="334" r:id="rId4"/>
    <p:sldId id="323" r:id="rId5"/>
    <p:sldId id="307" r:id="rId6"/>
    <p:sldId id="333" r:id="rId7"/>
    <p:sldId id="321" r:id="rId8"/>
    <p:sldId id="276" r:id="rId9"/>
    <p:sldId id="264" r:id="rId10"/>
    <p:sldId id="277" r:id="rId11"/>
    <p:sldId id="303" r:id="rId12"/>
    <p:sldId id="309" r:id="rId13"/>
    <p:sldId id="335" r:id="rId14"/>
    <p:sldId id="259" r:id="rId15"/>
    <p:sldId id="310" r:id="rId16"/>
    <p:sldId id="263" r:id="rId17"/>
    <p:sldId id="304" r:id="rId18"/>
    <p:sldId id="260" r:id="rId19"/>
    <p:sldId id="278" r:id="rId20"/>
    <p:sldId id="311" r:id="rId21"/>
    <p:sldId id="262" r:id="rId22"/>
    <p:sldId id="265" r:id="rId23"/>
    <p:sldId id="312" r:id="rId24"/>
    <p:sldId id="269" r:id="rId25"/>
    <p:sldId id="313" r:id="rId26"/>
    <p:sldId id="281" r:id="rId27"/>
    <p:sldId id="257" r:id="rId28"/>
    <p:sldId id="268" r:id="rId29"/>
    <p:sldId id="305" r:id="rId30"/>
    <p:sldId id="270" r:id="rId31"/>
    <p:sldId id="258" r:id="rId32"/>
    <p:sldId id="31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1E98D-146A-47CA-8470-3AF65937D7BA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4CD8B-D595-4AFD-B732-E16C321AFB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416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CD8B-D595-4AFD-B732-E16C321AFB2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22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87C1B9A-9A0F-4C51-A4DE-C1CEB4EA525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5B80647-3FE0-4223-88E7-9004611953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1&#1074;&#1103;&#1079;&#1072;&#1085;&#1080;&#1077;\LESSON2.AVI" TargetMode="Externa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1&#1074;&#1103;&#1079;&#1072;&#1085;&#1080;&#1077;\LESSON3.AVI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85794"/>
            <a:ext cx="749808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Вязание спицами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7 </a:t>
            </a:r>
            <a:r>
              <a:rPr lang="ru-RU" dirty="0" smtClean="0"/>
              <a:t>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348880"/>
            <a:ext cx="57423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Кто ничего не замечает,</a:t>
            </a:r>
            <a:b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Тот ничего не изучает.</a:t>
            </a:r>
            <a:b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Кто ничего не изучает,</a:t>
            </a:r>
            <a:b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Тот вечно хнычет и скучает.</a:t>
            </a:r>
            <a:br>
              <a:rPr lang="ru-RU" sz="2800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Ф.Сеф</a:t>
            </a:r>
            <a:r>
              <a:rPr lang="ru-RU" sz="2800" i="1" dirty="0" smtClean="0">
                <a:solidFill>
                  <a:srgbClr val="333333"/>
                </a:solidFill>
                <a:latin typeface="Helvetica"/>
                <a:ea typeface="Calibri" pitchFamily="34" charset="0"/>
                <a:cs typeface="Times New Roman" pitchFamily="18" charset="0"/>
              </a:rPr>
              <a:t>.)</a:t>
            </a:r>
            <a:endParaRPr lang="ru-RU" sz="28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Образцы изделий</a:t>
            </a:r>
            <a:endParaRPr lang="ru-RU" dirty="0"/>
          </a:p>
        </p:txBody>
      </p:sp>
      <p:pic>
        <p:nvPicPr>
          <p:cNvPr id="4" name="Содержимое 3" descr="http://go3.imgsmail.ru/imgpreview?key=http%3A//podarok-sam.ru/wp-content/uploads/2012/01/vjazanye%5Ftapochki.jpg&amp;mb=imgdb_preview_24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494709">
            <a:off x="621000" y="1550191"/>
            <a:ext cx="20669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ttp://go1.imgsmail.ru/imgpreview?key=http%3A//uniqhand.ru/images/products/2012/04/13/5658/19429/1230x990/dbb31aaeb70b725.jpg&amp;mb=imgdb_preview_2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85926"/>
            <a:ext cx="2200275" cy="1647825"/>
          </a:xfrm>
          <a:prstGeom prst="rect">
            <a:avLst/>
          </a:prstGeom>
          <a:noFill/>
        </p:spPr>
      </p:pic>
      <p:pic>
        <p:nvPicPr>
          <p:cNvPr id="6" name="Рисунок 5" descr="http://go4.imgsmail.ru/imgpreview?key=http%3A//news.knitting-info.ru/%5Fimages/knit/galery/364/36493621.jpg&amp;mb=imgdb_preview_42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13097">
            <a:off x="6357950" y="1142984"/>
            <a:ext cx="1593850" cy="2272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http://go1.imgsmail.ru/imgpreview?key=http%3A//damochka.org/uploads/taginator/Sep-2012/shapki%5Fvyazanaya%5Fs%5Fkosami%5Fspicami%5Fshema.jpg&amp;mb=imgdb_preview_3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149080"/>
            <a:ext cx="2057400" cy="1762126"/>
          </a:xfrm>
          <a:prstGeom prst="rect">
            <a:avLst/>
          </a:prstGeom>
          <a:noFill/>
        </p:spPr>
      </p:pic>
      <p:pic>
        <p:nvPicPr>
          <p:cNvPr id="34822" name="Picture 6" descr="http://go2.imgsmail.ru/imgpreview?key=http%3A//media.karelia.pro/96/d67ba28250ab456b42c8a93c2b38c90d.jpg&amp;mb=imgdb_preview_4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4000504"/>
            <a:ext cx="2200275" cy="1647825"/>
          </a:xfrm>
          <a:prstGeom prst="rect">
            <a:avLst/>
          </a:prstGeom>
          <a:noFill/>
        </p:spPr>
      </p:pic>
      <p:pic>
        <p:nvPicPr>
          <p:cNvPr id="9" name="Рисунок 8" descr="http://go2.imgsmail.ru/imgpreview?key=http%3A//www.anby.ru/wp-content/uploads/2010/02/0816-1.jpg&amp;mb=imgdb_preview_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4143380"/>
            <a:ext cx="1854835" cy="195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Вопросы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Перечислите свойства, которые отличают трикотажное полотно от ткани.</a:t>
            </a:r>
          </a:p>
          <a:p>
            <a:r>
              <a:rPr lang="ru-RU" dirty="0" smtClean="0"/>
              <a:t>Почему изделия из сильно крученых нитей хуже сохраняют тепло?</a:t>
            </a:r>
          </a:p>
          <a:p>
            <a:r>
              <a:rPr lang="ru-RU" dirty="0" smtClean="0"/>
              <a:t>От чего зависит выбор пряжи для будущего изделия?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спицы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6228184" cy="630932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 b="1" u="sng" dirty="0"/>
              <a:t>Обычные прямые спицы</a:t>
            </a:r>
            <a:br>
              <a:rPr lang="ru-RU" sz="1800" b="1" u="sng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Обычно используются для вязания жакетов и других крупных вещей. Такие спицы имеют один заостренный конец, на втором находится ограничитель, который не дает петлям сползать. </a:t>
            </a:r>
            <a:br>
              <a:rPr lang="ru-RU" sz="1800" dirty="0"/>
            </a:b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 u="sng" dirty="0" smtClean="0"/>
              <a:t>Чулочные </a:t>
            </a:r>
            <a:r>
              <a:rPr lang="ru-RU" sz="1800" b="1" u="sng" dirty="0"/>
              <a:t>спицы</a:t>
            </a:r>
            <a:br>
              <a:rPr lang="ru-RU" sz="1800" b="1" u="sng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/>
              <a:t>Спицы</a:t>
            </a:r>
            <a:r>
              <a:rPr lang="ru-RU" sz="1800" dirty="0"/>
              <a:t> с двумя остриями. Их обычно продают по 5 штук и используют для вязания по кругу (носки, варежки и т.д.). </a:t>
            </a:r>
            <a:br>
              <a:rPr lang="ru-RU" sz="1800" dirty="0"/>
            </a:b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 u="sng" dirty="0" smtClean="0"/>
              <a:t>Круговые </a:t>
            </a:r>
            <a:r>
              <a:rPr lang="ru-RU" sz="1800" b="1" u="sng" dirty="0"/>
              <a:t>спицы</a:t>
            </a:r>
            <a:br>
              <a:rPr lang="ru-RU" sz="1800" b="1" u="sng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Это две спицы, соединенные пластмассовой леской между собой. Их можно использовать как для вязания мелких деталей (бейки, горловины, воротники), так и при вязании по кругу или для создания крупных объемных вещей (таким образом вязаное полотно не нужно держать на спице, и руки получают меньше нагрузки). К тому же, такими спицами удобно пользоваться в поездках. </a:t>
            </a:r>
            <a:endParaRPr lang="ru-RU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 u="sng" dirty="0" smtClean="0"/>
              <a:t>Вспомогательные </a:t>
            </a:r>
            <a:r>
              <a:rPr lang="ru-RU" sz="1800" b="1" u="sng" dirty="0"/>
              <a:t>спицы</a:t>
            </a:r>
            <a:br>
              <a:rPr lang="ru-RU" sz="1800" b="1" u="sng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Бывают прямые и изогнутые. С их помощью можно на время снять петли с основной (для рисунка или для вывязывания карманов).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Picture 9" descr="spisi2_resiz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2CDCA"/>
              </a:clrFrom>
              <a:clrTo>
                <a:srgbClr val="D2CDC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72" y="476672"/>
            <a:ext cx="2952328" cy="15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spisi3_resiz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5C5CF"/>
              </a:clrFrom>
              <a:clrTo>
                <a:srgbClr val="C5C5C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2060848"/>
            <a:ext cx="2447925" cy="122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spisi4_resiz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D7D7D7"/>
              </a:clrFrom>
              <a:clrTo>
                <a:srgbClr val="D7D7D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4168" y="3212976"/>
            <a:ext cx="3384550" cy="1784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5" descr="spisi5_resiz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B2CCF1"/>
              </a:clrFrom>
              <a:clrTo>
                <a:srgbClr val="B2CC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887" y="5213350"/>
            <a:ext cx="3313113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21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спицы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Виды спиц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14290"/>
            <a:ext cx="32861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860674"/>
            <a:ext cx="5715008" cy="5636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52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C0E0E"/>
                </a:solidFill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Материал для спиц также может быть разный: металл, древесина, кости, пластмасса. И у каждого вида спиц есть свои недостатки и преимущества: пластмассовые и деревянные спицы являются легкими и удобными в работе, но они часто гнутся и ломаются. Деревянные спицы также цепляют пушистые нити. Алюминиевые считаются более прочными, но они пачкают при вязании светлые нити пряжи, оставляя на ней серый оттенок. Спицы из стали при вязании не ломаются и не пачкают пряжу, но они тяжелее других видов.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C0E0E"/>
                </a:solidFill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C0E0E"/>
                </a:solidFill>
                <a:effectLst/>
                <a:latin typeface="Verdana" pitchFamily="34" charset="0"/>
                <a:ea typeface="Times New Roman" pitchFamily="18" charset="0"/>
                <a:cs typeface="Tahoma" pitchFamily="34" charset="0"/>
              </a:rPr>
              <a:t>Спицы различаются по номерам: от 1 до 8. Номер соответствует диаметру спицы. Диаметр спицы нужно знать, чтобы спицы были правильно подобраны для вязания из выбранной пряжи, так как спицы и толщина пряжи должны соответствовать.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78579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спицы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4714908" cy="350046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Спицы должны быть легкие и отполированные</a:t>
            </a:r>
          </a:p>
          <a:p>
            <a:r>
              <a:rPr lang="ru-RU" dirty="0" smtClean="0"/>
              <a:t>Номер спиц соответствует ее диаметру в мм.</a:t>
            </a:r>
          </a:p>
          <a:p>
            <a:r>
              <a:rPr lang="ru-RU" dirty="0" smtClean="0"/>
              <a:t>№ спиц бывает от №1 до №10.</a:t>
            </a:r>
          </a:p>
          <a:p>
            <a:r>
              <a:rPr lang="ru-RU" dirty="0" smtClean="0"/>
              <a:t>Спицы должны быть в 2 раза толще нити.</a:t>
            </a:r>
            <a:endParaRPr lang="ru-RU" dirty="0"/>
          </a:p>
        </p:txBody>
      </p:sp>
      <p:pic>
        <p:nvPicPr>
          <p:cNvPr id="4" name="Picture 8" descr="Школа вязания на спицах. Урок 2. Все о спицах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BCBC9"/>
              </a:clrFrom>
              <a:clrTo>
                <a:srgbClr val="CBCB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20272" y="0"/>
            <a:ext cx="1778000" cy="23764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Рисунок 4" descr="http://cs14106.vk.me/c7008/v7008796/4e400/CeUnOAmRVa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2602" y="2928934"/>
            <a:ext cx="3681398" cy="345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98072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важные мелочи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7812360" cy="583264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ru-RU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b="1" u="sng" dirty="0" smtClean="0"/>
              <a:t>Булавки </a:t>
            </a:r>
            <a:r>
              <a:rPr lang="ru-RU" sz="6400" b="1" u="sng" dirty="0"/>
              <a:t>для открытых петель </a:t>
            </a:r>
            <a:br>
              <a:rPr lang="ru-RU" sz="6400" b="1" u="sng" dirty="0"/>
            </a:br>
            <a:endParaRPr lang="ru-RU" sz="6400" b="1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 smtClean="0"/>
              <a:t>                  На </a:t>
            </a:r>
            <a:r>
              <a:rPr lang="ru-RU" sz="6400" dirty="0"/>
              <a:t>них можно временно оставить открытые петли. </a:t>
            </a:r>
            <a:br>
              <a:rPr lang="ru-RU" sz="6400" dirty="0"/>
            </a:br>
            <a:endParaRPr lang="ru-RU" sz="64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/>
              <a:t> </a:t>
            </a:r>
            <a:r>
              <a:rPr lang="ru-RU" sz="6400" b="1" u="sng" dirty="0" smtClean="0"/>
              <a:t>Иглы</a:t>
            </a:r>
            <a:endParaRPr lang="ru-RU" sz="6400" u="sng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/>
              <a:t>     </a:t>
            </a:r>
            <a:endParaRPr lang="ru-RU" sz="6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/>
              <a:t> </a:t>
            </a:r>
            <a:r>
              <a:rPr lang="ru-RU" sz="6400" dirty="0" smtClean="0"/>
              <a:t>             </a:t>
            </a:r>
            <a:r>
              <a:rPr lang="ru-RU" sz="6400" dirty="0"/>
              <a:t>Игла для сшивания связанных полотен должна быть толстой и иметь скругленный конец, чтобы избежать повреждения трикотажного полотна.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64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6400" b="1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b="1" u="sng" dirty="0" smtClean="0"/>
              <a:t>пластмассовые </a:t>
            </a:r>
            <a:r>
              <a:rPr lang="ru-RU" sz="6400" b="1" u="sng" dirty="0"/>
              <a:t>наконечники для спиц </a:t>
            </a:r>
            <a:r>
              <a:rPr lang="ru-RU" sz="6400" u="sng" dirty="0"/>
              <a:t/>
            </a:r>
            <a:br>
              <a:rPr lang="ru-RU" sz="6400" u="sng" dirty="0"/>
            </a:br>
            <a:endParaRPr lang="ru-RU" sz="6400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 smtClean="0"/>
              <a:t>               Они </a:t>
            </a:r>
            <a:r>
              <a:rPr lang="ru-RU" sz="6400" dirty="0"/>
              <a:t>не позволяют петлям сползать с открытых концов спиц. </a:t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endParaRPr lang="ru-RU" sz="6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b="1" u="sng" dirty="0" smtClean="0"/>
              <a:t>Счетчики </a:t>
            </a:r>
            <a:r>
              <a:rPr lang="ru-RU" sz="6400" b="1" u="sng" dirty="0"/>
              <a:t>рядов</a:t>
            </a:r>
            <a:r>
              <a:rPr lang="ru-RU" sz="6400" u="sng" dirty="0"/>
              <a:t/>
            </a:r>
            <a:br>
              <a:rPr lang="ru-RU" sz="6400" u="sng" dirty="0"/>
            </a:br>
            <a:endParaRPr lang="ru-RU" sz="6400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 smtClean="0"/>
              <a:t>             Чтобы </a:t>
            </a:r>
            <a:r>
              <a:rPr lang="ru-RU" sz="6400" dirty="0"/>
              <a:t>не запоминать и не записывать количество провязанных рядов, можно одеть на спицу такой счетчик и просто поворачивать колесико. </a:t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endParaRPr lang="ru-RU" sz="6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b="1" u="sng" dirty="0" smtClean="0"/>
              <a:t>Сантиметровая </a:t>
            </a:r>
            <a:r>
              <a:rPr lang="ru-RU" sz="6400" b="1" u="sng" dirty="0"/>
              <a:t>лента</a:t>
            </a:r>
            <a:r>
              <a:rPr lang="ru-RU" sz="6400" u="sng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/>
              <a:t>      </a:t>
            </a:r>
            <a:endParaRPr lang="ru-RU" sz="6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/>
              <a:t> </a:t>
            </a:r>
            <a:r>
              <a:rPr lang="ru-RU" sz="6400" dirty="0" smtClean="0"/>
              <a:t>           </a:t>
            </a:r>
            <a:r>
              <a:rPr lang="ru-RU" sz="6400" dirty="0"/>
              <a:t>Очень важный инструмент в вязании. Не поскупитесь, купите хороший сантиметр - тонкий и дешевый может растянуться и показать неточные результаты. </a:t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endParaRPr lang="ru-RU" sz="6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b="1" u="sng" dirty="0" smtClean="0"/>
              <a:t>Ножницы</a:t>
            </a:r>
            <a:r>
              <a:rPr lang="ru-RU" sz="6400" u="sng" dirty="0"/>
              <a:t/>
            </a:r>
            <a:br>
              <a:rPr lang="ru-RU" sz="6400" u="sng" dirty="0"/>
            </a:br>
            <a:endParaRPr lang="ru-RU" sz="6400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6400" dirty="0" smtClean="0"/>
              <a:t>                Купите </a:t>
            </a:r>
            <a:r>
              <a:rPr lang="ru-RU" sz="6400" dirty="0"/>
              <a:t>хорошие, острые ножницы. Для того, чтобы даже толстую нитку можно было легко отрезать, не повредив структуры. </a:t>
            </a:r>
            <a:br>
              <a:rPr lang="ru-RU" sz="6400" dirty="0"/>
            </a:br>
            <a:endParaRPr lang="ru-RU" sz="6400" dirty="0"/>
          </a:p>
        </p:txBody>
      </p:sp>
      <p:pic>
        <p:nvPicPr>
          <p:cNvPr id="4" name="Picture 7" descr="untitle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06638" y="1402474"/>
            <a:ext cx="981472" cy="143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untitle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5F5F3"/>
              </a:clrFrom>
              <a:clrTo>
                <a:srgbClr val="F5F5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288" y="548680"/>
            <a:ext cx="1727200" cy="908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13" descr="untitled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08920"/>
            <a:ext cx="1400175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untitled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9F9F7"/>
              </a:clrFrom>
              <a:clrTo>
                <a:srgbClr val="F9F9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212" y="3068960"/>
            <a:ext cx="1728788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untitled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4509120"/>
            <a:ext cx="1800225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untitled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75" y="5157192"/>
            <a:ext cx="227012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512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Приспособление для хранения спиц и крючков.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cs403616.userapi.com/v403616924/2c06/LhYFDBX-jX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7572428" cy="514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Вопросы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инструменты необходимы для получения трикотажного полотна?</a:t>
            </a:r>
          </a:p>
          <a:p>
            <a:r>
              <a:rPr lang="ru-RU" dirty="0" smtClean="0"/>
              <a:t>Какие  спицы нужно выбрать для тонкой пряжи?</a:t>
            </a:r>
          </a:p>
          <a:p>
            <a:r>
              <a:rPr lang="ru-RU" dirty="0" smtClean="0"/>
              <a:t>Какими спицами вяжут ажурное вязание?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Основы вязания.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857232"/>
            <a:ext cx="8429652" cy="6000768"/>
          </a:xfrm>
        </p:spPr>
        <p:txBody>
          <a:bodyPr>
            <a:normAutofit/>
          </a:bodyPr>
          <a:lstStyle/>
          <a:p>
            <a:r>
              <a:rPr lang="ru-RU" dirty="0" smtClean="0"/>
              <a:t>Набирать петли надо на 2-х спицах, сложенных вместе.</a:t>
            </a:r>
          </a:p>
          <a:p>
            <a:r>
              <a:rPr lang="ru-RU" dirty="0" smtClean="0"/>
              <a:t>Вязание начинается с начального ряда петель, </a:t>
            </a:r>
            <a:r>
              <a:rPr lang="ru-RU" b="1" dirty="0" smtClean="0"/>
              <a:t>набора петель.  </a:t>
            </a:r>
            <a:r>
              <a:rPr lang="ru-RU" b="1" dirty="0" smtClean="0">
                <a:solidFill>
                  <a:srgbClr val="FF0000"/>
                </a:solidFill>
              </a:rPr>
              <a:t>При средней толщине пряжи на одну петлю расходуется 1 – 1,5 см нити. Например: </a:t>
            </a:r>
            <a:r>
              <a:rPr lang="ru-RU" b="1" dirty="0" smtClean="0">
                <a:solidFill>
                  <a:srgbClr val="00B050"/>
                </a:solidFill>
              </a:rPr>
              <a:t> для 15 петель  надо (1,5х15 =22,5см нити).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Первая и последняя петли называются – </a:t>
            </a:r>
            <a:r>
              <a:rPr lang="ru-RU" b="1" dirty="0" smtClean="0"/>
              <a:t>кромочными.</a:t>
            </a:r>
          </a:p>
          <a:p>
            <a:r>
              <a:rPr lang="ru-RU" dirty="0" smtClean="0"/>
              <a:t>Все виды вязаного полотна состоят из комбинации лицевых и изнаночных петель.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00B050"/>
                </a:solidFill>
              </a:rPr>
              <a:t>Набор петель спицами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2" descr="Простой способ набора вязания спицам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447800"/>
            <a:ext cx="7344816" cy="5410200"/>
          </a:xfrm>
          <a:prstGeom prst="rect">
            <a:avLst/>
          </a:prstGeom>
          <a:noFill/>
        </p:spPr>
      </p:pic>
      <p:pic>
        <p:nvPicPr>
          <p:cNvPr id="5" name="Picture 12" descr="RIS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8184" y="0"/>
            <a:ext cx="3635896" cy="147186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Цель: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историей вязания, с ассортиментом изделий, выполненных в технике вязания на спицах;</a:t>
            </a:r>
          </a:p>
          <a:p>
            <a:r>
              <a:rPr lang="ru-RU" dirty="0" smtClean="0"/>
              <a:t>Научить подбирать спицы и нитки для вязания;</a:t>
            </a:r>
          </a:p>
          <a:p>
            <a:r>
              <a:rPr lang="ru-RU" dirty="0" smtClean="0"/>
              <a:t>Показать способы набора петель, приемы вязания лицевых и изнаночных петель.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ПОЛОЖЕНИЕ РУК ПРИ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ВЯЗАНИЕ</a:t>
            </a:r>
            <a:endParaRPr lang="ru-RU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5" name="LESSON2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19313"/>
            <a:ext cx="4932363" cy="3698875"/>
          </a:xfrm>
        </p:spPr>
      </p:pic>
      <p:pic>
        <p:nvPicPr>
          <p:cNvPr id="7" name="Picture 10" descr="RIS2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576064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16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10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Условное обозначение: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НКП – начальное кол – во петель</a:t>
            </a:r>
          </a:p>
          <a:p>
            <a:pPr>
              <a:buNone/>
            </a:pPr>
            <a:r>
              <a:rPr lang="ru-RU" dirty="0" smtClean="0"/>
              <a:t>КСВ – как смотрит вязка</a:t>
            </a:r>
          </a:p>
          <a:p>
            <a:pPr>
              <a:buNone/>
            </a:pPr>
            <a:r>
              <a:rPr lang="ru-RU" dirty="0" err="1" smtClean="0"/>
              <a:t>изн</a:t>
            </a:r>
            <a:r>
              <a:rPr lang="ru-RU" dirty="0" smtClean="0"/>
              <a:t> – изнаночная </a:t>
            </a:r>
          </a:p>
          <a:p>
            <a:pPr>
              <a:buNone/>
            </a:pPr>
            <a:r>
              <a:rPr lang="ru-RU" dirty="0" smtClean="0"/>
              <a:t>лиц – лицевая</a:t>
            </a:r>
          </a:p>
          <a:p>
            <a:pPr>
              <a:buNone/>
            </a:pPr>
            <a:r>
              <a:rPr lang="ru-RU" dirty="0" smtClean="0"/>
              <a:t>п – петля</a:t>
            </a:r>
          </a:p>
          <a:p>
            <a:pPr>
              <a:buNone/>
            </a:pPr>
            <a:r>
              <a:rPr lang="ru-RU" dirty="0" err="1" smtClean="0"/>
              <a:t>н</a:t>
            </a:r>
            <a:r>
              <a:rPr lang="ru-RU" dirty="0" smtClean="0"/>
              <a:t> – </a:t>
            </a:r>
            <a:r>
              <a:rPr lang="ru-RU" dirty="0" err="1" smtClean="0"/>
              <a:t>накид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 – кромочная </a:t>
            </a:r>
          </a:p>
          <a:p>
            <a:pPr>
              <a:buNone/>
            </a:pPr>
            <a:r>
              <a:rPr lang="ru-RU" dirty="0" smtClean="0"/>
              <a:t>*…….* - узор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Что такое * Узор*?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каждого рисунка вязки есть своя группа петель, она называется </a:t>
            </a:r>
            <a:r>
              <a:rPr lang="ru-RU" u="sng" dirty="0" smtClean="0">
                <a:solidFill>
                  <a:srgbClr val="002060"/>
                </a:solidFill>
              </a:rPr>
              <a:t>Узором.</a:t>
            </a:r>
          </a:p>
          <a:p>
            <a:pPr>
              <a:buNone/>
            </a:pPr>
            <a:r>
              <a:rPr lang="ru-RU" u="sng" dirty="0" smtClean="0">
                <a:solidFill>
                  <a:srgbClr val="002060"/>
                </a:solidFill>
              </a:rPr>
              <a:t>Узор </a:t>
            </a:r>
            <a:r>
              <a:rPr lang="ru-RU" dirty="0" smtClean="0">
                <a:solidFill>
                  <a:srgbClr val="002060"/>
                </a:solidFill>
              </a:rPr>
              <a:t>заключают в знак *…..* (звездочки) – это означает, что заключенная в звездочки группа петель должна повторятся по всему ряду.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498080" cy="114300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ОСНОВНЫЕ </a:t>
            </a:r>
            <a:r>
              <a:rPr lang="ru-RU" dirty="0" smtClean="0">
                <a:solidFill>
                  <a:srgbClr val="00B050"/>
                </a:solidFill>
              </a:rPr>
              <a:t>ПЕТЛИ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6" descr="encl_vyaz_12_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BB78A"/>
              </a:clrFrom>
              <a:clrTo>
                <a:srgbClr val="FBB78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837" y="1547812"/>
            <a:ext cx="7381875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907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Лицевая петля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ЛИЦЕВЫЕ ПЕТЛИ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LESSON3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6588" y="1557338"/>
            <a:ext cx="6134100" cy="4600575"/>
          </a:xfrm>
        </p:spPr>
      </p:pic>
    </p:spTree>
    <p:extLst>
      <p:ext uri="{BB962C8B-B14F-4D97-AF65-F5344CB8AC3E}">
        <p14:creationId xmlns:p14="http://schemas.microsoft.com/office/powerpoint/2010/main" val="270864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Лицевая петля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uzelo4ek.ru/2/1/1/img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8858280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Платочное вязание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70074"/>
            <a:ext cx="7653536" cy="4525963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НКП – 15 п.</a:t>
            </a:r>
          </a:p>
          <a:p>
            <a:r>
              <a:rPr lang="ru-RU" dirty="0">
                <a:solidFill>
                  <a:srgbClr val="00B050"/>
                </a:solidFill>
              </a:rPr>
              <a:t>1ряд – 1к. *все лиц. п.* </a:t>
            </a:r>
          </a:p>
          <a:p>
            <a:r>
              <a:rPr lang="ru-RU" dirty="0">
                <a:solidFill>
                  <a:srgbClr val="00B050"/>
                </a:solidFill>
              </a:rPr>
              <a:t>2ряд – и все ряды лиц. п. </a:t>
            </a:r>
          </a:p>
          <a:p>
            <a:r>
              <a:rPr lang="ru-RU" dirty="0">
                <a:solidFill>
                  <a:srgbClr val="00B050"/>
                </a:solidFill>
              </a:rPr>
              <a:t>Вязать </a:t>
            </a:r>
            <a:r>
              <a:rPr lang="ru-RU" dirty="0" smtClean="0">
                <a:solidFill>
                  <a:srgbClr val="00B050"/>
                </a:solidFill>
              </a:rPr>
              <a:t>3см</a:t>
            </a:r>
          </a:p>
          <a:p>
            <a:endParaRPr lang="ru-RU" dirty="0">
              <a:solidFill>
                <a:srgbClr val="00B050"/>
              </a:solidFill>
            </a:endParaRPr>
          </a:p>
          <a:p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://go2.imgsmail.ru/imgpreview?key=http%3A//www.knit-knit.info/wp-content/uploads/2010/06/0121.jpg&amp;mb=imgdb_preview_46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268760"/>
            <a:ext cx="3347864" cy="350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4149080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СВОЙСТВА</a:t>
            </a:r>
            <a:r>
              <a:rPr lang="ru-RU" dirty="0"/>
              <a:t>: среднеустойчивое переплетение, не закручивающееся, средний расход пряжи.</a:t>
            </a:r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ПРИМЕНЕНИЕ</a:t>
            </a:r>
            <a:r>
              <a:rPr lang="ru-RU" dirty="0"/>
              <a:t>: как отделочные элементы (низ изделия, край воротника, пояс, манжеты)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Изнаночная петля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G:\DCIM\111CANON\IMG_58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безопасной работы со спицами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 спицами и крючками необходимо обращаться очень осторожно, не подносить их к лицу, хранить в пенале.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Рабочее место должно быть хорошо освещено.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Старайся сидеть ровно, не сутулиться, не напрягать спину, шею и ноги, </a:t>
            </a:r>
            <a:r>
              <a:rPr lang="ru-RU" dirty="0"/>
              <a:t>касаясь корпусом спинки стула</a:t>
            </a:r>
          </a:p>
          <a:p>
            <a:pPr marL="0" indent="0">
              <a:buNone/>
            </a:pPr>
            <a:r>
              <a:rPr lang="ru-RU" dirty="0" smtClean="0"/>
              <a:t>4.    Вымой руки, перед тем как сесть вязать.</a:t>
            </a:r>
          </a:p>
          <a:p>
            <a:pPr marL="0" indent="0">
              <a:buNone/>
            </a:pPr>
            <a:r>
              <a:rPr lang="ru-RU" dirty="0" smtClean="0"/>
              <a:t>5.   Чтобы во время вязания клубок не укатывался и не пачкался, положите его в коробку, банку или пакет с перехваченным резинкой.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85728"/>
            <a:ext cx="8005026" cy="59626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Одним из самых распространенных способов ручного вязания является вязание на спицах. Вязаные изделия актуальны были всегда. Немного терпения – и у вас в гардеробе появится удивительная вещица, которая поможет скрыть все недостатки фигуры и подчеркнуть вашу индивидуальность. </a:t>
            </a:r>
            <a:br>
              <a:rPr lang="ru-RU" dirty="0" smtClean="0"/>
            </a:br>
            <a:r>
              <a:rPr lang="ru-RU" dirty="0" smtClean="0"/>
              <a:t>Изначально вязание появилось лишь как необходимость, которая переросла в настоящее искусство. Историю вязания восстановить трудно, т.к. шерстяные нити сохранить довольно сложно. До нас дошли лишь рисунки, на которых были изображены женщины в чулках. Это изображение относится к 1900 году до н. э. Позже были найдены останки детского носка в Египте, время создания которого относится к III веку н. э. </a:t>
            </a:r>
            <a:br>
              <a:rPr lang="ru-RU" dirty="0" smtClean="0"/>
            </a:br>
            <a:r>
              <a:rPr lang="ru-RU" dirty="0" smtClean="0"/>
              <a:t>Самые искусные вязальщицы того времени могли создавать фантазийные узоры, надписи на изделиях. В IX веке вязание на спицах начинает довольно быстро распространяться по Европе. Сегодня ручное вязание «захватило» весь мир.</a:t>
            </a:r>
            <a:br>
              <a:rPr lang="ru-RU" dirty="0" smtClean="0"/>
            </a:br>
            <a:r>
              <a:rPr lang="ru-RU" dirty="0" smtClean="0"/>
              <a:t>Для того чтобы научиться вязать на спицах, достаточно немного терпения, внимательности, спиц и пряжи. Все сводится к одному единственному правилу: «От простого к сложному».</a:t>
            </a:r>
            <a:br>
              <a:rPr lang="ru-RU" dirty="0" smtClean="0"/>
            </a:br>
            <a:r>
              <a:rPr lang="ru-RU" dirty="0" smtClean="0"/>
              <a:t>Весь принцип вязания на спицах основывается на образовании новых петель и их переплетении. Во всем процессе вязания используется лишь одна рабочая нить.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Как закрыть петли?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 способ: </a:t>
            </a:r>
            <a:r>
              <a:rPr lang="ru-RU" dirty="0" smtClean="0">
                <a:solidFill>
                  <a:srgbClr val="002060"/>
                </a:solidFill>
              </a:rPr>
              <a:t>Провязывают вместе кромочную и 1-ю п. лицевой, в результате получается одна петля. Полученную п. переводят на правую спицу и провязывают ее вместе со следующей п., так провязывают пока не останется 1п., ее затягивают.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Чулочное вязание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B0F0"/>
                </a:solidFill>
              </a:rPr>
              <a:t>НКП – 15 п.</a:t>
            </a:r>
          </a:p>
          <a:p>
            <a:r>
              <a:rPr lang="ru-RU" dirty="0">
                <a:solidFill>
                  <a:srgbClr val="00B0F0"/>
                </a:solidFill>
              </a:rPr>
              <a:t>1ряд – 1к. *все лиц. п.* </a:t>
            </a:r>
          </a:p>
          <a:p>
            <a:r>
              <a:rPr lang="ru-RU" dirty="0">
                <a:solidFill>
                  <a:srgbClr val="00B0F0"/>
                </a:solidFill>
              </a:rPr>
              <a:t>2ряд – 1к. *все </a:t>
            </a:r>
            <a:r>
              <a:rPr lang="ru-RU" dirty="0" err="1">
                <a:solidFill>
                  <a:srgbClr val="00B0F0"/>
                </a:solidFill>
              </a:rPr>
              <a:t>изн</a:t>
            </a:r>
            <a:r>
              <a:rPr lang="ru-RU" dirty="0">
                <a:solidFill>
                  <a:srgbClr val="00B0F0"/>
                </a:solidFill>
              </a:rPr>
              <a:t>. п. *</a:t>
            </a:r>
          </a:p>
          <a:p>
            <a:r>
              <a:rPr lang="ru-RU" dirty="0">
                <a:solidFill>
                  <a:srgbClr val="00B0F0"/>
                </a:solidFill>
              </a:rPr>
              <a:t>Повтор 1р. и 2р.</a:t>
            </a:r>
          </a:p>
          <a:p>
            <a:r>
              <a:rPr lang="ru-RU" dirty="0">
                <a:solidFill>
                  <a:srgbClr val="00B0F0"/>
                </a:solidFill>
              </a:rPr>
              <a:t>Вязать </a:t>
            </a:r>
            <a:r>
              <a:rPr lang="ru-RU" dirty="0" smtClean="0">
                <a:solidFill>
                  <a:srgbClr val="00B0F0"/>
                </a:solidFill>
              </a:rPr>
              <a:t>3см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http://go2.imgsmail.ru/imgpreview?key=http%3A//webposidelki.ru/i/p/1211041333/1.jpg&amp;mb=imgdb_preview_1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140968"/>
            <a:ext cx="3214710" cy="32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Закрепление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материалы и инструменты необходимы для ручного вязания?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Назовите основное правило подбора спиц.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Расскажите о правилах безопасной работы при вязании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91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21442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Развитие вязания в России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4576022" cy="530921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 России</a:t>
            </a:r>
            <a:r>
              <a:rPr lang="ru-RU" sz="2000" dirty="0" smtClean="0"/>
              <a:t> с давних времен крестьянки вязали чулки, носки и варежки из овечьей шерсти. </a:t>
            </a:r>
          </a:p>
          <a:p>
            <a:r>
              <a:rPr lang="ru-RU" sz="2000" dirty="0" smtClean="0"/>
              <a:t>В городе Арзамасе Нижегородской губернии с конца </a:t>
            </a:r>
            <a:r>
              <a:rPr lang="en-US" sz="2000" dirty="0" smtClean="0"/>
              <a:t>XIX </a:t>
            </a:r>
            <a:r>
              <a:rPr lang="ru-RU" sz="2000" dirty="0" smtClean="0"/>
              <a:t>до начала </a:t>
            </a:r>
            <a:r>
              <a:rPr lang="en-US" sz="2000" dirty="0" smtClean="0"/>
              <a:t>XX </a:t>
            </a:r>
            <a:r>
              <a:rPr lang="ru-RU" sz="2000" dirty="0" smtClean="0"/>
              <a:t>в. было распространено вязание сапожек, украшенных цветочными мотивами. </a:t>
            </a:r>
          </a:p>
          <a:p>
            <a:r>
              <a:rPr lang="ru-RU" sz="2000" dirty="0" smtClean="0"/>
              <a:t>Совершенно уникальным является ручное узорчатое вязание в знаменитом промысле </a:t>
            </a:r>
            <a:r>
              <a:rPr lang="ru-RU" sz="2000" b="1" dirty="0" smtClean="0"/>
              <a:t>оренбургских пуховых платков</a:t>
            </a:r>
            <a:r>
              <a:rPr lang="ru-RU" sz="2000" dirty="0" smtClean="0"/>
              <a:t>, возникшем в </a:t>
            </a:r>
            <a:r>
              <a:rPr lang="en-US" sz="2000" dirty="0" smtClean="0"/>
              <a:t>XVIII </a:t>
            </a:r>
            <a:r>
              <a:rPr lang="ru-RU" sz="2000" dirty="0" smtClean="0"/>
              <a:t>в. (плотные, пушистые из серого пуха и тонкие, ажурные - из белого). </a:t>
            </a:r>
          </a:p>
          <a:p>
            <a:r>
              <a:rPr lang="ru-RU" sz="2000" dirty="0" smtClean="0"/>
              <a:t>Такой платок размером </a:t>
            </a:r>
            <a:r>
              <a:rPr lang="ru-RU" sz="2000" b="1" dirty="0" smtClean="0"/>
              <a:t>2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2 м</a:t>
            </a:r>
            <a:r>
              <a:rPr lang="ru-RU" sz="2000" dirty="0" smtClean="0"/>
              <a:t> </a:t>
            </a:r>
            <a:r>
              <a:rPr lang="ru-RU" sz="2000" b="1" dirty="0" smtClean="0"/>
              <a:t>весит всего 70 г.</a:t>
            </a:r>
            <a:r>
              <a:rPr lang="ru-RU" sz="2000" dirty="0" smtClean="0"/>
              <a:t> </a:t>
            </a:r>
          </a:p>
          <a:p>
            <a:endParaRPr lang="ru-RU" sz="2000" dirty="0"/>
          </a:p>
        </p:txBody>
      </p:sp>
      <p:pic>
        <p:nvPicPr>
          <p:cNvPr id="4" name="Picture 16" descr="платок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77072"/>
            <a:ext cx="2749580" cy="226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платок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24744"/>
            <a:ext cx="2229398" cy="242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платок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BEBCC1"/>
              </a:clrFrom>
              <a:clrTo>
                <a:srgbClr val="BEBCC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81861" y="2780928"/>
            <a:ext cx="1262139" cy="235745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4290"/>
            <a:ext cx="5857884" cy="635798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Вязальные </a:t>
            </a:r>
            <a:r>
              <a:rPr lang="ru-RU" dirty="0" smtClean="0">
                <a:solidFill>
                  <a:srgbClr val="FF0000"/>
                </a:solidFill>
              </a:rPr>
              <a:t>нитки (пряжа)</a:t>
            </a:r>
          </a:p>
          <a:p>
            <a:r>
              <a:rPr lang="ru-RU" dirty="0" smtClean="0"/>
              <a:t>Для ручного вязания на спицах подходит как натуральные, так и синтетические нити. </a:t>
            </a:r>
          </a:p>
          <a:p>
            <a:r>
              <a:rPr lang="ru-RU" dirty="0" smtClean="0"/>
              <a:t>В настоящий момент можно приобрести нити самой различной фактуры, цвета, происхождения. </a:t>
            </a:r>
          </a:p>
          <a:p>
            <a:r>
              <a:rPr lang="ru-RU" dirty="0" smtClean="0"/>
              <a:t>Единственное, что нужно запомнить, слишком тонкие нити не подходят для вязания на спицах, т.к. вязание получается «рыхлым» и слишком быстро изделие приходит в негодность. </a:t>
            </a:r>
            <a:endParaRPr lang="ru-RU" b="1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Изделия </a:t>
            </a:r>
            <a:r>
              <a:rPr lang="ru-RU" dirty="0"/>
              <a:t>из сильно крученых ниток будут жесткими и плохо сохраняющими тепло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На ажурную вязку необходимо меньше ниток, чем на сложный узор.</a:t>
            </a:r>
          </a:p>
        </p:txBody>
      </p:sp>
      <p:pic>
        <p:nvPicPr>
          <p:cNvPr id="4" name="Рисунок 3" descr="http://go4.imgsmail.ru/imgpreview?key=http%3A//www.knitsocks.ru/Images/2%2520spicbez/1-big.jpg&amp;mb=imgdb_preview_4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85728"/>
            <a:ext cx="2194560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иды пряж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286125"/>
            <a:ext cx="3357554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78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Читаем этикетку на мотке пряжи.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14422"/>
            <a:ext cx="5143536" cy="564357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 Вас в руках моток пряжи.</a:t>
            </a:r>
            <a:br>
              <a:rPr lang="ru-RU" dirty="0" smtClean="0"/>
            </a:br>
            <a:r>
              <a:rPr lang="ru-RU" dirty="0" smtClean="0"/>
              <a:t>Что Вы можете узнать о ней, посмотрев на этикетку?</a:t>
            </a:r>
            <a:br>
              <a:rPr lang="ru-RU" dirty="0" smtClean="0"/>
            </a:br>
            <a:r>
              <a:rPr lang="ru-RU" dirty="0" smtClean="0"/>
              <a:t>Очень многое!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Хотелось бы обратить Ваше внимание на решеточку в середине этикетки с надписями сверху и по бокам.</a:t>
            </a:r>
            <a:br>
              <a:rPr lang="ru-RU" dirty="0" smtClean="0"/>
            </a:br>
            <a:r>
              <a:rPr lang="ru-RU" dirty="0" smtClean="0"/>
              <a:t>10х10 Это размер образца, который получиться, если Вы наберете 16 петель и провяжете 23 ряда спицами указанного размера.</a:t>
            </a:r>
            <a:br>
              <a:rPr lang="ru-RU" dirty="0" smtClean="0"/>
            </a:br>
            <a:r>
              <a:rPr lang="ru-RU" dirty="0" smtClean="0"/>
              <a:t>Сразу оговорюсь, что размеры на наших, российских спицах и крючках не совпадают с размерами импортных.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Условная толщина пряжи. Еще одна ошибка часто встречается при выборе пряжи! На данном мотке указана длина нити в 50 граммах пряжи Поэтому будьте внимательны к обоим числам.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4756" name="Picture 4" descr="https://pp.vk.me/c320219/v320219542/92eb/N1pnm3OJtQ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290" y="1928802"/>
            <a:ext cx="321471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2474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История вязания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908720"/>
            <a:ext cx="5112568" cy="5949280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None/>
            </a:pPr>
            <a:r>
              <a:rPr lang="ru-RU" b="1" dirty="0" smtClean="0"/>
              <a:t>В одной из египетских гробниц (1900 год до н.э.) сохранилось изображение женщины, надевающей носки.</a:t>
            </a:r>
          </a:p>
          <a:p>
            <a:pPr>
              <a:buFontTx/>
              <a:buNone/>
            </a:pPr>
            <a:r>
              <a:rPr lang="ru-RU" b="1" dirty="0" smtClean="0"/>
              <a:t>     Отпечаток чулка обнаружен в застывшей лаве Помпеи в 79 году н.э. </a:t>
            </a:r>
          </a:p>
          <a:p>
            <a:pPr>
              <a:buFontTx/>
              <a:buNone/>
            </a:pPr>
            <a:r>
              <a:rPr lang="en-US" b="1" dirty="0" smtClean="0"/>
              <a:t>      </a:t>
            </a:r>
            <a:r>
              <a:rPr lang="ru-RU" b="1" dirty="0" smtClean="0"/>
              <a:t>Детские чулки III-I</a:t>
            </a:r>
            <a:r>
              <a:rPr lang="en-US" b="1" dirty="0" smtClean="0"/>
              <a:t>V</a:t>
            </a:r>
            <a:r>
              <a:rPr lang="ru-RU" b="1" dirty="0" smtClean="0"/>
              <a:t>в. н.э. найдены в Египте.</a:t>
            </a:r>
          </a:p>
          <a:p>
            <a:pPr>
              <a:buFontTx/>
              <a:buNone/>
            </a:pPr>
            <a:r>
              <a:rPr lang="en-US" b="1" dirty="0" smtClean="0"/>
              <a:t>      </a:t>
            </a:r>
            <a:r>
              <a:rPr lang="ru-RU" b="1" dirty="0" smtClean="0"/>
              <a:t>В IX-XI веках вязальщицы стали наносить тексты на носки. </a:t>
            </a:r>
            <a:br>
              <a:rPr lang="ru-RU" b="1" dirty="0" smtClean="0"/>
            </a:br>
            <a:r>
              <a:rPr lang="ru-RU" b="1" dirty="0" smtClean="0"/>
              <a:t>Самыми искусными вязальщиками в древности считались арабы. Сложные многоцветные узоры они придумывали уже 2 тысячи лет назад.</a:t>
            </a:r>
          </a:p>
          <a:p>
            <a:pPr>
              <a:buFontTx/>
              <a:buNone/>
            </a:pPr>
            <a:r>
              <a:rPr lang="ru-RU" b="1" dirty="0" smtClean="0"/>
              <a:t>     В 1589 году английский священник Вильям Ли изобрёл вязальный станок с крючковыми иглами </a:t>
            </a:r>
          </a:p>
          <a:p>
            <a:pPr>
              <a:buFontTx/>
              <a:buNone/>
            </a:pPr>
            <a:r>
              <a:rPr lang="ru-RU" b="1" dirty="0" smtClean="0"/>
              <a:t>      В конце </a:t>
            </a:r>
            <a:r>
              <a:rPr lang="en-US" b="1" dirty="0" smtClean="0"/>
              <a:t>XVIII </a:t>
            </a:r>
            <a:r>
              <a:rPr lang="ru-RU" b="1" dirty="0" smtClean="0"/>
              <a:t>в. во Франции была изобретена круглая вязальная машина </a:t>
            </a:r>
          </a:p>
          <a:p>
            <a:endParaRPr lang="ru-RU" dirty="0"/>
          </a:p>
        </p:txBody>
      </p:sp>
      <p:pic>
        <p:nvPicPr>
          <p:cNvPr id="4" name="Picture 6" descr="История вязания. Вязание крючком и спицами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6176" y="1412776"/>
            <a:ext cx="2987824" cy="468057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Образцы изделий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http://go3.imgsmail.ru/imgpreview?key=http%3A//clubmasteric.ru/images/stories/spizami/kofti/iren4.jpg&amp;mb=imgdb_preview_47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77714">
            <a:off x="365768" y="2222842"/>
            <a:ext cx="264317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go1.imgsmail.ru/imgpreview?key=http%3A//hobby-rukodelie.ru/wp-content/uploads/2011/07/vyazanie-spicami-modeli-svitera-s-kosami-po-sxemam.jpg&amp;mb=imgdb_preview_2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628800"/>
            <a:ext cx="2243142" cy="3357586"/>
          </a:xfrm>
          <a:prstGeom prst="rect">
            <a:avLst/>
          </a:prstGeom>
          <a:noFill/>
        </p:spPr>
      </p:pic>
      <p:pic>
        <p:nvPicPr>
          <p:cNvPr id="1028" name="Picture 4" descr="http://go2.imgsmail.ru/imgpreview?key=http%3A//modnoe-vjazanie.com/images/stories/img/site%5F1/model%5F12/m%5F044.jpg&amp;mb=imgdb_preview_2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15247">
            <a:off x="5907382" y="2206484"/>
            <a:ext cx="271464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Удобное приспособление для клубка.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cs301301.userapi.com/v301301282/10b/d8XtlJF-hY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071546"/>
            <a:ext cx="678661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1710</TotalTime>
  <Words>917</Words>
  <Application>Microsoft Office PowerPoint</Application>
  <PresentationFormat>Экран (4:3)</PresentationFormat>
  <Paragraphs>122</Paragraphs>
  <Slides>32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Солнцестояние</vt:lpstr>
      <vt:lpstr>Вязание спицами   7 класс  </vt:lpstr>
      <vt:lpstr>Цель:</vt:lpstr>
      <vt:lpstr>Презентация PowerPoint</vt:lpstr>
      <vt:lpstr>Развитие вязания в России</vt:lpstr>
      <vt:lpstr>Презентация PowerPoint</vt:lpstr>
      <vt:lpstr>Читаем этикетку на мотке пряжи.</vt:lpstr>
      <vt:lpstr>История вязания </vt:lpstr>
      <vt:lpstr>Образцы изделий</vt:lpstr>
      <vt:lpstr>Удобное приспособление для клубка. </vt:lpstr>
      <vt:lpstr>Образцы изделий</vt:lpstr>
      <vt:lpstr>Вопросы</vt:lpstr>
      <vt:lpstr>спицы</vt:lpstr>
      <vt:lpstr>спицы</vt:lpstr>
      <vt:lpstr>спицы</vt:lpstr>
      <vt:lpstr>важные мелочи</vt:lpstr>
      <vt:lpstr>Приспособление для хранения спиц и крючков. </vt:lpstr>
      <vt:lpstr>Вопросы</vt:lpstr>
      <vt:lpstr>Основы вязания. </vt:lpstr>
      <vt:lpstr>Набор петель спицами</vt:lpstr>
      <vt:lpstr>ПОЛОЖЕНИЕ РУК ПРИ ВЯЗАНИЕ</vt:lpstr>
      <vt:lpstr>Условное обозначение:</vt:lpstr>
      <vt:lpstr>Что такое * Узор*?</vt:lpstr>
      <vt:lpstr>ОСНОВНЫЕ ПЕТЛИ</vt:lpstr>
      <vt:lpstr>Лицевая петля</vt:lpstr>
      <vt:lpstr>ЛИЦЕВЫЕ ПЕТЛИ</vt:lpstr>
      <vt:lpstr>Лицевая петля</vt:lpstr>
      <vt:lpstr>Платочное вязание</vt:lpstr>
      <vt:lpstr>Изнаночная петля</vt:lpstr>
      <vt:lpstr>Правила безопасной работы со спицами </vt:lpstr>
      <vt:lpstr>Как закрыть петли?</vt:lpstr>
      <vt:lpstr>Чулочное вязание </vt:lpstr>
      <vt:lpstr>Закрепление: 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Вязание спицами</dc:title>
  <dc:creator>Алла</dc:creator>
  <cp:lastModifiedBy>Анастасия Гусева</cp:lastModifiedBy>
  <cp:revision>147</cp:revision>
  <dcterms:created xsi:type="dcterms:W3CDTF">2013-03-11T17:19:39Z</dcterms:created>
  <dcterms:modified xsi:type="dcterms:W3CDTF">2022-04-04T10:14:55Z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667106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