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7"/>
  </p:notesMasterIdLst>
  <p:sldIdLst>
    <p:sldId id="256" r:id="rId2"/>
    <p:sldId id="257" r:id="rId3"/>
    <p:sldId id="258" r:id="rId4"/>
    <p:sldId id="259" r:id="rId5"/>
    <p:sldId id="260" r:id="rId6"/>
    <p:sldId id="262" r:id="rId7"/>
    <p:sldId id="261" r:id="rId8"/>
    <p:sldId id="263" r:id="rId9"/>
    <p:sldId id="264" r:id="rId10"/>
    <p:sldId id="265" r:id="rId11"/>
    <p:sldId id="268" r:id="rId12"/>
    <p:sldId id="271" r:id="rId13"/>
    <p:sldId id="267" r:id="rId14"/>
    <p:sldId id="272" r:id="rId15"/>
    <p:sldId id="266" r:id="rId16"/>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000" autoAdjust="0"/>
    <p:restoredTop sz="94660"/>
  </p:normalViewPr>
  <p:slideViewPr>
    <p:cSldViewPr snapToGrid="0">
      <p:cViewPr varScale="1">
        <p:scale>
          <a:sx n="62" d="100"/>
          <a:sy n="62" d="100"/>
        </p:scale>
        <p:origin x="774" y="6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F5AEAAF-104F-4762-BAA4-3BF36D0F5A27}" type="datetimeFigureOut">
              <a:rPr lang="ru-RU" smtClean="0"/>
              <a:t>10.04.2022</a:t>
            </a:fld>
            <a:endParaRPr lang="ru-RU"/>
          </a:p>
        </p:txBody>
      </p:sp>
      <p:sp>
        <p:nvSpPr>
          <p:cNvPr id="4" name="Образ слайда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E83A08F-E746-4211-99FF-034C771F1E53}" type="slidenum">
              <a:rPr lang="ru-RU" smtClean="0"/>
              <a:t>‹#›</a:t>
            </a:fld>
            <a:endParaRPr lang="ru-RU"/>
          </a:p>
        </p:txBody>
      </p:sp>
    </p:spTree>
    <p:extLst>
      <p:ext uri="{BB962C8B-B14F-4D97-AF65-F5344CB8AC3E}">
        <p14:creationId xmlns:p14="http://schemas.microsoft.com/office/powerpoint/2010/main" val="373206852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dirty="0" smtClean="0"/>
              <a:t>Безопасное использование газового оборудования в быту.</a:t>
            </a:r>
            <a:endParaRPr lang="ru-RU" dirty="0"/>
          </a:p>
        </p:txBody>
      </p:sp>
      <p:sp>
        <p:nvSpPr>
          <p:cNvPr id="4" name="Номер слайда 3"/>
          <p:cNvSpPr>
            <a:spLocks noGrp="1"/>
          </p:cNvSpPr>
          <p:nvPr>
            <p:ph type="sldNum" sz="quarter" idx="10"/>
          </p:nvPr>
        </p:nvSpPr>
        <p:spPr/>
        <p:txBody>
          <a:bodyPr/>
          <a:lstStyle/>
          <a:p>
            <a:fld id="{3E83A08F-E746-4211-99FF-034C771F1E53}" type="slidenum">
              <a:rPr lang="ru-RU" smtClean="0"/>
              <a:t>1</a:t>
            </a:fld>
            <a:endParaRPr lang="ru-RU"/>
          </a:p>
        </p:txBody>
      </p:sp>
    </p:spTree>
    <p:extLst>
      <p:ext uri="{BB962C8B-B14F-4D97-AF65-F5344CB8AC3E}">
        <p14:creationId xmlns:p14="http://schemas.microsoft.com/office/powerpoint/2010/main" val="68710138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dirty="0" smtClean="0"/>
              <a:t>При запахе газа: открой окна и двери, выйди на улицу, позвони по телефону 04. Нельзя оставлять </a:t>
            </a:r>
            <a:r>
              <a:rPr lang="ru-RU" dirty="0" err="1" smtClean="0"/>
              <a:t>включенную</a:t>
            </a:r>
            <a:r>
              <a:rPr lang="ru-RU" dirty="0" smtClean="0"/>
              <a:t> газовую плиту без присмотра. Нельзя зажигать огонь и пользоваться электрическими приборами.</a:t>
            </a:r>
            <a:endParaRPr lang="ru-RU" dirty="0"/>
          </a:p>
        </p:txBody>
      </p:sp>
      <p:sp>
        <p:nvSpPr>
          <p:cNvPr id="4" name="Номер слайда 3"/>
          <p:cNvSpPr>
            <a:spLocks noGrp="1"/>
          </p:cNvSpPr>
          <p:nvPr>
            <p:ph type="sldNum" sz="quarter" idx="10"/>
          </p:nvPr>
        </p:nvSpPr>
        <p:spPr/>
        <p:txBody>
          <a:bodyPr/>
          <a:lstStyle/>
          <a:p>
            <a:fld id="{3E83A08F-E746-4211-99FF-034C771F1E53}" type="slidenum">
              <a:rPr lang="ru-RU" smtClean="0"/>
              <a:t>10</a:t>
            </a:fld>
            <a:endParaRPr lang="ru-RU"/>
          </a:p>
        </p:txBody>
      </p:sp>
    </p:spTree>
    <p:extLst>
      <p:ext uri="{BB962C8B-B14F-4D97-AF65-F5344CB8AC3E}">
        <p14:creationId xmlns:p14="http://schemas.microsoft.com/office/powerpoint/2010/main" val="347978211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dirty="0" smtClean="0"/>
              <a:t>С плитой нужно быть осторожным!</a:t>
            </a:r>
            <a:endParaRPr lang="ru-RU" dirty="0"/>
          </a:p>
        </p:txBody>
      </p:sp>
      <p:sp>
        <p:nvSpPr>
          <p:cNvPr id="4" name="Номер слайда 3"/>
          <p:cNvSpPr>
            <a:spLocks noGrp="1"/>
          </p:cNvSpPr>
          <p:nvPr>
            <p:ph type="sldNum" sz="quarter" idx="10"/>
          </p:nvPr>
        </p:nvSpPr>
        <p:spPr/>
        <p:txBody>
          <a:bodyPr/>
          <a:lstStyle/>
          <a:p>
            <a:fld id="{3E83A08F-E746-4211-99FF-034C771F1E53}" type="slidenum">
              <a:rPr lang="ru-RU" smtClean="0"/>
              <a:t>11</a:t>
            </a:fld>
            <a:endParaRPr lang="ru-RU"/>
          </a:p>
        </p:txBody>
      </p:sp>
    </p:spTree>
    <p:extLst>
      <p:ext uri="{BB962C8B-B14F-4D97-AF65-F5344CB8AC3E}">
        <p14:creationId xmlns:p14="http://schemas.microsoft.com/office/powerpoint/2010/main" val="401752127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dirty="0" smtClean="0"/>
              <a:t>Помни: Газовая плита и духовка предназначены</a:t>
            </a:r>
            <a:r>
              <a:rPr lang="ru-RU" baseline="0" dirty="0" smtClean="0"/>
              <a:t> только для приготовления пищи. Духовка –это не шкафчик для хранения разных вещей. Поблизости от газовой плиты не должны находиться вещи, которые могут загореться или взорваться.</a:t>
            </a:r>
            <a:endParaRPr lang="ru-RU" dirty="0"/>
          </a:p>
        </p:txBody>
      </p:sp>
      <p:sp>
        <p:nvSpPr>
          <p:cNvPr id="4" name="Номер слайда 3"/>
          <p:cNvSpPr>
            <a:spLocks noGrp="1"/>
          </p:cNvSpPr>
          <p:nvPr>
            <p:ph type="sldNum" sz="quarter" idx="10"/>
          </p:nvPr>
        </p:nvSpPr>
        <p:spPr/>
        <p:txBody>
          <a:bodyPr/>
          <a:lstStyle/>
          <a:p>
            <a:fld id="{3E83A08F-E746-4211-99FF-034C771F1E53}" type="slidenum">
              <a:rPr lang="ru-RU" smtClean="0"/>
              <a:t>12</a:t>
            </a:fld>
            <a:endParaRPr lang="ru-RU"/>
          </a:p>
        </p:txBody>
      </p:sp>
    </p:spTree>
    <p:extLst>
      <p:ext uri="{BB962C8B-B14F-4D97-AF65-F5344CB8AC3E}">
        <p14:creationId xmlns:p14="http://schemas.microsoft.com/office/powerpoint/2010/main" val="270144386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dirty="0" smtClean="0"/>
              <a:t>На кухне</a:t>
            </a:r>
            <a:r>
              <a:rPr lang="ru-RU" baseline="0" dirty="0" smtClean="0"/>
              <a:t> газ у нас горит, </a:t>
            </a:r>
          </a:p>
          <a:p>
            <a:r>
              <a:rPr lang="ru-RU" baseline="0" dirty="0" smtClean="0"/>
              <a:t>Детишек тянет, как магнит.</a:t>
            </a:r>
          </a:p>
          <a:p>
            <a:r>
              <a:rPr lang="ru-RU" baseline="0" dirty="0" smtClean="0"/>
              <a:t>Но мама строго наказала:</a:t>
            </a:r>
          </a:p>
          <a:p>
            <a:r>
              <a:rPr lang="ru-RU" baseline="0" dirty="0" smtClean="0"/>
              <a:t>К плите чтоб руки не совал!</a:t>
            </a:r>
          </a:p>
          <a:p>
            <a:r>
              <a:rPr lang="ru-RU" baseline="0" dirty="0" smtClean="0"/>
              <a:t>Опасно это, так и знай!</a:t>
            </a:r>
          </a:p>
          <a:p>
            <a:r>
              <a:rPr lang="ru-RU" baseline="0" dirty="0" smtClean="0"/>
              <a:t>Пока за мамой наблюдай,</a:t>
            </a:r>
          </a:p>
          <a:p>
            <a:r>
              <a:rPr lang="ru-RU" baseline="0" dirty="0" smtClean="0"/>
              <a:t>А к газу ты не походи –</a:t>
            </a:r>
          </a:p>
          <a:p>
            <a:r>
              <a:rPr lang="ru-RU" baseline="0" dirty="0" smtClean="0"/>
              <a:t>Сперва немного подрасти!</a:t>
            </a:r>
            <a:endParaRPr lang="ru-RU" dirty="0"/>
          </a:p>
        </p:txBody>
      </p:sp>
      <p:sp>
        <p:nvSpPr>
          <p:cNvPr id="4" name="Номер слайда 3"/>
          <p:cNvSpPr>
            <a:spLocks noGrp="1"/>
          </p:cNvSpPr>
          <p:nvPr>
            <p:ph type="sldNum" sz="quarter" idx="10"/>
          </p:nvPr>
        </p:nvSpPr>
        <p:spPr/>
        <p:txBody>
          <a:bodyPr/>
          <a:lstStyle/>
          <a:p>
            <a:fld id="{3E83A08F-E746-4211-99FF-034C771F1E53}" type="slidenum">
              <a:rPr lang="ru-RU" smtClean="0"/>
              <a:t>13</a:t>
            </a:fld>
            <a:endParaRPr lang="ru-RU"/>
          </a:p>
        </p:txBody>
      </p:sp>
    </p:spTree>
    <p:extLst>
      <p:ext uri="{BB962C8B-B14F-4D97-AF65-F5344CB8AC3E}">
        <p14:creationId xmlns:p14="http://schemas.microsoft.com/office/powerpoint/2010/main" val="197538266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dirty="0" smtClean="0"/>
              <a:t>Безопасность вас, ваших близких и соседей зависит от правильного и своевременного</a:t>
            </a:r>
          </a:p>
          <a:p>
            <a:r>
              <a:rPr lang="ru-RU" dirty="0" smtClean="0"/>
              <a:t> выполнения вами правил пользования бытовым газом и газовыми приборами.</a:t>
            </a:r>
          </a:p>
          <a:p>
            <a:endParaRPr lang="ru-RU" dirty="0"/>
          </a:p>
        </p:txBody>
      </p:sp>
      <p:sp>
        <p:nvSpPr>
          <p:cNvPr id="4" name="Номер слайда 3"/>
          <p:cNvSpPr>
            <a:spLocks noGrp="1"/>
          </p:cNvSpPr>
          <p:nvPr>
            <p:ph type="sldNum" sz="quarter" idx="10"/>
          </p:nvPr>
        </p:nvSpPr>
        <p:spPr/>
        <p:txBody>
          <a:bodyPr/>
          <a:lstStyle/>
          <a:p>
            <a:fld id="{3E83A08F-E746-4211-99FF-034C771F1E53}" type="slidenum">
              <a:rPr lang="ru-RU" smtClean="0"/>
              <a:t>14</a:t>
            </a:fld>
            <a:endParaRPr lang="ru-RU"/>
          </a:p>
        </p:txBody>
      </p:sp>
    </p:spTree>
    <p:extLst>
      <p:ext uri="{BB962C8B-B14F-4D97-AF65-F5344CB8AC3E}">
        <p14:creationId xmlns:p14="http://schemas.microsoft.com/office/powerpoint/2010/main" val="421744992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dirty="0" smtClean="0"/>
              <a:t>Спасибо за внимание!</a:t>
            </a:r>
          </a:p>
          <a:p>
            <a:endParaRPr lang="ru-RU" dirty="0" smtClean="0"/>
          </a:p>
          <a:p>
            <a:r>
              <a:rPr lang="ru-RU" dirty="0" smtClean="0"/>
              <a:t>    </a:t>
            </a:r>
            <a:endParaRPr lang="ru-RU" dirty="0"/>
          </a:p>
        </p:txBody>
      </p:sp>
      <p:sp>
        <p:nvSpPr>
          <p:cNvPr id="4" name="Номер слайда 3"/>
          <p:cNvSpPr>
            <a:spLocks noGrp="1"/>
          </p:cNvSpPr>
          <p:nvPr>
            <p:ph type="sldNum" sz="quarter" idx="10"/>
          </p:nvPr>
        </p:nvSpPr>
        <p:spPr/>
        <p:txBody>
          <a:bodyPr/>
          <a:lstStyle/>
          <a:p>
            <a:fld id="{3E83A08F-E746-4211-99FF-034C771F1E53}" type="slidenum">
              <a:rPr lang="ru-RU" smtClean="0"/>
              <a:t>15</a:t>
            </a:fld>
            <a:endParaRPr lang="ru-RU"/>
          </a:p>
        </p:txBody>
      </p:sp>
    </p:spTree>
    <p:extLst>
      <p:ext uri="{BB962C8B-B14F-4D97-AF65-F5344CB8AC3E}">
        <p14:creationId xmlns:p14="http://schemas.microsoft.com/office/powerpoint/2010/main" val="36437873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dirty="0" smtClean="0"/>
              <a:t>Многие из нас уже давно привыкли пользоваться в быту природным газом для отопления и приготовления пищи. Однако газ является не только помощником, но также предметом повышенной опасности, в обращении с которым необходимо строгое соблюдение определённых правил.</a:t>
            </a:r>
          </a:p>
          <a:p>
            <a:endParaRPr lang="ru-RU" dirty="0"/>
          </a:p>
        </p:txBody>
      </p:sp>
      <p:sp>
        <p:nvSpPr>
          <p:cNvPr id="4" name="Номер слайда 3"/>
          <p:cNvSpPr>
            <a:spLocks noGrp="1"/>
          </p:cNvSpPr>
          <p:nvPr>
            <p:ph type="sldNum" sz="quarter" idx="10"/>
          </p:nvPr>
        </p:nvSpPr>
        <p:spPr/>
        <p:txBody>
          <a:bodyPr/>
          <a:lstStyle/>
          <a:p>
            <a:fld id="{3E83A08F-E746-4211-99FF-034C771F1E53}" type="slidenum">
              <a:rPr lang="ru-RU" smtClean="0"/>
              <a:t>2</a:t>
            </a:fld>
            <a:endParaRPr lang="ru-RU"/>
          </a:p>
        </p:txBody>
      </p:sp>
    </p:spTree>
    <p:extLst>
      <p:ext uri="{BB962C8B-B14F-4D97-AF65-F5344CB8AC3E}">
        <p14:creationId xmlns:p14="http://schemas.microsoft.com/office/powerpoint/2010/main" val="345898128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dirty="0" smtClean="0"/>
              <a:t>Что же такое природный газ?</a:t>
            </a:r>
          </a:p>
          <a:p>
            <a:r>
              <a:rPr lang="ru-RU" dirty="0" smtClean="0"/>
              <a:t>Природный газ -  это смесь газов, </a:t>
            </a:r>
          </a:p>
          <a:p>
            <a:r>
              <a:rPr lang="ru-RU" dirty="0" smtClean="0"/>
              <a:t>сформировавшихся миллионы лет</a:t>
            </a:r>
          </a:p>
          <a:p>
            <a:r>
              <a:rPr lang="ru-RU" dirty="0" smtClean="0"/>
              <a:t> назад в недрах земной коры.</a:t>
            </a:r>
          </a:p>
          <a:p>
            <a:endParaRPr lang="ru-RU" dirty="0"/>
          </a:p>
        </p:txBody>
      </p:sp>
      <p:sp>
        <p:nvSpPr>
          <p:cNvPr id="4" name="Номер слайда 3"/>
          <p:cNvSpPr>
            <a:spLocks noGrp="1"/>
          </p:cNvSpPr>
          <p:nvPr>
            <p:ph type="sldNum" sz="quarter" idx="10"/>
          </p:nvPr>
        </p:nvSpPr>
        <p:spPr/>
        <p:txBody>
          <a:bodyPr/>
          <a:lstStyle/>
          <a:p>
            <a:fld id="{3E83A08F-E746-4211-99FF-034C771F1E53}" type="slidenum">
              <a:rPr lang="ru-RU" smtClean="0"/>
              <a:t>3</a:t>
            </a:fld>
            <a:endParaRPr lang="ru-RU"/>
          </a:p>
        </p:txBody>
      </p:sp>
    </p:spTree>
    <p:extLst>
      <p:ext uri="{BB962C8B-B14F-4D97-AF65-F5344CB8AC3E}">
        <p14:creationId xmlns:p14="http://schemas.microsoft.com/office/powerpoint/2010/main" val="249814748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dirty="0" smtClean="0"/>
              <a:t> Когда появился природный газ? Примерно 300-400 миллионов лет назад наша планета выглядела совсем иначе: вся её поверхность была покрыта мировым океаном, в котором обитали первые живые организмы – рачки, моллюски. Умирая, они опускались на дно океана и с течением времени их останки покрывались песком и спрессовывались в слои породы. Огромное давление воды и близость раскалённого земного ядра создали особые условия для химических процессов, в результате которых из этих органических останков животных и растений в толще земли образовались различные полезные ископаемые – каменный уголь, нефть и природный газ. Считается, что это произошло примерно 50-100 миллионов лет назад.</a:t>
            </a:r>
            <a:endParaRPr lang="ru-RU" dirty="0"/>
          </a:p>
        </p:txBody>
      </p:sp>
      <p:sp>
        <p:nvSpPr>
          <p:cNvPr id="4" name="Номер слайда 3"/>
          <p:cNvSpPr>
            <a:spLocks noGrp="1"/>
          </p:cNvSpPr>
          <p:nvPr>
            <p:ph type="sldNum" sz="quarter" idx="10"/>
          </p:nvPr>
        </p:nvSpPr>
        <p:spPr/>
        <p:txBody>
          <a:bodyPr/>
          <a:lstStyle/>
          <a:p>
            <a:fld id="{3E83A08F-E746-4211-99FF-034C771F1E53}" type="slidenum">
              <a:rPr lang="ru-RU" smtClean="0"/>
              <a:t>4</a:t>
            </a:fld>
            <a:endParaRPr lang="ru-RU"/>
          </a:p>
        </p:txBody>
      </p:sp>
    </p:spTree>
    <p:extLst>
      <p:ext uri="{BB962C8B-B14F-4D97-AF65-F5344CB8AC3E}">
        <p14:creationId xmlns:p14="http://schemas.microsoft.com/office/powerpoint/2010/main" val="290652634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dirty="0" smtClean="0"/>
              <a:t>Чтобы пробурить скважину, используют буровую установку. Представь себе огромное сверло, которое постепенно, метр за метром, все глубже погружается в землю – это и есть бур, с его помощью «просверливается» скважина.</a:t>
            </a:r>
            <a:endParaRPr lang="ru-RU" dirty="0"/>
          </a:p>
        </p:txBody>
      </p:sp>
      <p:sp>
        <p:nvSpPr>
          <p:cNvPr id="4" name="Номер слайда 3"/>
          <p:cNvSpPr>
            <a:spLocks noGrp="1"/>
          </p:cNvSpPr>
          <p:nvPr>
            <p:ph type="sldNum" sz="quarter" idx="10"/>
          </p:nvPr>
        </p:nvSpPr>
        <p:spPr/>
        <p:txBody>
          <a:bodyPr/>
          <a:lstStyle/>
          <a:p>
            <a:fld id="{3E83A08F-E746-4211-99FF-034C771F1E53}" type="slidenum">
              <a:rPr lang="ru-RU" smtClean="0"/>
              <a:t>5</a:t>
            </a:fld>
            <a:endParaRPr lang="ru-RU"/>
          </a:p>
        </p:txBody>
      </p:sp>
    </p:spTree>
    <p:extLst>
      <p:ext uri="{BB962C8B-B14F-4D97-AF65-F5344CB8AC3E}">
        <p14:creationId xmlns:p14="http://schemas.microsoft.com/office/powerpoint/2010/main" val="358301360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dirty="0" smtClean="0"/>
              <a:t>Газ –это </a:t>
            </a:r>
            <a:r>
              <a:rPr lang="ru-RU" dirty="0" err="1" smtClean="0"/>
              <a:t>легковосламеняющееся</a:t>
            </a:r>
            <a:r>
              <a:rPr lang="ru-RU" dirty="0" smtClean="0"/>
              <a:t> вещество. От малейшей искорки он моментально загорается. Газ не видим, но имеет специфический запах. Газ ядовит. </a:t>
            </a:r>
            <a:endParaRPr lang="ru-RU" dirty="0"/>
          </a:p>
        </p:txBody>
      </p:sp>
      <p:sp>
        <p:nvSpPr>
          <p:cNvPr id="4" name="Номер слайда 3"/>
          <p:cNvSpPr>
            <a:spLocks noGrp="1"/>
          </p:cNvSpPr>
          <p:nvPr>
            <p:ph type="sldNum" sz="quarter" idx="10"/>
          </p:nvPr>
        </p:nvSpPr>
        <p:spPr/>
        <p:txBody>
          <a:bodyPr/>
          <a:lstStyle/>
          <a:p>
            <a:fld id="{3E83A08F-E746-4211-99FF-034C771F1E53}" type="slidenum">
              <a:rPr lang="ru-RU" smtClean="0"/>
              <a:t>6</a:t>
            </a:fld>
            <a:endParaRPr lang="ru-RU"/>
          </a:p>
        </p:txBody>
      </p:sp>
    </p:spTree>
    <p:extLst>
      <p:ext uri="{BB962C8B-B14F-4D97-AF65-F5344CB8AC3E}">
        <p14:creationId xmlns:p14="http://schemas.microsoft.com/office/powerpoint/2010/main" val="188815525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dirty="0" smtClean="0"/>
              <a:t>Газ используется в быту, приносит много пользы человеку, но может стать и врагом. Врагом газ становится тогда, когда мы неправильно им пользуемся. </a:t>
            </a:r>
          </a:p>
          <a:p>
            <a:endParaRPr lang="ru-RU" dirty="0"/>
          </a:p>
        </p:txBody>
      </p:sp>
      <p:sp>
        <p:nvSpPr>
          <p:cNvPr id="4" name="Номер слайда 3"/>
          <p:cNvSpPr>
            <a:spLocks noGrp="1"/>
          </p:cNvSpPr>
          <p:nvPr>
            <p:ph type="sldNum" sz="quarter" idx="10"/>
          </p:nvPr>
        </p:nvSpPr>
        <p:spPr/>
        <p:txBody>
          <a:bodyPr/>
          <a:lstStyle/>
          <a:p>
            <a:fld id="{3E83A08F-E746-4211-99FF-034C771F1E53}" type="slidenum">
              <a:rPr lang="ru-RU" smtClean="0"/>
              <a:t>7</a:t>
            </a:fld>
            <a:endParaRPr lang="ru-RU"/>
          </a:p>
        </p:txBody>
      </p:sp>
    </p:spTree>
    <p:extLst>
      <p:ext uri="{BB962C8B-B14F-4D97-AF65-F5344CB8AC3E}">
        <p14:creationId xmlns:p14="http://schemas.microsoft.com/office/powerpoint/2010/main" val="89984579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dirty="0" smtClean="0"/>
              <a:t>Утечка бытового газа может вызвать отравление или привести к взрыву. Поэтому чтобы обеспечить себе безопасность и не подвергать себя и жизни окружающих вас людей смертельной угрозе, помните и соблюдайте правила пользования газом и бытовыми газовыми приборами.</a:t>
            </a:r>
          </a:p>
          <a:p>
            <a:endParaRPr lang="ru-RU" dirty="0"/>
          </a:p>
        </p:txBody>
      </p:sp>
      <p:sp>
        <p:nvSpPr>
          <p:cNvPr id="4" name="Номер слайда 3"/>
          <p:cNvSpPr>
            <a:spLocks noGrp="1"/>
          </p:cNvSpPr>
          <p:nvPr>
            <p:ph type="sldNum" sz="quarter" idx="10"/>
          </p:nvPr>
        </p:nvSpPr>
        <p:spPr/>
        <p:txBody>
          <a:bodyPr/>
          <a:lstStyle/>
          <a:p>
            <a:fld id="{3E83A08F-E746-4211-99FF-034C771F1E53}" type="slidenum">
              <a:rPr lang="ru-RU" smtClean="0"/>
              <a:t>8</a:t>
            </a:fld>
            <a:endParaRPr lang="ru-RU"/>
          </a:p>
        </p:txBody>
      </p:sp>
    </p:spTree>
    <p:extLst>
      <p:ext uri="{BB962C8B-B14F-4D97-AF65-F5344CB8AC3E}">
        <p14:creationId xmlns:p14="http://schemas.microsoft.com/office/powerpoint/2010/main" val="7944969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dirty="0" smtClean="0"/>
              <a:t>Как обнаружить утечку газа?</a:t>
            </a:r>
          </a:p>
          <a:p>
            <a:endParaRPr lang="ru-RU" dirty="0" smtClean="0"/>
          </a:p>
          <a:p>
            <a:r>
              <a:rPr lang="ru-RU" dirty="0" smtClean="0"/>
              <a:t>На слух : в случае сильной утечки газ вырывается из трубы со свистом.</a:t>
            </a:r>
          </a:p>
          <a:p>
            <a:r>
              <a:rPr lang="ru-RU" dirty="0" smtClean="0"/>
              <a:t>По запаху : характерный запах, который выделяет газ, становится сильнее в местах утечки. </a:t>
            </a:r>
            <a:endParaRPr lang="ru-RU" dirty="0"/>
          </a:p>
        </p:txBody>
      </p:sp>
      <p:sp>
        <p:nvSpPr>
          <p:cNvPr id="4" name="Номер слайда 3"/>
          <p:cNvSpPr>
            <a:spLocks noGrp="1"/>
          </p:cNvSpPr>
          <p:nvPr>
            <p:ph type="sldNum" sz="quarter" idx="10"/>
          </p:nvPr>
        </p:nvSpPr>
        <p:spPr/>
        <p:txBody>
          <a:bodyPr/>
          <a:lstStyle/>
          <a:p>
            <a:fld id="{3E83A08F-E746-4211-99FF-034C771F1E53}" type="slidenum">
              <a:rPr lang="ru-RU" smtClean="0"/>
              <a:t>9</a:t>
            </a:fld>
            <a:endParaRPr lang="ru-RU"/>
          </a:p>
        </p:txBody>
      </p:sp>
    </p:spTree>
    <p:extLst>
      <p:ext uri="{BB962C8B-B14F-4D97-AF65-F5344CB8AC3E}">
        <p14:creationId xmlns:p14="http://schemas.microsoft.com/office/powerpoint/2010/main" val="428451483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524000" y="1122363"/>
            <a:ext cx="9144000" cy="2387600"/>
          </a:xfrm>
        </p:spPr>
        <p:txBody>
          <a:bodyPr anchor="b"/>
          <a:lstStyle>
            <a:lvl1pPr algn="ctr">
              <a:defRPr sz="6000"/>
            </a:lvl1pPr>
          </a:lstStyle>
          <a:p>
            <a:r>
              <a:rPr lang="ru-RU" smtClean="0"/>
              <a:t>Образец заголовка</a:t>
            </a:r>
            <a:endParaRPr lang="ru-RU"/>
          </a:p>
        </p:txBody>
      </p:sp>
      <p:sp>
        <p:nvSpPr>
          <p:cNvPr id="3" name="Подзаголовок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7C162D7C-37C5-4ADB-BB43-AD959B2D8160}" type="datetimeFigureOut">
              <a:rPr lang="ru-RU" smtClean="0"/>
              <a:t>10.04.2022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975601BE-8B9F-404A-85BA-EA7A5403165E}" type="slidenum">
              <a:rPr lang="ru-RU" smtClean="0"/>
              <a:t>‹#›</a:t>
            </a:fld>
            <a:endParaRPr lang="ru-RU"/>
          </a:p>
        </p:txBody>
      </p:sp>
    </p:spTree>
    <p:extLst>
      <p:ext uri="{BB962C8B-B14F-4D97-AF65-F5344CB8AC3E}">
        <p14:creationId xmlns:p14="http://schemas.microsoft.com/office/powerpoint/2010/main" val="89460527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7C162D7C-37C5-4ADB-BB43-AD959B2D8160}" type="datetimeFigureOut">
              <a:rPr lang="ru-RU" smtClean="0"/>
              <a:t>10.04.2022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975601BE-8B9F-404A-85BA-EA7A5403165E}" type="slidenum">
              <a:rPr lang="ru-RU" smtClean="0"/>
              <a:t>‹#›</a:t>
            </a:fld>
            <a:endParaRPr lang="ru-RU"/>
          </a:p>
        </p:txBody>
      </p:sp>
    </p:spTree>
    <p:extLst>
      <p:ext uri="{BB962C8B-B14F-4D97-AF65-F5344CB8AC3E}">
        <p14:creationId xmlns:p14="http://schemas.microsoft.com/office/powerpoint/2010/main" val="240066272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8724900" y="365125"/>
            <a:ext cx="2628900" cy="5811838"/>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838200" y="365125"/>
            <a:ext cx="7734300" cy="5811838"/>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7C162D7C-37C5-4ADB-BB43-AD959B2D8160}" type="datetimeFigureOut">
              <a:rPr lang="ru-RU" smtClean="0"/>
              <a:t>10.04.2022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975601BE-8B9F-404A-85BA-EA7A5403165E}" type="slidenum">
              <a:rPr lang="ru-RU" smtClean="0"/>
              <a:t>‹#›</a:t>
            </a:fld>
            <a:endParaRPr lang="ru-RU"/>
          </a:p>
        </p:txBody>
      </p:sp>
    </p:spTree>
    <p:extLst>
      <p:ext uri="{BB962C8B-B14F-4D97-AF65-F5344CB8AC3E}">
        <p14:creationId xmlns:p14="http://schemas.microsoft.com/office/powerpoint/2010/main" val="158192888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7C162D7C-37C5-4ADB-BB43-AD959B2D8160}" type="datetimeFigureOut">
              <a:rPr lang="ru-RU" smtClean="0"/>
              <a:t>10.04.2022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975601BE-8B9F-404A-85BA-EA7A5403165E}" type="slidenum">
              <a:rPr lang="ru-RU" smtClean="0"/>
              <a:t>‹#›</a:t>
            </a:fld>
            <a:endParaRPr lang="ru-RU"/>
          </a:p>
        </p:txBody>
      </p:sp>
    </p:spTree>
    <p:extLst>
      <p:ext uri="{BB962C8B-B14F-4D97-AF65-F5344CB8AC3E}">
        <p14:creationId xmlns:p14="http://schemas.microsoft.com/office/powerpoint/2010/main" val="307704199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1850" y="1709738"/>
            <a:ext cx="10515600" cy="2852737"/>
          </a:xfrm>
        </p:spPr>
        <p:txBody>
          <a:bodyPr anchor="b"/>
          <a:lstStyle>
            <a:lvl1pPr>
              <a:defRPr sz="6000"/>
            </a:lvl1pPr>
          </a:lstStyle>
          <a:p>
            <a:r>
              <a:rPr lang="ru-RU" smtClean="0"/>
              <a:t>Образец заголовка</a:t>
            </a:r>
            <a:endParaRPr lang="ru-RU"/>
          </a:p>
        </p:txBody>
      </p:sp>
      <p:sp>
        <p:nvSpPr>
          <p:cNvPr id="3" name="Текст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7C162D7C-37C5-4ADB-BB43-AD959B2D8160}" type="datetimeFigureOut">
              <a:rPr lang="ru-RU" smtClean="0"/>
              <a:t>10.04.2022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975601BE-8B9F-404A-85BA-EA7A5403165E}" type="slidenum">
              <a:rPr lang="ru-RU" smtClean="0"/>
              <a:t>‹#›</a:t>
            </a:fld>
            <a:endParaRPr lang="ru-RU"/>
          </a:p>
        </p:txBody>
      </p:sp>
    </p:spTree>
    <p:extLst>
      <p:ext uri="{BB962C8B-B14F-4D97-AF65-F5344CB8AC3E}">
        <p14:creationId xmlns:p14="http://schemas.microsoft.com/office/powerpoint/2010/main" val="202078033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838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6172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7C162D7C-37C5-4ADB-BB43-AD959B2D8160}" type="datetimeFigureOut">
              <a:rPr lang="ru-RU" smtClean="0"/>
              <a:t>10.04.2022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975601BE-8B9F-404A-85BA-EA7A5403165E}" type="slidenum">
              <a:rPr lang="ru-RU" smtClean="0"/>
              <a:t>‹#›</a:t>
            </a:fld>
            <a:endParaRPr lang="ru-RU"/>
          </a:p>
        </p:txBody>
      </p:sp>
    </p:spTree>
    <p:extLst>
      <p:ext uri="{BB962C8B-B14F-4D97-AF65-F5344CB8AC3E}">
        <p14:creationId xmlns:p14="http://schemas.microsoft.com/office/powerpoint/2010/main" val="11359390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365125"/>
            <a:ext cx="10515600" cy="1325563"/>
          </a:xfrm>
        </p:spPr>
        <p:txBody>
          <a:bodyPr/>
          <a:lstStyle/>
          <a:p>
            <a:r>
              <a:rPr lang="ru-RU" smtClean="0"/>
              <a:t>Образец заголовка</a:t>
            </a:r>
            <a:endParaRPr lang="ru-RU"/>
          </a:p>
        </p:txBody>
      </p:sp>
      <p:sp>
        <p:nvSpPr>
          <p:cNvPr id="3" name="Текст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839788" y="2505075"/>
            <a:ext cx="5157787"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6172200" y="2505075"/>
            <a:ext cx="5183188"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7C162D7C-37C5-4ADB-BB43-AD959B2D8160}" type="datetimeFigureOut">
              <a:rPr lang="ru-RU" smtClean="0"/>
              <a:t>10.04.2022</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975601BE-8B9F-404A-85BA-EA7A5403165E}" type="slidenum">
              <a:rPr lang="ru-RU" smtClean="0"/>
              <a:t>‹#›</a:t>
            </a:fld>
            <a:endParaRPr lang="ru-RU"/>
          </a:p>
        </p:txBody>
      </p:sp>
    </p:spTree>
    <p:extLst>
      <p:ext uri="{BB962C8B-B14F-4D97-AF65-F5344CB8AC3E}">
        <p14:creationId xmlns:p14="http://schemas.microsoft.com/office/powerpoint/2010/main" val="351701489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7C162D7C-37C5-4ADB-BB43-AD959B2D8160}" type="datetimeFigureOut">
              <a:rPr lang="ru-RU" smtClean="0"/>
              <a:t>10.04.2022</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975601BE-8B9F-404A-85BA-EA7A5403165E}" type="slidenum">
              <a:rPr lang="ru-RU" smtClean="0"/>
              <a:t>‹#›</a:t>
            </a:fld>
            <a:endParaRPr lang="ru-RU"/>
          </a:p>
        </p:txBody>
      </p:sp>
    </p:spTree>
    <p:extLst>
      <p:ext uri="{BB962C8B-B14F-4D97-AF65-F5344CB8AC3E}">
        <p14:creationId xmlns:p14="http://schemas.microsoft.com/office/powerpoint/2010/main" val="341357630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7C162D7C-37C5-4ADB-BB43-AD959B2D8160}" type="datetimeFigureOut">
              <a:rPr lang="ru-RU" smtClean="0"/>
              <a:t>10.04.2022</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975601BE-8B9F-404A-85BA-EA7A5403165E}" type="slidenum">
              <a:rPr lang="ru-RU" smtClean="0"/>
              <a:t>‹#›</a:t>
            </a:fld>
            <a:endParaRPr lang="ru-RU"/>
          </a:p>
        </p:txBody>
      </p:sp>
    </p:spTree>
    <p:extLst>
      <p:ext uri="{BB962C8B-B14F-4D97-AF65-F5344CB8AC3E}">
        <p14:creationId xmlns:p14="http://schemas.microsoft.com/office/powerpoint/2010/main" val="382076988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ru-RU"/>
          </a:p>
        </p:txBody>
      </p:sp>
      <p:sp>
        <p:nvSpPr>
          <p:cNvPr id="3" name="Объект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7C162D7C-37C5-4ADB-BB43-AD959B2D8160}" type="datetimeFigureOut">
              <a:rPr lang="ru-RU" smtClean="0"/>
              <a:t>10.04.2022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975601BE-8B9F-404A-85BA-EA7A5403165E}" type="slidenum">
              <a:rPr lang="ru-RU" smtClean="0"/>
              <a:t>‹#›</a:t>
            </a:fld>
            <a:endParaRPr lang="ru-RU"/>
          </a:p>
        </p:txBody>
      </p:sp>
    </p:spTree>
    <p:extLst>
      <p:ext uri="{BB962C8B-B14F-4D97-AF65-F5344CB8AC3E}">
        <p14:creationId xmlns:p14="http://schemas.microsoft.com/office/powerpoint/2010/main" val="6885347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ru-RU"/>
          </a:p>
        </p:txBody>
      </p:sp>
      <p:sp>
        <p:nvSpPr>
          <p:cNvPr id="3" name="Рисунок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7C162D7C-37C5-4ADB-BB43-AD959B2D8160}" type="datetimeFigureOut">
              <a:rPr lang="ru-RU" smtClean="0"/>
              <a:t>10.04.2022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975601BE-8B9F-404A-85BA-EA7A5403165E}" type="slidenum">
              <a:rPr lang="ru-RU" smtClean="0"/>
              <a:t>‹#›</a:t>
            </a:fld>
            <a:endParaRPr lang="ru-RU"/>
          </a:p>
        </p:txBody>
      </p:sp>
    </p:spTree>
    <p:extLst>
      <p:ext uri="{BB962C8B-B14F-4D97-AF65-F5344CB8AC3E}">
        <p14:creationId xmlns:p14="http://schemas.microsoft.com/office/powerpoint/2010/main" val="410789642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C162D7C-37C5-4ADB-BB43-AD959B2D8160}" type="datetimeFigureOut">
              <a:rPr lang="ru-RU" smtClean="0"/>
              <a:t>10.04.2022</a:t>
            </a:fld>
            <a:endParaRPr lang="ru-RU"/>
          </a:p>
        </p:txBody>
      </p:sp>
      <p:sp>
        <p:nvSpPr>
          <p:cNvPr id="5" name="Нижний колонтитул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75601BE-8B9F-404A-85BA-EA7A5403165E}" type="slidenum">
              <a:rPr lang="ru-RU" smtClean="0"/>
              <a:t>‹#›</a:t>
            </a:fld>
            <a:endParaRPr lang="ru-RU"/>
          </a:p>
        </p:txBody>
      </p:sp>
    </p:spTree>
    <p:extLst>
      <p:ext uri="{BB962C8B-B14F-4D97-AF65-F5344CB8AC3E}">
        <p14:creationId xmlns:p14="http://schemas.microsoft.com/office/powerpoint/2010/main" val="180901672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15.png"/></Relationships>
</file>

<file path=ppt/slides/_rels/slide1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Рисунок 4"/>
          <p:cNvPicPr>
            <a:picLocks noChangeAspect="1"/>
          </p:cNvPicPr>
          <p:nvPr/>
        </p:nvPicPr>
        <p:blipFill>
          <a:blip r:embed="rId3"/>
          <a:stretch>
            <a:fillRect/>
          </a:stretch>
        </p:blipFill>
        <p:spPr>
          <a:xfrm>
            <a:off x="-225287" y="0"/>
            <a:ext cx="15240000" cy="8572500"/>
          </a:xfrm>
          <a:prstGeom prst="rect">
            <a:avLst/>
          </a:prstGeom>
        </p:spPr>
      </p:pic>
      <p:sp>
        <p:nvSpPr>
          <p:cNvPr id="2" name="Заголовок 1"/>
          <p:cNvSpPr>
            <a:spLocks noGrp="1"/>
          </p:cNvSpPr>
          <p:nvPr>
            <p:ph type="ctrTitle"/>
          </p:nvPr>
        </p:nvSpPr>
        <p:spPr>
          <a:xfrm>
            <a:off x="1524000" y="1122363"/>
            <a:ext cx="9144000" cy="520907"/>
          </a:xfrm>
        </p:spPr>
        <p:txBody>
          <a:bodyPr>
            <a:normAutofit fontScale="90000"/>
          </a:bodyPr>
          <a:lstStyle/>
          <a:p>
            <a:r>
              <a:rPr lang="ru-RU" dirty="0" smtClean="0">
                <a:solidFill>
                  <a:schemeClr val="bg1"/>
                </a:solidFill>
              </a:rPr>
              <a:t>Безопасное использование газового оборудования в быту.</a:t>
            </a:r>
            <a:endParaRPr lang="ru-RU" dirty="0">
              <a:solidFill>
                <a:schemeClr val="bg1"/>
              </a:solidFill>
            </a:endParaRPr>
          </a:p>
        </p:txBody>
      </p:sp>
      <p:sp>
        <p:nvSpPr>
          <p:cNvPr id="3" name="Подзаголовок 2"/>
          <p:cNvSpPr>
            <a:spLocks noGrp="1"/>
          </p:cNvSpPr>
          <p:nvPr>
            <p:ph type="subTitle" idx="1"/>
          </p:nvPr>
        </p:nvSpPr>
        <p:spPr>
          <a:xfrm>
            <a:off x="-225287" y="5430838"/>
            <a:ext cx="9144000" cy="1655762"/>
          </a:xfrm>
        </p:spPr>
        <p:txBody>
          <a:bodyPr/>
          <a:lstStyle/>
          <a:p>
            <a:r>
              <a:rPr lang="ru-RU" dirty="0" smtClean="0">
                <a:solidFill>
                  <a:srgbClr val="FF0000"/>
                </a:solidFill>
              </a:rPr>
              <a:t>Подготовила </a:t>
            </a:r>
          </a:p>
          <a:p>
            <a:r>
              <a:rPr lang="ru-RU" dirty="0" smtClean="0">
                <a:solidFill>
                  <a:srgbClr val="FF0000"/>
                </a:solidFill>
              </a:rPr>
              <a:t>Классный руководитель 7 – А класса</a:t>
            </a:r>
          </a:p>
          <a:p>
            <a:r>
              <a:rPr lang="ru-RU" dirty="0" smtClean="0">
                <a:solidFill>
                  <a:srgbClr val="FF0000"/>
                </a:solidFill>
              </a:rPr>
              <a:t>Мищенко Христина Александровна </a:t>
            </a:r>
            <a:endParaRPr lang="ru-RU" dirty="0">
              <a:solidFill>
                <a:srgbClr val="FF0000"/>
              </a:solidFill>
            </a:endParaRPr>
          </a:p>
        </p:txBody>
      </p:sp>
    </p:spTree>
    <p:extLst>
      <p:ext uri="{BB962C8B-B14F-4D97-AF65-F5344CB8AC3E}">
        <p14:creationId xmlns:p14="http://schemas.microsoft.com/office/powerpoint/2010/main" val="138774721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p:cNvPicPr>
            <a:picLocks noChangeAspect="1"/>
          </p:cNvPicPr>
          <p:nvPr/>
        </p:nvPicPr>
        <p:blipFill>
          <a:blip r:embed="rId3"/>
          <a:stretch>
            <a:fillRect/>
          </a:stretch>
        </p:blipFill>
        <p:spPr>
          <a:xfrm>
            <a:off x="0" y="1"/>
            <a:ext cx="12192000" cy="6858000"/>
          </a:xfrm>
          <a:prstGeom prst="rect">
            <a:avLst/>
          </a:prstGeom>
        </p:spPr>
      </p:pic>
    </p:spTree>
    <p:extLst>
      <p:ext uri="{BB962C8B-B14F-4D97-AF65-F5344CB8AC3E}">
        <p14:creationId xmlns:p14="http://schemas.microsoft.com/office/powerpoint/2010/main" val="138903621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3"/>
          <a:stretch>
            <a:fillRect/>
          </a:stretch>
        </p:blipFill>
        <p:spPr>
          <a:xfrm>
            <a:off x="0" y="0"/>
            <a:ext cx="12192000" cy="6858000"/>
          </a:xfrm>
          <a:prstGeom prst="rect">
            <a:avLst/>
          </a:prstGeom>
        </p:spPr>
      </p:pic>
    </p:spTree>
    <p:extLst>
      <p:ext uri="{BB962C8B-B14F-4D97-AF65-F5344CB8AC3E}">
        <p14:creationId xmlns:p14="http://schemas.microsoft.com/office/powerpoint/2010/main" val="346487325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3"/>
          <a:stretch>
            <a:fillRect/>
          </a:stretch>
        </p:blipFill>
        <p:spPr>
          <a:xfrm>
            <a:off x="0" y="0"/>
            <a:ext cx="12192000" cy="6858000"/>
          </a:xfrm>
          <a:prstGeom prst="rect">
            <a:avLst/>
          </a:prstGeom>
        </p:spPr>
      </p:pic>
    </p:spTree>
    <p:extLst>
      <p:ext uri="{BB962C8B-B14F-4D97-AF65-F5344CB8AC3E}">
        <p14:creationId xmlns:p14="http://schemas.microsoft.com/office/powerpoint/2010/main" val="312828900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3"/>
          <a:stretch>
            <a:fillRect/>
          </a:stretch>
        </p:blipFill>
        <p:spPr>
          <a:xfrm>
            <a:off x="0" y="0"/>
            <a:ext cx="12192000" cy="6858000"/>
          </a:xfrm>
          <a:prstGeom prst="rect">
            <a:avLst/>
          </a:prstGeom>
        </p:spPr>
      </p:pic>
    </p:spTree>
    <p:extLst>
      <p:ext uri="{BB962C8B-B14F-4D97-AF65-F5344CB8AC3E}">
        <p14:creationId xmlns:p14="http://schemas.microsoft.com/office/powerpoint/2010/main" val="224203752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195019"/>
            <a:ext cx="10515600" cy="1325563"/>
          </a:xfrm>
        </p:spPr>
        <p:txBody>
          <a:bodyPr>
            <a:normAutofit/>
          </a:bodyPr>
          <a:lstStyle/>
          <a:p>
            <a:r>
              <a:rPr lang="ru-RU" sz="7200" dirty="0" smtClean="0"/>
              <a:t>                  </a:t>
            </a:r>
            <a:r>
              <a:rPr lang="ru-RU" sz="7200" b="1" dirty="0" smtClean="0">
                <a:solidFill>
                  <a:srgbClr val="FF0000"/>
                </a:solidFill>
              </a:rPr>
              <a:t>Помни!!!</a:t>
            </a:r>
            <a:endParaRPr lang="ru-RU" sz="7200" b="1" dirty="0">
              <a:solidFill>
                <a:srgbClr val="FF0000"/>
              </a:solidFill>
            </a:endParaRPr>
          </a:p>
        </p:txBody>
      </p:sp>
      <p:pic>
        <p:nvPicPr>
          <p:cNvPr id="5" name="Объект 4"/>
          <p:cNvPicPr>
            <a:picLocks noGrp="1" noChangeAspect="1"/>
          </p:cNvPicPr>
          <p:nvPr>
            <p:ph idx="1"/>
          </p:nvPr>
        </p:nvPicPr>
        <p:blipFill>
          <a:blip r:embed="rId3"/>
          <a:stretch>
            <a:fillRect/>
          </a:stretch>
        </p:blipFill>
        <p:spPr>
          <a:xfrm>
            <a:off x="6096000" y="2506662"/>
            <a:ext cx="6023212" cy="4351338"/>
          </a:xfrm>
          <a:prstGeom prst="rect">
            <a:avLst/>
          </a:prstGeom>
        </p:spPr>
      </p:pic>
      <p:pic>
        <p:nvPicPr>
          <p:cNvPr id="4" name="Рисунок 3"/>
          <p:cNvPicPr>
            <a:picLocks noChangeAspect="1"/>
          </p:cNvPicPr>
          <p:nvPr/>
        </p:nvPicPr>
        <p:blipFill>
          <a:blip r:embed="rId4"/>
          <a:stretch>
            <a:fillRect/>
          </a:stretch>
        </p:blipFill>
        <p:spPr>
          <a:xfrm>
            <a:off x="0" y="2506662"/>
            <a:ext cx="6032310" cy="4351338"/>
          </a:xfrm>
          <a:prstGeom prst="rect">
            <a:avLst/>
          </a:prstGeom>
        </p:spPr>
      </p:pic>
      <p:sp>
        <p:nvSpPr>
          <p:cNvPr id="6" name="TextBox 5"/>
          <p:cNvSpPr txBox="1"/>
          <p:nvPr/>
        </p:nvSpPr>
        <p:spPr>
          <a:xfrm>
            <a:off x="245660" y="1520582"/>
            <a:ext cx="11518711" cy="830997"/>
          </a:xfrm>
          <a:prstGeom prst="rect">
            <a:avLst/>
          </a:prstGeom>
          <a:noFill/>
        </p:spPr>
        <p:txBody>
          <a:bodyPr wrap="square" rtlCol="0">
            <a:spAutoFit/>
          </a:bodyPr>
          <a:lstStyle/>
          <a:p>
            <a:r>
              <a:rPr lang="ru-RU" sz="2400" dirty="0" smtClean="0"/>
              <a:t>Безопасность вас, ваших близких и соседей зависит от правильного и своевременного</a:t>
            </a:r>
          </a:p>
          <a:p>
            <a:r>
              <a:rPr lang="ru-RU" sz="2400" dirty="0" smtClean="0"/>
              <a:t> выполнения вами правил пользования бытовым газом и газовыми приборами.</a:t>
            </a:r>
            <a:endParaRPr lang="ru-RU" sz="2400" dirty="0"/>
          </a:p>
        </p:txBody>
      </p:sp>
    </p:spTree>
    <p:extLst>
      <p:ext uri="{BB962C8B-B14F-4D97-AF65-F5344CB8AC3E}">
        <p14:creationId xmlns:p14="http://schemas.microsoft.com/office/powerpoint/2010/main" val="352539283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3"/>
          <a:stretch>
            <a:fillRect/>
          </a:stretch>
        </p:blipFill>
        <p:spPr>
          <a:xfrm>
            <a:off x="1" y="0"/>
            <a:ext cx="12192000" cy="6858000"/>
          </a:xfrm>
          <a:prstGeom prst="rect">
            <a:avLst/>
          </a:prstGeom>
        </p:spPr>
      </p:pic>
      <p:sp>
        <p:nvSpPr>
          <p:cNvPr id="4" name="TextBox 3"/>
          <p:cNvSpPr txBox="1"/>
          <p:nvPr/>
        </p:nvSpPr>
        <p:spPr>
          <a:xfrm>
            <a:off x="5950424" y="764275"/>
            <a:ext cx="5062604" cy="707886"/>
          </a:xfrm>
          <a:prstGeom prst="rect">
            <a:avLst/>
          </a:prstGeom>
          <a:noFill/>
        </p:spPr>
        <p:txBody>
          <a:bodyPr wrap="none" rtlCol="0">
            <a:spAutoFit/>
          </a:bodyPr>
          <a:lstStyle/>
          <a:p>
            <a:r>
              <a:rPr lang="ru-RU" sz="4000" dirty="0" smtClean="0">
                <a:solidFill>
                  <a:schemeClr val="bg1"/>
                </a:solidFill>
              </a:rPr>
              <a:t>Спасибо за внимание!</a:t>
            </a:r>
            <a:endParaRPr lang="ru-RU" sz="4000" dirty="0">
              <a:solidFill>
                <a:schemeClr val="bg1"/>
              </a:solidFill>
            </a:endParaRPr>
          </a:p>
        </p:txBody>
      </p:sp>
    </p:spTree>
    <p:extLst>
      <p:ext uri="{BB962C8B-B14F-4D97-AF65-F5344CB8AC3E}">
        <p14:creationId xmlns:p14="http://schemas.microsoft.com/office/powerpoint/2010/main" val="355788806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3"/>
          <a:stretch>
            <a:fillRect/>
          </a:stretch>
        </p:blipFill>
        <p:spPr>
          <a:xfrm>
            <a:off x="0" y="0"/>
            <a:ext cx="12192000" cy="6857999"/>
          </a:xfrm>
          <a:prstGeom prst="rect">
            <a:avLst/>
          </a:prstGeom>
        </p:spPr>
      </p:pic>
      <p:sp>
        <p:nvSpPr>
          <p:cNvPr id="3" name="Прямоугольник 2"/>
          <p:cNvSpPr/>
          <p:nvPr/>
        </p:nvSpPr>
        <p:spPr>
          <a:xfrm>
            <a:off x="284424" y="3954096"/>
            <a:ext cx="6096000" cy="2677656"/>
          </a:xfrm>
          <a:prstGeom prst="rect">
            <a:avLst/>
          </a:prstGeom>
        </p:spPr>
        <p:txBody>
          <a:bodyPr>
            <a:spAutoFit/>
          </a:bodyPr>
          <a:lstStyle/>
          <a:p>
            <a:r>
              <a:rPr lang="ru-RU" sz="2400" dirty="0" smtClean="0">
                <a:solidFill>
                  <a:schemeClr val="bg1"/>
                </a:solidFill>
              </a:rPr>
              <a:t>Многие из нас уже давно привыкли пользоваться в быту природным газом для отопления и приготовления пищи. Однако газ является не только помощником, но также предметом повышенной опасности, в обращении с которым необходимо строгое соблюдение определённых правил.</a:t>
            </a:r>
            <a:endParaRPr lang="ru-RU" sz="2400" dirty="0">
              <a:solidFill>
                <a:schemeClr val="bg1"/>
              </a:solidFill>
            </a:endParaRPr>
          </a:p>
        </p:txBody>
      </p:sp>
    </p:spTree>
    <p:extLst>
      <p:ext uri="{BB962C8B-B14F-4D97-AF65-F5344CB8AC3E}">
        <p14:creationId xmlns:p14="http://schemas.microsoft.com/office/powerpoint/2010/main" val="196573579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p:cNvPicPr>
            <a:picLocks noChangeAspect="1"/>
          </p:cNvPicPr>
          <p:nvPr/>
        </p:nvPicPr>
        <p:blipFill>
          <a:blip r:embed="rId3"/>
          <a:stretch>
            <a:fillRect/>
          </a:stretch>
        </p:blipFill>
        <p:spPr>
          <a:xfrm>
            <a:off x="0" y="0"/>
            <a:ext cx="12192000" cy="6858000"/>
          </a:xfrm>
          <a:prstGeom prst="rect">
            <a:avLst/>
          </a:prstGeom>
        </p:spPr>
      </p:pic>
      <p:sp>
        <p:nvSpPr>
          <p:cNvPr id="4" name="Прямоугольник 3"/>
          <p:cNvSpPr/>
          <p:nvPr/>
        </p:nvSpPr>
        <p:spPr>
          <a:xfrm>
            <a:off x="7559164" y="166284"/>
            <a:ext cx="4721421" cy="3416320"/>
          </a:xfrm>
          <a:prstGeom prst="rect">
            <a:avLst/>
          </a:prstGeom>
        </p:spPr>
        <p:txBody>
          <a:bodyPr wrap="none">
            <a:spAutoFit/>
          </a:bodyPr>
          <a:lstStyle/>
          <a:p>
            <a:r>
              <a:rPr lang="ru-RU" sz="2400" dirty="0" smtClean="0">
                <a:solidFill>
                  <a:schemeClr val="bg1"/>
                </a:solidFill>
              </a:rPr>
              <a:t>Что же такое природный газ?</a:t>
            </a:r>
          </a:p>
          <a:p>
            <a:r>
              <a:rPr lang="ru-RU" sz="2400" dirty="0" smtClean="0">
                <a:solidFill>
                  <a:schemeClr val="bg1"/>
                </a:solidFill>
              </a:rPr>
              <a:t>Природный газ -  это смесь газов, </a:t>
            </a:r>
          </a:p>
          <a:p>
            <a:r>
              <a:rPr lang="ru-RU" sz="2400" dirty="0" smtClean="0">
                <a:solidFill>
                  <a:schemeClr val="bg1"/>
                </a:solidFill>
              </a:rPr>
              <a:t>сформировавшихся миллионы лет</a:t>
            </a:r>
          </a:p>
          <a:p>
            <a:r>
              <a:rPr lang="ru-RU" sz="2400" dirty="0" smtClean="0">
                <a:solidFill>
                  <a:schemeClr val="bg1"/>
                </a:solidFill>
              </a:rPr>
              <a:t> назад в недрах земной коры.</a:t>
            </a:r>
          </a:p>
          <a:p>
            <a:endParaRPr lang="ru-RU" sz="2400" dirty="0">
              <a:solidFill>
                <a:schemeClr val="bg1"/>
              </a:solidFill>
            </a:endParaRPr>
          </a:p>
          <a:p>
            <a:endParaRPr lang="ru-RU" sz="2400" dirty="0" smtClean="0">
              <a:solidFill>
                <a:schemeClr val="bg1"/>
              </a:solidFill>
            </a:endParaRPr>
          </a:p>
          <a:p>
            <a:endParaRPr lang="ru-RU" sz="2400" dirty="0">
              <a:solidFill>
                <a:schemeClr val="bg1"/>
              </a:solidFill>
            </a:endParaRPr>
          </a:p>
          <a:p>
            <a:endParaRPr lang="ru-RU" sz="2400" dirty="0" smtClean="0">
              <a:solidFill>
                <a:schemeClr val="bg1"/>
              </a:solidFill>
            </a:endParaRPr>
          </a:p>
          <a:p>
            <a:endParaRPr lang="ru-RU" sz="2400" dirty="0">
              <a:solidFill>
                <a:schemeClr val="bg1"/>
              </a:solidFill>
            </a:endParaRPr>
          </a:p>
        </p:txBody>
      </p:sp>
    </p:spTree>
    <p:extLst>
      <p:ext uri="{BB962C8B-B14F-4D97-AF65-F5344CB8AC3E}">
        <p14:creationId xmlns:p14="http://schemas.microsoft.com/office/powerpoint/2010/main" val="51395273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3"/>
          <a:stretch>
            <a:fillRect/>
          </a:stretch>
        </p:blipFill>
        <p:spPr>
          <a:xfrm>
            <a:off x="0" y="-44366"/>
            <a:ext cx="12488215" cy="6902366"/>
          </a:xfrm>
          <a:prstGeom prst="rect">
            <a:avLst/>
          </a:prstGeom>
        </p:spPr>
      </p:pic>
      <p:sp>
        <p:nvSpPr>
          <p:cNvPr id="3" name="Прямоугольник 2"/>
          <p:cNvSpPr/>
          <p:nvPr/>
        </p:nvSpPr>
        <p:spPr>
          <a:xfrm>
            <a:off x="796522" y="295072"/>
            <a:ext cx="9563003" cy="707886"/>
          </a:xfrm>
          <a:prstGeom prst="rect">
            <a:avLst/>
          </a:prstGeom>
        </p:spPr>
        <p:txBody>
          <a:bodyPr wrap="none">
            <a:spAutoFit/>
          </a:bodyPr>
          <a:lstStyle/>
          <a:p>
            <a:r>
              <a:rPr lang="ru-RU" sz="4000" dirty="0" smtClean="0"/>
              <a:t>                 </a:t>
            </a:r>
            <a:r>
              <a:rPr lang="ru-RU" sz="4000" b="1" dirty="0" smtClean="0"/>
              <a:t>Когда появился природный газ?</a:t>
            </a:r>
            <a:endParaRPr lang="ru-RU" sz="4000" b="1" dirty="0"/>
          </a:p>
        </p:txBody>
      </p:sp>
      <p:sp>
        <p:nvSpPr>
          <p:cNvPr id="4" name="Прямоугольник 3"/>
          <p:cNvSpPr/>
          <p:nvPr/>
        </p:nvSpPr>
        <p:spPr>
          <a:xfrm>
            <a:off x="407831" y="1051809"/>
            <a:ext cx="12080384" cy="4832092"/>
          </a:xfrm>
          <a:prstGeom prst="rect">
            <a:avLst/>
          </a:prstGeom>
        </p:spPr>
        <p:txBody>
          <a:bodyPr wrap="square">
            <a:spAutoFit/>
          </a:bodyPr>
          <a:lstStyle/>
          <a:p>
            <a:endParaRPr lang="ru-RU" sz="2800" dirty="0" smtClean="0"/>
          </a:p>
          <a:p>
            <a:r>
              <a:rPr lang="ru-RU" sz="2800" dirty="0" smtClean="0">
                <a:solidFill>
                  <a:srgbClr val="FF0000"/>
                </a:solidFill>
              </a:rPr>
              <a:t>Примерно 300-400 миллионов лет назад наша планета выглядела совсем иначе: вся её поверхность была покрыта мировым океаном, в котором обитали первые живые организмы – рачки, моллюски. Умирая, они опускались на дно океана и с течением времени их останки покрывались песком и спрессовывались в слои породы. Огромное давление воды и близость раскалённого земного ядра создали особые условия для химических процессов, в результате которых из этих органических останков животных и растений в толще земли образовались различные полезные ископаемые – каменный уголь, нефть и природный газ. Считается, что это произошло примерно 50-100 миллионов лет назад.</a:t>
            </a:r>
            <a:endParaRPr lang="ru-RU" sz="2800" dirty="0">
              <a:solidFill>
                <a:srgbClr val="FF0000"/>
              </a:solidFill>
            </a:endParaRPr>
          </a:p>
        </p:txBody>
      </p:sp>
    </p:spTree>
    <p:extLst>
      <p:ext uri="{BB962C8B-B14F-4D97-AF65-F5344CB8AC3E}">
        <p14:creationId xmlns:p14="http://schemas.microsoft.com/office/powerpoint/2010/main" val="407559017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p:cNvPicPr>
            <a:picLocks noChangeAspect="1"/>
          </p:cNvPicPr>
          <p:nvPr/>
        </p:nvPicPr>
        <p:blipFill>
          <a:blip r:embed="rId3"/>
          <a:stretch>
            <a:fillRect/>
          </a:stretch>
        </p:blipFill>
        <p:spPr>
          <a:xfrm>
            <a:off x="111618" y="0"/>
            <a:ext cx="12080382" cy="6857999"/>
          </a:xfrm>
          <a:prstGeom prst="rect">
            <a:avLst/>
          </a:prstGeom>
        </p:spPr>
      </p:pic>
      <p:sp>
        <p:nvSpPr>
          <p:cNvPr id="4" name="Прямоугольник 3"/>
          <p:cNvSpPr/>
          <p:nvPr/>
        </p:nvSpPr>
        <p:spPr>
          <a:xfrm>
            <a:off x="2919818" y="423861"/>
            <a:ext cx="6240747" cy="646331"/>
          </a:xfrm>
          <a:prstGeom prst="rect">
            <a:avLst/>
          </a:prstGeom>
        </p:spPr>
        <p:txBody>
          <a:bodyPr wrap="none">
            <a:spAutoFit/>
          </a:bodyPr>
          <a:lstStyle/>
          <a:p>
            <a:r>
              <a:rPr lang="ru-RU" sz="3600" dirty="0" smtClean="0">
                <a:solidFill>
                  <a:schemeClr val="bg1"/>
                </a:solidFill>
              </a:rPr>
              <a:t>Как добывают природный газ?</a:t>
            </a:r>
            <a:endParaRPr lang="ru-RU" sz="3600" dirty="0">
              <a:solidFill>
                <a:schemeClr val="bg1"/>
              </a:solidFill>
            </a:endParaRPr>
          </a:p>
        </p:txBody>
      </p:sp>
      <p:sp>
        <p:nvSpPr>
          <p:cNvPr id="5" name="Прямоугольник 4"/>
          <p:cNvSpPr/>
          <p:nvPr/>
        </p:nvSpPr>
        <p:spPr>
          <a:xfrm>
            <a:off x="6040191" y="1070192"/>
            <a:ext cx="6096000" cy="3785652"/>
          </a:xfrm>
          <a:prstGeom prst="rect">
            <a:avLst/>
          </a:prstGeom>
        </p:spPr>
        <p:txBody>
          <a:bodyPr>
            <a:spAutoFit/>
          </a:bodyPr>
          <a:lstStyle/>
          <a:p>
            <a:r>
              <a:rPr lang="ru-RU" sz="2400" b="1" dirty="0" smtClean="0">
                <a:solidFill>
                  <a:schemeClr val="bg1"/>
                </a:solidFill>
              </a:rPr>
              <a:t>Природный газ поступает на поверхность через скважину – длинный узкий ход. Под землёй газ находится под давлением, поэтому он сам поднимается вверх по скважине. Чтобы пробурить скважину, используют буровую установку. Представь себе огромное сверло, которое постепенно, метр за метром, все глубже погружается в землю – это и есть бур, с его помощью «просверливается» скважина</a:t>
            </a:r>
            <a:r>
              <a:rPr lang="ru-RU" sz="2400" dirty="0" smtClean="0">
                <a:solidFill>
                  <a:schemeClr val="bg1"/>
                </a:solidFill>
              </a:rPr>
              <a:t>.</a:t>
            </a:r>
            <a:endParaRPr lang="ru-RU" sz="2400" dirty="0">
              <a:solidFill>
                <a:schemeClr val="bg1"/>
              </a:solidFill>
            </a:endParaRPr>
          </a:p>
        </p:txBody>
      </p:sp>
    </p:spTree>
    <p:extLst>
      <p:ext uri="{BB962C8B-B14F-4D97-AF65-F5344CB8AC3E}">
        <p14:creationId xmlns:p14="http://schemas.microsoft.com/office/powerpoint/2010/main" val="21229593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p:cNvPicPr>
            <a:picLocks noChangeAspect="1"/>
          </p:cNvPicPr>
          <p:nvPr/>
        </p:nvPicPr>
        <p:blipFill>
          <a:blip r:embed="rId3"/>
          <a:stretch>
            <a:fillRect/>
          </a:stretch>
        </p:blipFill>
        <p:spPr>
          <a:xfrm>
            <a:off x="0" y="0"/>
            <a:ext cx="12192000" cy="6858000"/>
          </a:xfrm>
          <a:prstGeom prst="rect">
            <a:avLst/>
          </a:prstGeom>
        </p:spPr>
      </p:pic>
      <p:sp>
        <p:nvSpPr>
          <p:cNvPr id="5" name="Прямоугольник 4"/>
          <p:cNvSpPr/>
          <p:nvPr/>
        </p:nvSpPr>
        <p:spPr>
          <a:xfrm>
            <a:off x="618698" y="621942"/>
            <a:ext cx="6096000" cy="1569660"/>
          </a:xfrm>
          <a:prstGeom prst="rect">
            <a:avLst/>
          </a:prstGeom>
        </p:spPr>
        <p:txBody>
          <a:bodyPr>
            <a:spAutoFit/>
          </a:bodyPr>
          <a:lstStyle/>
          <a:p>
            <a:r>
              <a:rPr lang="ru-RU" sz="2400" dirty="0" smtClean="0"/>
              <a:t>Газ –это </a:t>
            </a:r>
            <a:r>
              <a:rPr lang="ru-RU" sz="2400" dirty="0" err="1" smtClean="0"/>
              <a:t>легковосламеняющееся</a:t>
            </a:r>
            <a:r>
              <a:rPr lang="ru-RU" sz="2400" dirty="0" smtClean="0"/>
              <a:t> вещество. От малейшей искорки он моментально загорается. Газ не видим, но имеет специфический запах. Газ ядовит. </a:t>
            </a:r>
            <a:endParaRPr lang="ru-RU" sz="2400" dirty="0"/>
          </a:p>
        </p:txBody>
      </p:sp>
    </p:spTree>
    <p:extLst>
      <p:ext uri="{BB962C8B-B14F-4D97-AF65-F5344CB8AC3E}">
        <p14:creationId xmlns:p14="http://schemas.microsoft.com/office/powerpoint/2010/main" val="383948704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p:cNvPicPr>
            <a:picLocks noChangeAspect="1"/>
          </p:cNvPicPr>
          <p:nvPr/>
        </p:nvPicPr>
        <p:blipFill>
          <a:blip r:embed="rId3"/>
          <a:stretch>
            <a:fillRect/>
          </a:stretch>
        </p:blipFill>
        <p:spPr>
          <a:xfrm>
            <a:off x="0" y="0"/>
            <a:ext cx="12192000" cy="6858000"/>
          </a:xfrm>
          <a:prstGeom prst="rect">
            <a:avLst/>
          </a:prstGeom>
        </p:spPr>
      </p:pic>
      <p:sp>
        <p:nvSpPr>
          <p:cNvPr id="4" name="Прямоугольник 3"/>
          <p:cNvSpPr/>
          <p:nvPr/>
        </p:nvSpPr>
        <p:spPr>
          <a:xfrm>
            <a:off x="4221707" y="210487"/>
            <a:ext cx="6096000" cy="1569660"/>
          </a:xfrm>
          <a:prstGeom prst="rect">
            <a:avLst/>
          </a:prstGeom>
        </p:spPr>
        <p:txBody>
          <a:bodyPr>
            <a:spAutoFit/>
          </a:bodyPr>
          <a:lstStyle/>
          <a:p>
            <a:r>
              <a:rPr lang="ru-RU" sz="2400" dirty="0" smtClean="0">
                <a:solidFill>
                  <a:srgbClr val="FFFF00"/>
                </a:solidFill>
              </a:rPr>
              <a:t>Газ используется в быту, приносит много пользы человеку, но может стать и врагом. Врагом газ становится тогда, когда мы неправильно им пользуемся. </a:t>
            </a:r>
            <a:endParaRPr lang="ru-RU" sz="2400" dirty="0">
              <a:solidFill>
                <a:srgbClr val="FFFF00"/>
              </a:solidFill>
            </a:endParaRPr>
          </a:p>
        </p:txBody>
      </p:sp>
    </p:spTree>
    <p:extLst>
      <p:ext uri="{BB962C8B-B14F-4D97-AF65-F5344CB8AC3E}">
        <p14:creationId xmlns:p14="http://schemas.microsoft.com/office/powerpoint/2010/main" val="421286016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p:cNvPicPr>
            <a:picLocks noChangeAspect="1"/>
          </p:cNvPicPr>
          <p:nvPr/>
        </p:nvPicPr>
        <p:blipFill>
          <a:blip r:embed="rId3"/>
          <a:stretch>
            <a:fillRect/>
          </a:stretch>
        </p:blipFill>
        <p:spPr>
          <a:xfrm>
            <a:off x="0" y="0"/>
            <a:ext cx="12192000" cy="6858000"/>
          </a:xfrm>
          <a:prstGeom prst="rect">
            <a:avLst/>
          </a:prstGeom>
        </p:spPr>
      </p:pic>
      <p:sp>
        <p:nvSpPr>
          <p:cNvPr id="4" name="Прямоугольник 3"/>
          <p:cNvSpPr/>
          <p:nvPr/>
        </p:nvSpPr>
        <p:spPr>
          <a:xfrm>
            <a:off x="6214281" y="163478"/>
            <a:ext cx="6096000" cy="2677656"/>
          </a:xfrm>
          <a:prstGeom prst="rect">
            <a:avLst/>
          </a:prstGeom>
        </p:spPr>
        <p:txBody>
          <a:bodyPr>
            <a:spAutoFit/>
          </a:bodyPr>
          <a:lstStyle/>
          <a:p>
            <a:r>
              <a:rPr lang="ru-RU" sz="2400" dirty="0" smtClean="0">
                <a:solidFill>
                  <a:schemeClr val="bg1"/>
                </a:solidFill>
              </a:rPr>
              <a:t>Утечка бытового газа может вызвать отравление или привести к взрыву. Поэтому чтобы обеспечить себе безопасность и не подвергать себя и жизни окружающих вас людей смертельной угрозе, помните и соблюдайте правила пользования газом и бытовыми газовыми приборами.</a:t>
            </a:r>
            <a:endParaRPr lang="ru-RU" sz="2400" dirty="0">
              <a:solidFill>
                <a:schemeClr val="bg1"/>
              </a:solidFill>
            </a:endParaRPr>
          </a:p>
        </p:txBody>
      </p:sp>
    </p:spTree>
    <p:extLst>
      <p:ext uri="{BB962C8B-B14F-4D97-AF65-F5344CB8AC3E}">
        <p14:creationId xmlns:p14="http://schemas.microsoft.com/office/powerpoint/2010/main" val="136841772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3"/>
          <a:stretch>
            <a:fillRect/>
          </a:stretch>
        </p:blipFill>
        <p:spPr>
          <a:xfrm>
            <a:off x="0" y="1"/>
            <a:ext cx="12192000" cy="6857999"/>
          </a:xfrm>
          <a:prstGeom prst="rect">
            <a:avLst/>
          </a:prstGeom>
        </p:spPr>
      </p:pic>
      <p:sp>
        <p:nvSpPr>
          <p:cNvPr id="3" name="Прямоугольник 2"/>
          <p:cNvSpPr/>
          <p:nvPr/>
        </p:nvSpPr>
        <p:spPr>
          <a:xfrm>
            <a:off x="5695666" y="104844"/>
            <a:ext cx="6096000" cy="2308324"/>
          </a:xfrm>
          <a:prstGeom prst="rect">
            <a:avLst/>
          </a:prstGeom>
        </p:spPr>
        <p:txBody>
          <a:bodyPr>
            <a:spAutoFit/>
          </a:bodyPr>
          <a:lstStyle/>
          <a:p>
            <a:r>
              <a:rPr lang="ru-RU" sz="2400" b="1" dirty="0" smtClean="0"/>
              <a:t>Как обнаружить утечку газа?</a:t>
            </a:r>
          </a:p>
          <a:p>
            <a:r>
              <a:rPr lang="ru-RU" sz="2400" b="1" dirty="0" smtClean="0"/>
              <a:t>На слух : в случае сильной утечки газ вырывается из трубы со свистом.</a:t>
            </a:r>
          </a:p>
          <a:p>
            <a:r>
              <a:rPr lang="ru-RU" sz="2400" b="1" dirty="0" smtClean="0"/>
              <a:t>По запаху : характерный запах, который выделяет газ, становится сильнее в местах утечки. </a:t>
            </a:r>
            <a:endParaRPr lang="ru-RU" sz="2400" b="1" dirty="0"/>
          </a:p>
        </p:txBody>
      </p:sp>
    </p:spTree>
    <p:extLst>
      <p:ext uri="{BB962C8B-B14F-4D97-AF65-F5344CB8AC3E}">
        <p14:creationId xmlns:p14="http://schemas.microsoft.com/office/powerpoint/2010/main" val="4179942965"/>
      </p:ext>
    </p:extLst>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151</TotalTime>
  <Words>928</Words>
  <Application>Microsoft Office PowerPoint</Application>
  <PresentationFormat>Широкоэкранный</PresentationFormat>
  <Paragraphs>73</Paragraphs>
  <Slides>15</Slides>
  <Notes>15</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15</vt:i4>
      </vt:variant>
    </vt:vector>
  </HeadingPairs>
  <TitlesOfParts>
    <vt:vector size="19" baseType="lpstr">
      <vt:lpstr>Arial</vt:lpstr>
      <vt:lpstr>Calibri</vt:lpstr>
      <vt:lpstr>Calibri Light</vt:lpstr>
      <vt:lpstr>Тема Office</vt:lpstr>
      <vt:lpstr>Безопасное использование газового оборудования в быту.</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                  Помни!!!</vt:lpstr>
      <vt:lpstr>Презентация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Безопасное использование газового оборудования в быту.</dc:title>
  <dc:creator>Евросеть</dc:creator>
  <cp:lastModifiedBy>User</cp:lastModifiedBy>
  <cp:revision>17</cp:revision>
  <dcterms:created xsi:type="dcterms:W3CDTF">2019-01-29T17:11:57Z</dcterms:created>
  <dcterms:modified xsi:type="dcterms:W3CDTF">2022-04-10T09:25:14Z</dcterms:modified>
</cp:coreProperties>
</file>