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6"/>
  </p:notesMasterIdLst>
  <p:sldIdLst>
    <p:sldId id="287" r:id="rId3"/>
    <p:sldId id="305" r:id="rId4"/>
    <p:sldId id="299" r:id="rId5"/>
    <p:sldId id="303" r:id="rId6"/>
    <p:sldId id="306" r:id="rId7"/>
    <p:sldId id="307" r:id="rId8"/>
    <p:sldId id="308" r:id="rId9"/>
    <p:sldId id="309" r:id="rId10"/>
    <p:sldId id="310" r:id="rId11"/>
    <p:sldId id="311" r:id="rId12"/>
    <p:sldId id="312" r:id="rId13"/>
    <p:sldId id="313" r:id="rId14"/>
    <p:sldId id="315" r:id="rId15"/>
    <p:sldId id="316" r:id="rId16"/>
    <p:sldId id="319" r:id="rId17"/>
    <p:sldId id="317" r:id="rId18"/>
    <p:sldId id="318" r:id="rId19"/>
    <p:sldId id="322" r:id="rId20"/>
    <p:sldId id="265" r:id="rId21"/>
    <p:sldId id="263" r:id="rId22"/>
    <p:sldId id="260" r:id="rId23"/>
    <p:sldId id="270" r:id="rId24"/>
    <p:sldId id="275" r:id="rId25"/>
    <p:sldId id="279" r:id="rId26"/>
    <p:sldId id="281" r:id="rId27"/>
    <p:sldId id="288" r:id="rId28"/>
    <p:sldId id="300" r:id="rId29"/>
    <p:sldId id="301" r:id="rId30"/>
    <p:sldId id="302" r:id="rId31"/>
    <p:sldId id="292" r:id="rId32"/>
    <p:sldId id="293" r:id="rId33"/>
    <p:sldId id="295" r:id="rId34"/>
    <p:sldId id="323" r:id="rId3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154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18217C-FD6D-4403-A393-46B67A1F6DD1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1E558-505B-4766-A635-E0FFAE5AE4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60917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D6A428-50CC-4620-A20B-7BA394AA8080}" type="datetimeFigureOut">
              <a:rPr lang="ru-RU"/>
              <a:pPr>
                <a:defRPr/>
              </a:pPr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442C00-7ACC-4C49-B044-D1C8EC36C2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7219-949F-4A49-BBF2-1036FF3AA849}" type="datetimeFigureOut">
              <a:rPr lang="ru-RU"/>
              <a:pPr>
                <a:defRPr/>
              </a:pPr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006FAC-EB78-4C1F-8373-AD0A6FCD32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9830C1-CA43-4457-BBB0-0D3EDB24692B}" type="datetimeFigureOut">
              <a:rPr lang="ru-RU"/>
              <a:pPr>
                <a:defRPr/>
              </a:pPr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FD680C-D772-4769-8280-9442E7A855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800000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800000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E88185-CDAE-448C-B676-3AFBC2F0F895}" type="slidenum">
              <a:rPr lang="ru-RU">
                <a:solidFill>
                  <a:srgbClr val="8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8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52667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800000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800000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1E14F9-DA38-4453-B6E3-548FF443ECA3}" type="slidenum">
              <a:rPr lang="ru-RU">
                <a:solidFill>
                  <a:srgbClr val="8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8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51801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800000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800000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6CF547-19B7-48D8-9CD2-3C50142F75D8}" type="slidenum">
              <a:rPr lang="ru-RU">
                <a:solidFill>
                  <a:srgbClr val="8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8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19223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800000">
                  <a:tint val="75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800000">
                  <a:tint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808F2B-A76F-4D2D-98AF-3C6D16477A73}" type="slidenum">
              <a:rPr lang="ru-RU">
                <a:solidFill>
                  <a:srgbClr val="8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8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38371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800000">
                  <a:tint val="75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800000">
                  <a:tint val="75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970610-007C-4A45-9167-8CD3E21659ED}" type="slidenum">
              <a:rPr lang="ru-RU">
                <a:solidFill>
                  <a:srgbClr val="8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8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32713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800000">
                  <a:tint val="75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800000">
                  <a:tint val="75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A2A924-7D2B-4A59-98F6-8BE2E272BA36}" type="slidenum">
              <a:rPr lang="ru-RU">
                <a:solidFill>
                  <a:srgbClr val="8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8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47209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800000">
                  <a:tint val="75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800000">
                  <a:tint val="75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37F72-7216-4123-BC76-4B652CE5D5CE}" type="slidenum">
              <a:rPr lang="ru-RU">
                <a:solidFill>
                  <a:srgbClr val="8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8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85601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800000">
                  <a:tint val="75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800000">
                  <a:tint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9D8CB7-0D04-498F-8D9A-75D6AE31F06F}" type="slidenum">
              <a:rPr lang="ru-RU">
                <a:solidFill>
                  <a:srgbClr val="8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8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0381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E9F499-B008-4DF7-8CCA-1017A83F7F97}" type="datetimeFigureOut">
              <a:rPr lang="ru-RU"/>
              <a:pPr>
                <a:defRPr/>
              </a:pPr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A86624-661D-4B3A-ACEF-1613189ABA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800000">
                  <a:tint val="75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800000">
                  <a:tint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17267C-AE75-45E8-AA37-321AC800D041}" type="slidenum">
              <a:rPr lang="ru-RU">
                <a:solidFill>
                  <a:srgbClr val="8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8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296891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800000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800000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322E15-8FC5-4602-8797-A8CCF6317971}" type="slidenum">
              <a:rPr lang="ru-RU">
                <a:solidFill>
                  <a:srgbClr val="8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8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2172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800000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800000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1D425B-FA63-4ABA-B437-36C524F252B8}" type="slidenum">
              <a:rPr lang="ru-RU">
                <a:solidFill>
                  <a:srgbClr val="8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8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2006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ECF5F2-161C-4962-8E55-FCFF7EF6F599}" type="datetimeFigureOut">
              <a:rPr lang="ru-RU"/>
              <a:pPr>
                <a:defRPr/>
              </a:pPr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70EF16-C96F-4C04-931D-D23E0B3B21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609A64-F27C-4EF8-95B6-7E003ED1B121}" type="datetimeFigureOut">
              <a:rPr lang="ru-RU"/>
              <a:pPr>
                <a:defRPr/>
              </a:pPr>
              <a:t>10.04.2022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CD2556-9DC9-409C-8BF7-261E4A9B16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85E400-4696-4F78-8905-7E7808550320}" type="datetimeFigureOut">
              <a:rPr lang="ru-RU"/>
              <a:pPr>
                <a:defRPr/>
              </a:pPr>
              <a:t>10.04.2022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E64D9A-8413-4DE3-B3E3-BDF84B2F5E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EAF5F4-B484-466A-983B-9BBC7A934554}" type="datetimeFigureOut">
              <a:rPr lang="ru-RU"/>
              <a:pPr>
                <a:defRPr/>
              </a:pPr>
              <a:t>10.04.2022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22ADDA-9029-4472-8D3C-9F28C62303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A46707-C30C-45BB-B593-334088634368}" type="datetimeFigureOut">
              <a:rPr lang="ru-RU"/>
              <a:pPr>
                <a:defRPr/>
              </a:pPr>
              <a:t>10.04.2022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9B498F-5AC7-46E6-B59C-2846B1557B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6F2A64-FD54-475A-87C8-8F1178DFE2C5}" type="datetimeFigureOut">
              <a:rPr lang="ru-RU"/>
              <a:pPr>
                <a:defRPr/>
              </a:pPr>
              <a:t>10.04.2022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9EE3A9-A0A5-4091-A48D-62E8B805C0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3A4C9D-1D10-4455-9BD2-0A25BFD37E90}" type="datetimeFigureOut">
              <a:rPr lang="ru-RU"/>
              <a:pPr>
                <a:defRPr/>
              </a:pPr>
              <a:t>10.04.2022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731A46-E2BE-457A-AA10-F21A183A05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01CB6D9-02E8-44F6-B552-0BDF0079D532}" type="datetimeFigureOut">
              <a:rPr lang="ru-RU"/>
              <a:pPr>
                <a:defRPr/>
              </a:pPr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1884370-38A2-4D07-BDAA-F06E3A4F05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891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srgbClr val="800000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srgbClr val="800000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1A69F2C-3873-448E-B43E-CD36538E57EC}" type="slidenum">
              <a:rPr lang="ru-RU">
                <a:solidFill>
                  <a:srgbClr val="8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8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978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slide" Target="slide20.xml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7.xml"/><Relationship Id="rId6" Type="http://schemas.openxmlformats.org/officeDocument/2006/relationships/slide" Target="slide20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&#1042;&#1057;&#1045;&#1052;%20&#1043;&#1045;&#1056;&#1054;&#1071;&#1052;-&#1057;&#1055;&#1040;&#1057;&#1040;&#1058;&#1045;&#1051;&#1071;&#1052;%20&#1055;&#1054;&#1057;&#1042;&#1071;&#1065;&#1040;&#1045;&#1058;&#1057;&#1071;....mp4" TargetMode="External"/><Relationship Id="rId2" Type="http://schemas.openxmlformats.org/officeDocument/2006/relationships/slide" Target="slide2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vg-news.ru/sites/default/files/uploads/201210/%20%D0%BF%D0%BE%20%D0%93%D0%9E_45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39848"/>
            <a:ext cx="2595690" cy="2065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extBox 1"/>
          <p:cNvSpPr txBox="1"/>
          <p:nvPr/>
        </p:nvSpPr>
        <p:spPr>
          <a:xfrm>
            <a:off x="143542" y="513317"/>
            <a:ext cx="91440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600" b="1" dirty="0" smtClean="0">
              <a:latin typeface="Constantia" pitchFamily="18" charset="0"/>
            </a:endParaRPr>
          </a:p>
          <a:p>
            <a:pPr algn="ctr"/>
            <a:r>
              <a:rPr lang="ru-RU" sz="3600" b="1" dirty="0" smtClean="0">
                <a:latin typeface="Constantia" pitchFamily="18" charset="0"/>
              </a:rPr>
              <a:t>Викторина ко Дню ГО</a:t>
            </a:r>
          </a:p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Constantia" pitchFamily="18" charset="0"/>
              </a:rPr>
              <a:t>«БЕЗОПАСНОСТЬ </a:t>
            </a:r>
          </a:p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Constantia" pitchFamily="18" charset="0"/>
              </a:rPr>
              <a:t>ДЕНЬ ЗА ДНЁМ»</a:t>
            </a:r>
            <a:endParaRPr lang="ru-RU" sz="3600" b="1" dirty="0" smtClean="0">
              <a:latin typeface="Constantia" pitchFamily="18" charset="0"/>
            </a:endParaRPr>
          </a:p>
          <a:p>
            <a:pPr algn="ctr"/>
            <a:endParaRPr lang="ru-RU" sz="3600" b="1" dirty="0" smtClean="0">
              <a:latin typeface="Constantia" pitchFamily="18" charset="0"/>
            </a:endParaRPr>
          </a:p>
          <a:p>
            <a:pPr algn="ctr"/>
            <a:endParaRPr lang="ru-RU" sz="3600" b="1" dirty="0" smtClean="0">
              <a:latin typeface="Constantia" pitchFamily="18" charset="0"/>
            </a:endParaRPr>
          </a:p>
          <a:p>
            <a:pPr algn="ctr"/>
            <a:endParaRPr lang="ru-RU" sz="3600" b="1" dirty="0" smtClean="0">
              <a:latin typeface="Constantia" pitchFamily="18" charset="0"/>
            </a:endParaRPr>
          </a:p>
          <a:p>
            <a:pPr algn="ctr"/>
            <a:endParaRPr lang="ru-RU" sz="3600" b="1" dirty="0" smtClean="0">
              <a:latin typeface="Constantia" pitchFamily="18" charset="0"/>
            </a:endParaRPr>
          </a:p>
          <a:p>
            <a:pPr algn="ctr"/>
            <a:endParaRPr lang="ru-RU" sz="3600" b="1" dirty="0" smtClean="0">
              <a:latin typeface="Constantia" pitchFamily="18" charset="0"/>
            </a:endParaRPr>
          </a:p>
          <a:p>
            <a:pPr algn="ctr"/>
            <a:endParaRPr lang="ru-RU" sz="2800" b="1" dirty="0" smtClean="0">
              <a:latin typeface="Constantia" pitchFamily="18" charset="0"/>
            </a:endParaRPr>
          </a:p>
        </p:txBody>
      </p:sp>
      <p:pic>
        <p:nvPicPr>
          <p:cNvPr id="1026" name="Picture 2" descr="http://forexaw.com/new-uploads/51/67/06/5516706.wm_w_480.%D0%9F%D1%80%D0%B5%D0%B4%D1%81%D1%82%D0%B0%D0%B2%D0%B8%D1%82%D0%B5%D0%BB%D0%B8_%D0%B4%D0%B8%D0%BB%D0%B8%D0%BD%D0%B3%D0%BE%D0%B2%D0%BE%D0%B3%D0%BE_%D1%86%D0%B5%D0%BD%D1%82%D1%80%D0%B0_DivenFx_%D0%BF%D1%80%D0%B8%D0%B2%D0%B5%D1%82%D1%81%D1%82%D0%B2%D1%83%D1%8E%D1%82_%D0%BA%D1%80%D0%B8%D1%82%D0%B8%D0%BA%D1%83_%D0%BA%D0%BB%D0%B8%D0%B5%D0%BD%D1%82%D0%BE%D0%B2_%D0%BD%D0%B0_%D1%82%D0%B5%D0%BC%D0%B0%D1%82%D0%B8%D1%87%D0%B5%D1%81%D0%BA%D0%B8%D1%85_%D1%84%D0%BE%D1%80%D1%83%D0%BC%D0%B0%D1%85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b="7248"/>
          <a:stretch>
            <a:fillRect/>
          </a:stretch>
        </p:blipFill>
        <p:spPr bwMode="auto">
          <a:xfrm>
            <a:off x="6948264" y="-99392"/>
            <a:ext cx="2004164" cy="2304256"/>
          </a:xfrm>
          <a:prstGeom prst="rect">
            <a:avLst/>
          </a:prstGeom>
          <a:noFill/>
        </p:spPr>
      </p:pic>
      <p:pic>
        <p:nvPicPr>
          <p:cNvPr id="5" name="Picture 4" descr="http://img.gazeta.ru/files3/345/4783345/TASS_3181550-pic4_zoom-1000x1000-2443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06" y="2754965"/>
            <a:ext cx="3461170" cy="23016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http://www.65.mchs.gov.ru/upload/iblock/4eb/4ebbcaee4d53784bb2b0118de5b04fb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265712" y="2802023"/>
            <a:ext cx="3365104" cy="2254620"/>
          </a:xfrm>
          <a:prstGeom prst="rect">
            <a:avLst/>
          </a:prstGeom>
          <a:noFill/>
        </p:spPr>
      </p:pic>
      <p:pic>
        <p:nvPicPr>
          <p:cNvPr id="6" name="Picture 2" descr="http://dom.pln24.ru/pictures/121227091344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679923" y="4399994"/>
            <a:ext cx="3384376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Psychology\Desktop\ДЕНЬ ГО\картинки\znaki_preduprezhdayushhie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17" t="1872" r="4662" b="61911"/>
          <a:stretch/>
        </p:blipFill>
        <p:spPr bwMode="auto">
          <a:xfrm>
            <a:off x="2483768" y="240567"/>
            <a:ext cx="5087924" cy="4303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424709" y="4869159"/>
            <a:ext cx="74168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«Не влезай, убьёт!»,</a:t>
            </a:r>
          </a:p>
          <a:p>
            <a:pPr algn="ctr"/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«Ядовитые вещества»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01666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Psychology\Desktop\ДЕНЬ ГО\картинки\биологич.опасность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097" t="1934" r="2124" b="31576"/>
          <a:stretch/>
        </p:blipFill>
        <p:spPr bwMode="auto">
          <a:xfrm>
            <a:off x="2483768" y="370113"/>
            <a:ext cx="4968551" cy="4697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424709" y="4869159"/>
            <a:ext cx="74168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Осторожно!</a:t>
            </a:r>
          </a:p>
          <a:p>
            <a:pPr algn="ctr"/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Биологическая опасность (инфекционные вещества)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4712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Psychology\Desktop\ДЕНЬ ГО\картинки\запрет открытого огн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88640"/>
            <a:ext cx="4752528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424709" y="4869159"/>
            <a:ext cx="7416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Запрет открытого огня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7474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38368" y="5195569"/>
            <a:ext cx="7416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Купаться запрещено!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266" name="Picture 2" descr="C:\Users\Psychology\Desktop\ДЕНЬ ГО\картинки\купаться запрещено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5" y="436374"/>
            <a:ext cx="4637990" cy="463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3610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4709" y="5037088"/>
            <a:ext cx="7416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«Не тушить водой!»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290" name="Picture 2" descr="C:\Users\Psychology\Desktop\ДЕНЬ ГО\картинки\не тушить водой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404664"/>
            <a:ext cx="4632424" cy="4632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1368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Psychology\Desktop\ДЕНЬ ГО\картинки\запрет на разжигание костров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32656"/>
            <a:ext cx="4896544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424709" y="5229200"/>
            <a:ext cx="74168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Запрет на разжигание костров возле объекта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32899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4709" y="4869159"/>
            <a:ext cx="7416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«Руками не трогать»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314" name="Picture 2" descr="C:\Users\Psychology\Desktop\ДЕНЬ ГО\картинки\руками не трогать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956" t="2359" r="15399"/>
          <a:stretch/>
        </p:blipFill>
        <p:spPr bwMode="auto">
          <a:xfrm>
            <a:off x="2771800" y="404664"/>
            <a:ext cx="4560235" cy="4482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8031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4709" y="4869159"/>
            <a:ext cx="7416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Направление при эвакуации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4338" name="Picture 2" descr="C:\Users\Psychology\Desktop\ДЕНЬ ГО\картинки\направление к эвакуации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3348" y="1052736"/>
            <a:ext cx="7229585" cy="3376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5546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54897" y="601539"/>
            <a:ext cx="6656118" cy="276998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>
                  <a:solidFill>
                    <a:prstClr val="black"/>
                  </a:solidFill>
                </a:ln>
                <a:gradFill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 тур </a:t>
            </a:r>
          </a:p>
          <a:p>
            <a:pPr algn="ctr"/>
            <a:r>
              <a:rPr lang="ru-RU" sz="6000" b="1" dirty="0" smtClean="0">
                <a:ln w="11430">
                  <a:solidFill>
                    <a:prstClr val="black"/>
                  </a:solidFill>
                </a:ln>
                <a:gradFill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«Вопрос - ответ»</a:t>
            </a:r>
          </a:p>
          <a:p>
            <a:pPr algn="ctr"/>
            <a:endParaRPr lang="ru-RU" sz="5400" b="1" dirty="0">
              <a:ln w="11430"/>
              <a:gradFill>
                <a:gsLst>
                  <a:gs pos="0">
                    <a:srgbClr val="C0504D">
                      <a:tint val="70000"/>
                      <a:satMod val="245000"/>
                    </a:srgbClr>
                  </a:gs>
                  <a:gs pos="75000">
                    <a:srgbClr val="C0504D">
                      <a:tint val="90000"/>
                      <a:shade val="60000"/>
                      <a:satMod val="240000"/>
                    </a:srgbClr>
                  </a:gs>
                  <a:gs pos="100000">
                    <a:srgbClr val="C0504D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8434" name="Picture 2" descr="C:\Users\Psychology\Desktop\ДЕНЬ ГО\картинки\i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492896"/>
            <a:ext cx="5832648" cy="3964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1693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8" descr="question_mark_serious_thinker_500_clr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404664"/>
            <a:ext cx="3203575" cy="630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228358"/>
            <a:ext cx="2411033" cy="1928826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3968" y="229456"/>
            <a:ext cx="1765583" cy="1927728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672" y="2359386"/>
            <a:ext cx="1857388" cy="1775444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92097" y="2359386"/>
            <a:ext cx="2357454" cy="178595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8" name="TextBox 7">
            <a:hlinkClick r:id="rId7" action="ppaction://hlinksldjump"/>
          </p:cNvPr>
          <p:cNvSpPr txBox="1"/>
          <p:nvPr/>
        </p:nvSpPr>
        <p:spPr>
          <a:xfrm>
            <a:off x="1442093" y="4593804"/>
            <a:ext cx="59293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+mj-lt"/>
              </a:rPr>
              <a:t>Что изображено на фотографиях?</a:t>
            </a:r>
            <a:endParaRPr lang="ru-RU" sz="2800" b="1" dirty="0">
              <a:latin typeface="+mj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98458" y="5013176"/>
            <a:ext cx="56166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</a:t>
            </a:r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еспиратор</a:t>
            </a:r>
            <a:endParaRPr lang="ru-RU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65293" y="1340768"/>
            <a:ext cx="6802183" cy="184665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none" spc="0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 тур «Разминка»</a:t>
            </a:r>
          </a:p>
          <a:p>
            <a:pPr algn="ctr"/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 flipH="1">
            <a:off x="2699792" y="2492896"/>
            <a:ext cx="1080120" cy="1296144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5436096" y="2492896"/>
            <a:ext cx="1152128" cy="1152128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107504" y="3768080"/>
            <a:ext cx="4836061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Задание «</a:t>
            </a:r>
            <a:r>
              <a:rPr lang="ru-RU" sz="4800" b="1" cap="none" spc="-15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Кроссворд</a:t>
            </a:r>
            <a:r>
              <a:rPr lang="ru-RU" sz="4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»</a:t>
            </a:r>
            <a:endParaRPr lang="ru-RU" sz="4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716016" y="3736234"/>
            <a:ext cx="4836061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-15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Задание «Определи опасность»</a:t>
            </a:r>
            <a:endParaRPr lang="ru-RU" sz="4800" b="1" cap="none" spc="-15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12260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8" descr="question_mark_serious_thinker_500_clr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328" y="1794232"/>
            <a:ext cx="2143108" cy="4220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832584"/>
            <a:ext cx="1893007" cy="3071834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832584"/>
            <a:ext cx="2071702" cy="3071834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0" name="Овал 9"/>
          <p:cNvSpPr/>
          <p:nvPr/>
        </p:nvSpPr>
        <p:spPr>
          <a:xfrm>
            <a:off x="3143240" y="2643182"/>
            <a:ext cx="1071570" cy="285752"/>
          </a:xfrm>
          <a:prstGeom prst="ellipse">
            <a:avLst/>
          </a:prstGeom>
          <a:effectLst>
            <a:outerShdw blurRad="40000" dist="23000" dir="5400000" rotWithShape="0">
              <a:srgbClr val="000000">
                <a:alpha val="35000"/>
              </a:srgbClr>
            </a:outerShdw>
            <a:softEdge rad="31750"/>
          </a:effectLst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cmpd="tri">
                <a:solidFill>
                  <a:schemeClr val="tx1"/>
                </a:solidFill>
              </a:ln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58595" y="832584"/>
            <a:ext cx="1907383" cy="3071834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2" name="TextBox 11">
            <a:hlinkClick r:id="rId6" action="ppaction://hlinksldjump"/>
          </p:cNvPr>
          <p:cNvSpPr txBox="1"/>
          <p:nvPr/>
        </p:nvSpPr>
        <p:spPr>
          <a:xfrm>
            <a:off x="1168354" y="4221088"/>
            <a:ext cx="671517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+mj-lt"/>
              </a:rPr>
              <a:t>На всех фотографиях запечатлен один и тот же прибор. </a:t>
            </a:r>
          </a:p>
          <a:p>
            <a:pPr algn="ctr"/>
            <a:r>
              <a:rPr lang="ru-RU" sz="2800" b="1" dirty="0" smtClean="0">
                <a:latin typeface="+mj-lt"/>
              </a:rPr>
              <a:t>Что это за прибор?</a:t>
            </a:r>
            <a:endParaRPr lang="ru-RU" sz="2800" b="1" dirty="0">
              <a:latin typeface="+mj-lt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5286380" y="2786058"/>
            <a:ext cx="1071570" cy="285752"/>
          </a:xfrm>
          <a:prstGeom prst="ellipse">
            <a:avLst/>
          </a:prstGeom>
          <a:effectLst>
            <a:outerShdw blurRad="40000" dist="23000" dir="5400000" rotWithShape="0">
              <a:srgbClr val="000000">
                <a:alpha val="35000"/>
              </a:srgbClr>
            </a:outerShdw>
            <a:softEdge rad="31750"/>
          </a:effectLst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cmpd="tri">
                <a:solidFill>
                  <a:schemeClr val="tx1"/>
                </a:solidFill>
              </a:ln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10522" y="4913585"/>
            <a:ext cx="7030836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Дозиметр 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(уровень радиационного загрязнения)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8" descr="question_mark_serious_thinker_500_clr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582524"/>
            <a:ext cx="2947917" cy="5805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>
            <a:hlinkClick r:id="rId3" action="ppaction://hlinksldjump"/>
          </p:cNvPr>
          <p:cNvSpPr/>
          <p:nvPr/>
        </p:nvSpPr>
        <p:spPr>
          <a:xfrm>
            <a:off x="899592" y="908720"/>
            <a:ext cx="59055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latin typeface="+mj-lt"/>
                <a:cs typeface="+mn-cs"/>
              </a:rPr>
              <a:t>	Изначально </a:t>
            </a:r>
            <a:r>
              <a:rPr lang="ru-RU" sz="2800" b="1" dirty="0">
                <a:latin typeface="+mj-lt"/>
                <a:cs typeface="+mn-cs"/>
              </a:rPr>
              <a:t>Гражданская Оборона была создана для решения задач в военное время, но после </a:t>
            </a:r>
            <a:r>
              <a:rPr lang="ru-RU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cs"/>
              </a:rPr>
              <a:t>катастрофы 1986 года </a:t>
            </a:r>
            <a:r>
              <a:rPr lang="ru-RU" sz="2800" b="1" dirty="0">
                <a:latin typeface="+mj-lt"/>
                <a:cs typeface="+mn-cs"/>
              </a:rPr>
              <a:t>на ГО были возложены задачи борьбы с природными и техногенными катастрофами.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latin typeface="+mj-lt"/>
                <a:cs typeface="+mn-cs"/>
              </a:rPr>
              <a:t>	О </a:t>
            </a:r>
            <a:r>
              <a:rPr lang="ru-RU" sz="2800" b="1" dirty="0">
                <a:latin typeface="+mj-lt"/>
                <a:cs typeface="+mn-cs"/>
              </a:rPr>
              <a:t>какой катастрофе идет речь?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98458" y="5013176"/>
            <a:ext cx="56166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Авария на ЧАЭС</a:t>
            </a:r>
            <a:endParaRPr lang="ru-RU" sz="4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8" descr="question_mark_serious_thinker_500_clr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425" y="549275"/>
            <a:ext cx="3203575" cy="630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>
            <a:hlinkClick r:id="rId3" action="ppaction://hlinksldjump"/>
          </p:cNvPr>
          <p:cNvSpPr/>
          <p:nvPr/>
        </p:nvSpPr>
        <p:spPr>
          <a:xfrm>
            <a:off x="683568" y="818866"/>
            <a:ext cx="561662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При аварии на химически опасном объекте произошла утечка хлора. </a:t>
            </a:r>
          </a:p>
          <a:p>
            <a:pPr algn="ctr"/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Нужно срочно покинуть: </a:t>
            </a:r>
          </a:p>
          <a:p>
            <a:pPr algn="ctr"/>
            <a:endParaRPr lang="ru-RU" sz="3600" b="1" dirty="0" smtClean="0"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9592" y="3677807"/>
            <a:ext cx="56166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Хлор тяжелее воздуха, нужно покинуть низкие места</a:t>
            </a:r>
            <a:endParaRPr lang="ru-RU" sz="3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95499" y="3140968"/>
            <a:ext cx="496882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ctr">
              <a:buFont typeface="+mj-lt"/>
              <a:buAutoNum type="arabicPeriod"/>
            </a:pPr>
            <a:r>
              <a:rPr lang="ru-RU" sz="3600" b="1" dirty="0"/>
              <a:t>Низкие места.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ru-RU" sz="3600" b="1" dirty="0"/>
              <a:t>Верхние этажи.</a:t>
            </a:r>
          </a:p>
          <a:p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8" descr="question_mark_serious_thinker_500_clr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425" y="549275"/>
            <a:ext cx="3203575" cy="630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>
            <a:hlinkClick r:id="rId3" action="ppaction://hlinksldjump"/>
          </p:cNvPr>
          <p:cNvSpPr txBox="1"/>
          <p:nvPr/>
        </p:nvSpPr>
        <p:spPr>
          <a:xfrm>
            <a:off x="611560" y="1124744"/>
            <a:ext cx="58326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Перечислите действия населения при сигнале «внимание всем»?</a:t>
            </a:r>
            <a:endParaRPr lang="ru-RU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67544" y="3214666"/>
            <a:ext cx="655272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ü"/>
            </a:pP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Необходимо включить радио, ТВ. </a:t>
            </a:r>
            <a:endParaRPr lang="ru-RU" sz="28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Font typeface="Wingdings" pitchFamily="2" charset="2"/>
              <a:buChar char="ü"/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Отключить </a:t>
            </a: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свет, газ, воду. 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Собрать </a:t>
            </a: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документы, продукты питания, воду, 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одежду.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Font typeface="Wingdings" pitchFamily="2" charset="2"/>
              <a:buChar char="ü"/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Следовать указаниям местных органов ГО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8" descr="question_mark_serious_thinker_500_clr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425" y="549275"/>
            <a:ext cx="3203575" cy="630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>
            <a:hlinkClick r:id="rId3" action="ppaction://hlinksldjump"/>
          </p:cNvPr>
          <p:cNvSpPr txBox="1"/>
          <p:nvPr/>
        </p:nvSpPr>
        <p:spPr>
          <a:xfrm>
            <a:off x="467544" y="1556792"/>
            <a:ext cx="633670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При ранении каких сосудов кровь ярко-красного цвета и «бьёт фонтаном»?</a:t>
            </a:r>
            <a:endParaRPr lang="ru-RU" sz="4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61661" y="4293096"/>
            <a:ext cx="56166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Артерии 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(венозная кровь тёмного цвета и густая)</a:t>
            </a:r>
            <a:endParaRPr lang="ru-RU" sz="3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8" descr="question_mark_serious_thinker_500_clr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425" y="549275"/>
            <a:ext cx="3203575" cy="630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>
            <a:hlinkClick r:id="rId3" action="ppaction://hlinksldjump"/>
          </p:cNvPr>
          <p:cNvSpPr/>
          <p:nvPr/>
        </p:nvSpPr>
        <p:spPr>
          <a:xfrm>
            <a:off x="190533" y="1124744"/>
            <a:ext cx="666023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При обморожении участок кожи необходимо: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b="1" dirty="0" smtClean="0">
                <a:latin typeface="+mj-lt"/>
              </a:rPr>
              <a:t>Растереть снегом.     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b="1" dirty="0" smtClean="0">
                <a:latin typeface="+mj-lt"/>
              </a:rPr>
              <a:t>Смазать кремом.     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b="1" dirty="0" smtClean="0">
                <a:latin typeface="+mj-lt"/>
              </a:rPr>
              <a:t>Постепенно разогреть и дать теплое питье.         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b="1" dirty="0" smtClean="0">
                <a:latin typeface="+mj-lt"/>
              </a:rPr>
              <a:t>Смазать жиром.</a:t>
            </a:r>
            <a:endParaRPr lang="ru-RU" sz="3600" b="1" dirty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99592" y="5013176"/>
            <a:ext cx="56166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Постепенно разогреть и дать тёплое питьё</a:t>
            </a:r>
            <a:endParaRPr lang="ru-RU" sz="3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8" descr="question_mark_serious_thinker_500_clr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188640"/>
            <a:ext cx="3203575" cy="630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>
            <a:hlinkClick r:id="rId3" action="ppaction://hlinksldjump"/>
          </p:cNvPr>
          <p:cNvSpPr/>
          <p:nvPr/>
        </p:nvSpPr>
        <p:spPr>
          <a:xfrm>
            <a:off x="683568" y="1556792"/>
            <a:ext cx="66602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Назовите телефоны служб экстренной помощи </a:t>
            </a: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ДНР</a:t>
            </a:r>
            <a:endParaRPr lang="ru-RU" sz="36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59632" y="2779980"/>
            <a:ext cx="585039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101 – Служба МЧС </a:t>
            </a:r>
          </a:p>
          <a:p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102 – Служба Полиции 103 – Скорая медицинская помощь</a:t>
            </a:r>
          </a:p>
          <a:p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104 – Аварийная газовая служба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610104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8" descr="question_mark_serious_thinker_500_clr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188640"/>
            <a:ext cx="3203575" cy="630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>
            <a:hlinkClick r:id="rId3" action="ppaction://hlinksldjump"/>
          </p:cNvPr>
          <p:cNvSpPr/>
          <p:nvPr/>
        </p:nvSpPr>
        <p:spPr>
          <a:xfrm>
            <a:off x="683568" y="1069332"/>
            <a:ext cx="666023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нужно сообщить при вызове служб </a:t>
            </a: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экстренной </a:t>
            </a: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помощи?</a:t>
            </a:r>
            <a:endParaRPr lang="ru-RU" sz="36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9552" y="2779980"/>
            <a:ext cx="657047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Wingdings" pitchFamily="2" charset="2"/>
              <a:buChar char="ü"/>
            </a:pP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Причину вызова (пожар, авария, утечка газа, травма, драка и т.д.)</a:t>
            </a:r>
          </a:p>
          <a:p>
            <a:pPr marL="571500" indent="-571500">
              <a:buFont typeface="Wingdings" pitchFamily="2" charset="2"/>
              <a:buChar char="ü"/>
            </a:pP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Адрес, где случилось</a:t>
            </a:r>
          </a:p>
          <a:p>
            <a:pPr marL="571500" indent="-571500">
              <a:buFont typeface="Wingdings" pitchFamily="2" charset="2"/>
              <a:buChar char="ü"/>
            </a:pP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Свою фамилию, номер телефона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561153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8" descr="question_mark_serious_thinker_500_clr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188640"/>
            <a:ext cx="3203575" cy="630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>
            <a:hlinkClick r:id="rId3" action="ppaction://hlinksldjump"/>
          </p:cNvPr>
          <p:cNvSpPr/>
          <p:nvPr/>
        </p:nvSpPr>
        <p:spPr>
          <a:xfrm>
            <a:off x="827584" y="1556792"/>
            <a:ext cx="66602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такое эвакуация?</a:t>
            </a:r>
            <a:endParaRPr lang="ru-RU" sz="40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9552" y="2779980"/>
            <a:ext cx="65704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экстренный выход из опасной зоны при ЧС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934953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8" descr="question_mark_serious_thinker_500_clr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188640"/>
            <a:ext cx="3203575" cy="630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>
            <a:hlinkClick r:id="rId3" action="ppaction://hlinksldjump"/>
          </p:cNvPr>
          <p:cNvSpPr/>
          <p:nvPr/>
        </p:nvSpPr>
        <p:spPr>
          <a:xfrm>
            <a:off x="827584" y="1124744"/>
            <a:ext cx="666023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Какие виды оружия относятся к оружию массового поражения?</a:t>
            </a:r>
            <a:endParaRPr lang="ru-RU" sz="40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8003" y="3284984"/>
            <a:ext cx="65704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Ядерное, химическое, бактериальное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668509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picture"/>
          <p:cNvPicPr preferRelativeResize="0">
            <a:picLocks noChangeArrowheads="1"/>
          </p:cNvPicPr>
          <p:nvPr/>
        </p:nvPicPr>
        <p:blipFill>
          <a:blip r:embed="rId2">
            <a:lum contrast="24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969" y="0"/>
            <a:ext cx="9159971" cy="685800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</p:pic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-15969" y="-103909"/>
            <a:ext cx="5524725" cy="1050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09938" tIns="154969" rIns="309938" bIns="15496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4700" b="1"/>
              <a:t>С  Т А  Д  И </a:t>
            </a:r>
            <a:r>
              <a:rPr lang="ru-RU" sz="4700" b="1">
                <a:solidFill>
                  <a:srgbClr val="FF0000"/>
                </a:solidFill>
              </a:rPr>
              <a:t>О</a:t>
            </a:r>
            <a:r>
              <a:rPr lang="ru-RU" sz="4700" b="1"/>
              <a:t> Н</a:t>
            </a: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390414" y="700019"/>
            <a:ext cx="3597988" cy="10500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09938" tIns="154969" rIns="309938" bIns="15496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4700" b="1" dirty="0">
                <a:solidFill>
                  <a:srgbClr val="FF0000"/>
                </a:solidFill>
              </a:rPr>
              <a:t>П</a:t>
            </a:r>
            <a:r>
              <a:rPr lang="ru-RU" sz="4700" b="1" dirty="0"/>
              <a:t> А  Р  К</a:t>
            </a: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2666560" y="1389100"/>
            <a:ext cx="5524722" cy="10500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09938" tIns="154969" rIns="309938" bIns="15496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4700" b="1"/>
              <a:t>М </a:t>
            </a:r>
            <a:r>
              <a:rPr lang="ru-RU" sz="4700" b="1">
                <a:solidFill>
                  <a:srgbClr val="FF0000"/>
                </a:solidFill>
              </a:rPr>
              <a:t>А</a:t>
            </a:r>
            <a:r>
              <a:rPr lang="ru-RU" sz="4700" b="1"/>
              <a:t>  Г  А З  И  Н</a:t>
            </a: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2639946" y="5807971"/>
            <a:ext cx="6759534" cy="10500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09938" tIns="154969" rIns="309938" bIns="15496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4700" b="1"/>
              <a:t>К  </a:t>
            </a:r>
            <a:r>
              <a:rPr lang="ru-RU" sz="4700" b="1">
                <a:solidFill>
                  <a:srgbClr val="FF0000"/>
                </a:solidFill>
              </a:rPr>
              <a:t>И </a:t>
            </a:r>
            <a:r>
              <a:rPr lang="ru-RU" sz="4700" b="1"/>
              <a:t> Н О  Т  Е  А  Т Р</a:t>
            </a:r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1431747" y="2876641"/>
            <a:ext cx="3624599" cy="10500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09938" tIns="154969" rIns="309938" bIns="15496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4700" b="1"/>
              <a:t>К  У  Х </a:t>
            </a:r>
            <a:r>
              <a:rPr lang="ru-RU" sz="4700" b="1">
                <a:solidFill>
                  <a:srgbClr val="FF0000"/>
                </a:solidFill>
              </a:rPr>
              <a:t>Н</a:t>
            </a:r>
            <a:r>
              <a:rPr lang="ru-RU" sz="4700" b="1"/>
              <a:t> Я</a:t>
            </a:r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2639946" y="3620411"/>
            <a:ext cx="5524722" cy="10500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09938" tIns="154969" rIns="309938" bIns="15496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4700" b="1"/>
              <a:t>В  </a:t>
            </a:r>
            <a:r>
              <a:rPr lang="ru-RU" sz="4700" b="1">
                <a:solidFill>
                  <a:srgbClr val="FF0000"/>
                </a:solidFill>
              </a:rPr>
              <a:t>О</a:t>
            </a:r>
            <a:r>
              <a:rPr lang="ru-RU" sz="4700" b="1"/>
              <a:t>  К  З А  Л</a:t>
            </a:r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3363801" y="4418871"/>
            <a:ext cx="6035679" cy="10500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09938" tIns="154969" rIns="309938" bIns="15496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4700" b="1">
                <a:solidFill>
                  <a:srgbClr val="FF0000"/>
                </a:solidFill>
              </a:rPr>
              <a:t>С</a:t>
            </a:r>
            <a:r>
              <a:rPr lang="ru-RU" sz="4700" b="1"/>
              <a:t>  П О Р  Т  З  А  Л</a:t>
            </a:r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1916090" y="5107952"/>
            <a:ext cx="4103624" cy="10500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09938" tIns="154969" rIns="309938" bIns="15496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4700" b="1"/>
              <a:t>М  Е </a:t>
            </a:r>
            <a:r>
              <a:rPr lang="ru-RU" sz="4700" b="1">
                <a:solidFill>
                  <a:srgbClr val="FF0000"/>
                </a:solidFill>
              </a:rPr>
              <a:t>Т</a:t>
            </a:r>
            <a:r>
              <a:rPr lang="ru-RU" sz="4700" b="1"/>
              <a:t>  Р  О</a:t>
            </a:r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707892" y="2132871"/>
            <a:ext cx="6759534" cy="10500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09938" tIns="154969" rIns="309938" bIns="15496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4700" b="1"/>
              <a:t>Т  Р А  Н </a:t>
            </a:r>
            <a:r>
              <a:rPr lang="ru-RU" sz="4700" b="1">
                <a:solidFill>
                  <a:srgbClr val="FF0000"/>
                </a:solidFill>
              </a:rPr>
              <a:t>С</a:t>
            </a:r>
            <a:r>
              <a:rPr lang="ru-RU" sz="4700" b="1"/>
              <a:t>  П О Р  Т</a:t>
            </a:r>
          </a:p>
        </p:txBody>
      </p:sp>
    </p:spTree>
    <p:extLst>
      <p:ext uri="{BB962C8B-B14F-4D97-AF65-F5344CB8AC3E}">
        <p14:creationId xmlns:p14="http://schemas.microsoft.com/office/powerpoint/2010/main" val="2973269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/>
      <p:bldP spid="2052" grpId="0"/>
      <p:bldP spid="2053" grpId="0"/>
      <p:bldP spid="2054" grpId="0"/>
      <p:bldP spid="2055" grpId="0"/>
      <p:bldP spid="2056" grpId="0"/>
      <p:bldP spid="2057" grpId="0"/>
      <p:bldP spid="2058" grpId="0"/>
      <p:bldP spid="2059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8" descr="question_mark_serious_thinker_500_clr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188640"/>
            <a:ext cx="3203575" cy="630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>
            <a:hlinkClick r:id="rId3" action="ppaction://hlinksldjump"/>
          </p:cNvPr>
          <p:cNvSpPr/>
          <p:nvPr/>
        </p:nvSpPr>
        <p:spPr>
          <a:xfrm>
            <a:off x="683568" y="980728"/>
            <a:ext cx="666023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 обнаружили неизвестный предмет (пакет). Как вы поступите?</a:t>
            </a:r>
            <a:endParaRPr lang="ru-RU" sz="36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68" y="2735054"/>
            <a:ext cx="691276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AutoNum type="arabicPeriod"/>
            </a:pP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Выбросите пакет в мусорный ящик.</a:t>
            </a:r>
          </a:p>
          <a:p>
            <a:pPr marL="742950" indent="-742950">
              <a:buAutoNum type="arabicPeriod"/>
            </a:pP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Поинтересуетесь содержимым пакета.</a:t>
            </a:r>
          </a:p>
          <a:p>
            <a:pPr marL="742950" indent="-742950">
              <a:buAutoNum type="arabicPeriod"/>
            </a:pP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трогая пакет, сообщите о находке по телефону 101.</a:t>
            </a:r>
          </a:p>
        </p:txBody>
      </p:sp>
    </p:spTree>
    <p:extLst>
      <p:ext uri="{BB962C8B-B14F-4D97-AF65-F5344CB8AC3E}">
        <p14:creationId xmlns:p14="http://schemas.microsoft.com/office/powerpoint/2010/main" val="2041229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8" descr="question_mark_serious_thinker_500_clr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188640"/>
            <a:ext cx="3203575" cy="630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>
            <a:hlinkClick r:id="rId3" action="ppaction://hlinksldjump"/>
          </p:cNvPr>
          <p:cNvSpPr/>
          <p:nvPr/>
        </p:nvSpPr>
        <p:spPr>
          <a:xfrm>
            <a:off x="683568" y="980728"/>
            <a:ext cx="666023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Каким способом вы покинете квартиру при пожаре?</a:t>
            </a:r>
            <a:endParaRPr lang="ru-RU" sz="36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68" y="2735054"/>
            <a:ext cx="691276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AutoNum type="arabicPeriod"/>
            </a:pP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Воспользуетесь лифтом.</a:t>
            </a:r>
          </a:p>
          <a:p>
            <a:pPr marL="742950" indent="-742950">
              <a:buAutoNum type="arabicPeriod"/>
            </a:pP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Спуститесь по ступенькам.</a:t>
            </a:r>
          </a:p>
          <a:p>
            <a:pPr marL="742950" indent="-742950">
              <a:buAutoNum type="arabicPeriod"/>
            </a:pP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Спуститесь по водосточной трубе .</a:t>
            </a:r>
          </a:p>
        </p:txBody>
      </p:sp>
    </p:spTree>
    <p:extLst>
      <p:ext uri="{BB962C8B-B14F-4D97-AF65-F5344CB8AC3E}">
        <p14:creationId xmlns:p14="http://schemas.microsoft.com/office/powerpoint/2010/main" val="212203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8" descr="question_mark_serious_thinker_500_clr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72" y="548679"/>
            <a:ext cx="2764786" cy="5444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>
            <a:hlinkClick r:id="rId3" action="ppaction://hlinksldjump"/>
          </p:cNvPr>
          <p:cNvSpPr/>
          <p:nvPr/>
        </p:nvSpPr>
        <p:spPr>
          <a:xfrm>
            <a:off x="471803" y="764704"/>
            <a:ext cx="687625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 время прогулки вы увидели большую собаку, с которой нет хозяина. Собака проявляет агрессивность. Ваши действия?</a:t>
            </a:r>
            <a:endParaRPr lang="ru-RU" sz="32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520" y="2735054"/>
            <a:ext cx="763284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AutoNum type="arabicPeriod"/>
            </a:pP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Повернётесь к собаке лицом, глядя на неё, постараетесь уйти, не делая резких движений.</a:t>
            </a:r>
          </a:p>
          <a:p>
            <a:pPr marL="742950" indent="-742950">
              <a:buAutoNum type="arabicPeriod"/>
            </a:pP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Немедленно броситесь наутёк.</a:t>
            </a:r>
          </a:p>
          <a:p>
            <a:pPr marL="742950" indent="-742950">
              <a:buAutoNum type="arabicPeriod"/>
            </a:pP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Будете размахивать руками и громко кричать о помощи.</a:t>
            </a:r>
          </a:p>
        </p:txBody>
      </p:sp>
    </p:spTree>
    <p:extLst>
      <p:ext uri="{BB962C8B-B14F-4D97-AF65-F5344CB8AC3E}">
        <p14:creationId xmlns:p14="http://schemas.microsoft.com/office/powerpoint/2010/main" val="1914623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hlinkClick r:id="rId2" action="ppaction://hlinksldjump"/>
          </p:cNvPr>
          <p:cNvSpPr/>
          <p:nvPr/>
        </p:nvSpPr>
        <p:spPr>
          <a:xfrm>
            <a:off x="611560" y="404664"/>
            <a:ext cx="827666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ПРЕДОТВРАЩЕНИЕ</a:t>
            </a:r>
          </a:p>
          <a:p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СПАСЕНИЕ</a:t>
            </a:r>
          </a:p>
          <a:p>
            <a:pPr algn="ctr"/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ПОМОЩЬ</a:t>
            </a:r>
            <a:endParaRPr lang="ru-RU" sz="40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1027" name="Picture 3" descr="C:\Users\Psychology\Desktop\ДЕНЬ ГО\картинки\памятник героям-спасателям в Москве\660_33e6823ecb5e5c5a4fb3ca6c1d780a55.jpg">
            <a:hlinkClick r:id="rId3" action="ppaction://hlinkfile"/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07" t="2857" r="20179"/>
          <a:stretch/>
        </p:blipFill>
        <p:spPr bwMode="auto">
          <a:xfrm>
            <a:off x="683568" y="1062878"/>
            <a:ext cx="3600400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Psychology\Desktop\ДЕНЬ ГО\картинки\памятник героям-спасателям в Москве\1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29" t="20894" r="15571" b="4842"/>
          <a:stretch/>
        </p:blipFill>
        <p:spPr bwMode="auto">
          <a:xfrm>
            <a:off x="4430205" y="2492896"/>
            <a:ext cx="4476948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2978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03648" y="767408"/>
            <a:ext cx="69127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ВИДЫ ОПАСНОСТЕЙ</a:t>
            </a:r>
            <a:endParaRPr lang="ru-RU" sz="4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1619672" y="1598405"/>
            <a:ext cx="1368152" cy="1489244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3959932" y="1598404"/>
            <a:ext cx="1368152" cy="312674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6588224" y="1612739"/>
            <a:ext cx="1368152" cy="1182523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683568" y="3087649"/>
            <a:ext cx="33843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ПРИРОДНЫЕ</a:t>
            </a:r>
            <a:endParaRPr lang="ru-RU" sz="32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843808" y="4913447"/>
            <a:ext cx="37444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ТЕХНОГЕННЫЕ</a:t>
            </a:r>
            <a:endParaRPr lang="ru-RU" sz="3200" b="1" dirty="0">
              <a:ln>
                <a:solidFill>
                  <a:schemeClr val="bg2">
                    <a:lumMod val="10000"/>
                  </a:schemeClr>
                </a:solidFill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454098" y="2934408"/>
            <a:ext cx="36364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СОЦИАЛЬНЫЕ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23528" y="3672424"/>
            <a:ext cx="3610609" cy="1196736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ЗАВИСЯТ ОТ ЧЕЛОВЕКА, ИСТОЧНИК ОПАСНОСТИ - ПРИРОДА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2843808" y="5491275"/>
            <a:ext cx="3744416" cy="1196736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ИСТОЧНИК ОПАСНОСТИ – ДЕЯТЕЛЬНОСТЬ ЧЕЛОВЕКА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5454097" y="3519183"/>
            <a:ext cx="3636405" cy="1196736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ИСТОЧНИК </a:t>
            </a:r>
          </a:p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ОПАСНОСТИ – ЧЕЛОВЕК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27571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3" grpId="0" animBg="1"/>
      <p:bldP spid="14" grpId="0" animBg="1"/>
      <p:bldP spid="7" grpId="0"/>
      <p:bldP spid="16" grpId="0"/>
      <p:bldP spid="17" grpId="0"/>
      <p:bldP spid="10" grpId="0" animBg="1"/>
      <p:bldP spid="20" grpId="0" animBg="1"/>
      <p:bldP spid="2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7715" y="601539"/>
            <a:ext cx="8530477" cy="276998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dirty="0">
                <a:ln w="11430">
                  <a:solidFill>
                    <a:schemeClr val="tx1"/>
                  </a:solidFill>
                </a:ln>
                <a:gradFill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</a:t>
            </a:r>
            <a:r>
              <a:rPr lang="ru-RU" sz="6000" b="1" cap="none" spc="0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тур </a:t>
            </a:r>
          </a:p>
          <a:p>
            <a:pPr algn="ctr"/>
            <a:r>
              <a:rPr lang="ru-RU" sz="6000" b="1" cap="none" spc="0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«Знаки в системе ГО»</a:t>
            </a:r>
          </a:p>
          <a:p>
            <a:pPr algn="ctr"/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50" name="Picture 2" descr="C:\Users\Psychology\Desktop\ДЕНЬ ГО\картинки\2-11 — копи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0705" y="2564904"/>
            <a:ext cx="4464496" cy="3828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445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Psychology\Desktop\ДЕНЬ ГО\картинки\опасность поражения электрическим током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404664"/>
            <a:ext cx="5403850" cy="4697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331640" y="5229200"/>
            <a:ext cx="74168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Опасность поражения электрическим током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38071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Psychology\Desktop\ДЕНЬ ГО\картинки\RADwarnin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2519" y="0"/>
            <a:ext cx="5040560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87624" y="4869160"/>
            <a:ext cx="74168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Опасность радиоактивного излучения. </a:t>
            </a:r>
          </a:p>
          <a:p>
            <a:pPr algn="ctr"/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Радиоактивные вещества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1975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Psychology\Desktop\ДЕНЬ ГО\картинки\znaki_preduprezhdayushhie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6" t="2242" r="67725" b="62636"/>
          <a:stretch/>
        </p:blipFill>
        <p:spPr bwMode="auto">
          <a:xfrm>
            <a:off x="2411760" y="332656"/>
            <a:ext cx="5768275" cy="4341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87624" y="4869160"/>
            <a:ext cx="74168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Пожароопасно</a:t>
            </a: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 Легковоспламеняющиеся вещества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243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4709" y="4869159"/>
            <a:ext cx="74168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Взрывоопасные вещества.</a:t>
            </a:r>
          </a:p>
          <a:p>
            <a:pPr algn="ctr"/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Взрывоопасно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6" name="Picture 2" descr="C:\Users\Psychology\Desktop\ДЕНЬ ГО\картинки\взрывоопасно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42" t="4728" r="5229" b="3021"/>
          <a:stretch/>
        </p:blipFill>
        <p:spPr bwMode="auto">
          <a:xfrm>
            <a:off x="2669907" y="348342"/>
            <a:ext cx="4926429" cy="4520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553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Тема Office 2">
      <a:dk1>
        <a:srgbClr val="800000"/>
      </a:dk1>
      <a:lt1>
        <a:srgbClr val="FFCC66"/>
      </a:lt1>
      <a:dk2>
        <a:srgbClr val="1F497D"/>
      </a:dk2>
      <a:lt2>
        <a:srgbClr val="EEE2EE"/>
      </a:lt2>
      <a:accent1>
        <a:srgbClr val="4F81BD"/>
      </a:accent1>
      <a:accent2>
        <a:srgbClr val="C0504D"/>
      </a:accent2>
      <a:accent3>
        <a:srgbClr val="FFE2B8"/>
      </a:accent3>
      <a:accent4>
        <a:srgbClr val="6C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Тема 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800000"/>
        </a:dk1>
        <a:lt1>
          <a:srgbClr val="FFCC66"/>
        </a:lt1>
        <a:dk2>
          <a:srgbClr val="1F497D"/>
        </a:dk2>
        <a:lt2>
          <a:srgbClr val="EEE2EE"/>
        </a:lt2>
        <a:accent1>
          <a:srgbClr val="4F81BD"/>
        </a:accent1>
        <a:accent2>
          <a:srgbClr val="C0504D"/>
        </a:accent2>
        <a:accent3>
          <a:srgbClr val="FFE2B8"/>
        </a:accent3>
        <a:accent4>
          <a:srgbClr val="6C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1232</TotalTime>
  <Words>506</Words>
  <Application>Microsoft Office PowerPoint</Application>
  <PresentationFormat>Экран (4:3)</PresentationFormat>
  <Paragraphs>103</Paragraphs>
  <Slides>33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33</vt:i4>
      </vt:variant>
    </vt:vector>
  </HeadingPairs>
  <TitlesOfParts>
    <vt:vector size="40" baseType="lpstr">
      <vt:lpstr>Arial</vt:lpstr>
      <vt:lpstr>Arial Black</vt:lpstr>
      <vt:lpstr>Calibri</vt:lpstr>
      <vt:lpstr>Constantia</vt:lpstr>
      <vt:lpstr>Wingdings</vt:lpstr>
      <vt:lpstr>Тема Office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User</cp:lastModifiedBy>
  <cp:revision>113</cp:revision>
  <dcterms:created xsi:type="dcterms:W3CDTF">2015-09-29T18:53:03Z</dcterms:created>
  <dcterms:modified xsi:type="dcterms:W3CDTF">2022-04-10T09:50:01Z</dcterms:modified>
</cp:coreProperties>
</file>