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2" r:id="rId13"/>
    <p:sldId id="275" r:id="rId14"/>
    <p:sldId id="269" r:id="rId15"/>
    <p:sldId id="273" r:id="rId16"/>
    <p:sldId id="274" r:id="rId17"/>
    <p:sldId id="26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igolo4ka1.ru/wp-content/uploads/2011/12/9.pn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Способы обработки низа изделия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420888"/>
            <a:ext cx="3743136" cy="280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3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128792" cy="45712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Способы обработки низа изделия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1"/>
            <a:ext cx="7704856" cy="3672408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Обработка низа изделия “московским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швом”</a:t>
            </a:r>
          </a:p>
          <a:p>
            <a:pPr marL="68580" indent="0">
              <a:buNone/>
            </a:pPr>
            <a:r>
              <a:rPr lang="ru-RU" dirty="0" smtClean="0"/>
              <a:t>Нижние </a:t>
            </a:r>
            <a:r>
              <a:rPr lang="ru-RU" dirty="0"/>
              <a:t>срезы </a:t>
            </a:r>
            <a:r>
              <a:rPr lang="ru-RU" dirty="0" smtClean="0"/>
              <a:t>жилеток, платьев</a:t>
            </a:r>
            <a:r>
              <a:rPr lang="ru-RU" dirty="0"/>
              <a:t>, юбок, а также, воланов, оборок, жабо, </a:t>
            </a:r>
            <a:r>
              <a:rPr lang="ru-RU" dirty="0" err="1"/>
              <a:t>кокилье</a:t>
            </a:r>
            <a:r>
              <a:rPr lang="ru-RU" dirty="0"/>
              <a:t>, выкроенные по косой нити основы из тонких, полутонких сыпучих и эластичных тканей.  Или для обработки срезов деталей из тканей, которые плохо приутюживаются. Т.е. когда после обработки край получается толстым. Или из очень скользящих тканей, когда край детали нужно обработать узким </a:t>
            </a:r>
            <a:r>
              <a:rPr lang="ru-RU" dirty="0" smtClean="0"/>
              <a:t>швом.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5"/>
            <a:ext cx="3914212" cy="184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698" y="4725144"/>
            <a:ext cx="3923904" cy="177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69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4" cy="504056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Способы обработки низа изделия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1"/>
            <a:ext cx="7632848" cy="3744415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Обработка низа изделия с окантованным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срезом</a:t>
            </a:r>
          </a:p>
          <a:p>
            <a:pPr marL="68580" indent="0">
              <a:buNone/>
            </a:pPr>
            <a:r>
              <a:rPr lang="ru-RU" dirty="0" smtClean="0"/>
              <a:t>Нижние </a:t>
            </a:r>
            <a:r>
              <a:rPr lang="ru-RU" dirty="0"/>
              <a:t>срезы </a:t>
            </a:r>
            <a:r>
              <a:rPr lang="ru-RU" dirty="0" smtClean="0"/>
              <a:t>жилеток, платьев</a:t>
            </a:r>
            <a:r>
              <a:rPr lang="ru-RU" dirty="0"/>
              <a:t>, юбок, жакетов, а также рукавов, из дорогих, толстых, сыпучих и малосыпучих тканей окантовывают полоской из подкладочной ткани окантовочным швом с открытым срезом. Затем припуск на обработку низа заметывают на изнанку,  слегка </a:t>
            </a:r>
            <a:r>
              <a:rPr lang="ru-RU" dirty="0" err="1"/>
              <a:t>приутюживают</a:t>
            </a:r>
            <a:r>
              <a:rPr lang="ru-RU" dirty="0"/>
              <a:t> и подшивают ручными потайными стежками.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638" y="4581128"/>
            <a:ext cx="4371979" cy="1900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14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36904" cy="74515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Вопросы для закрепления изученного теоретического материала: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96855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Как выполняют подгиб низа изделия?</a:t>
            </a:r>
          </a:p>
          <a:p>
            <a:pPr lvl="0"/>
            <a:r>
              <a:rPr lang="ru-RU" dirty="0" smtClean="0"/>
              <a:t>Какая ширина на подгиб низа допускается в изделиях различных фасонов?</a:t>
            </a:r>
          </a:p>
          <a:p>
            <a:pPr lvl="0"/>
            <a:r>
              <a:rPr lang="ru-RU" dirty="0" smtClean="0"/>
              <a:t>Какими способами можно обработать низ изделия из тонких, полутонких сыпучих тканей?</a:t>
            </a:r>
          </a:p>
          <a:p>
            <a:pPr lvl="0"/>
            <a:r>
              <a:rPr lang="ru-RU" dirty="0" smtClean="0"/>
              <a:t>Какими способами можно обработать низ изделия из толстых, </a:t>
            </a:r>
            <a:r>
              <a:rPr lang="ru-RU" dirty="0" err="1" smtClean="0"/>
              <a:t>полутолстых</a:t>
            </a:r>
            <a:r>
              <a:rPr lang="ru-RU" dirty="0" smtClean="0"/>
              <a:t>, несыпучих и малосыпучих тканей?</a:t>
            </a:r>
          </a:p>
          <a:p>
            <a:pPr lvl="0"/>
            <a:r>
              <a:rPr lang="ru-RU" dirty="0" smtClean="0"/>
              <a:t>Какими способами можно обработать низ изделия выкроенного по косой нити основы или по кругу из тонких, полутонких, прозрачных сыпучих и малосыпучих тканей?</a:t>
            </a:r>
          </a:p>
          <a:p>
            <a:pPr lvl="0"/>
            <a:r>
              <a:rPr lang="ru-RU" dirty="0" smtClean="0"/>
              <a:t>Какими способами можно обработать низ изделия из тканей, которые плохо приутюживаются?</a:t>
            </a:r>
          </a:p>
          <a:p>
            <a:pPr lvl="0"/>
            <a:r>
              <a:rPr lang="ru-RU" dirty="0" smtClean="0"/>
              <a:t>Какими способами можно обработать низ изделия из дорогих, толстых, сыпучих и малосыпучих тканей?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024744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Повторение правил ТБ</a:t>
            </a:r>
            <a:br>
              <a:rPr lang="ru-RU" b="1" dirty="0" smtClean="0"/>
            </a:br>
            <a:r>
              <a:rPr lang="ru-RU" sz="2200" b="1" dirty="0" smtClean="0"/>
              <a:t>ПРАВИЛА ТЕХНИКИ БЕЗОПАСНОСТИ ПРИ </a:t>
            </a:r>
            <a:r>
              <a:rPr lang="ru-RU" sz="2000" b="1" dirty="0" smtClean="0"/>
              <a:t>ВЫПОЛНЕНИИ РУЧНЫХ ШВЕЙНЫХ РАБОТ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2816"/>
            <a:ext cx="8568952" cy="439248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Инструменты и приспособления  должны находиться в отведенном для них месте.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Передавайте ножницы только с сомкнутыми лезвиями и кольцами вперед.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Количество иголок и булавок в игольнице пересчитывается в начале и конце работы для предотвращения их потери.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При работе наденьте наперсток на средний палец правой руки, чтобы не уколоть его.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Не забывайте вкалывать иглы и булавки только в игольницу, класть ножницы справа с сомкнутыми лезвиями, направленными от себя.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024744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Повторение правил ТБ</a:t>
            </a:r>
            <a:br>
              <a:rPr lang="ru-RU" b="1" dirty="0" smtClean="0"/>
            </a:br>
            <a:r>
              <a:rPr lang="ru-RU" sz="2200" b="1" dirty="0" smtClean="0"/>
              <a:t>ПРАВИЛА ТЕХНИКИ БЕЗОПАСНОСТИ ПРИ РАБОТЕ НА ШВЕЙНОМ ОБОРУДОВАНИИ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568952" cy="496855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 работе на швейной машине свет должен падать с левой стороны или спереди.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За швейной машиной надо сидеть прямо, слегка наклонив голову вперед; ноги должны стоять на педали, правая немного впереди левой; руки должны во время работы лежать на платформе машины (на изделии), правая впереди левой, под рукавом машины.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Волосы следует убрать по косынку.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Перед работой убрать с платформы машины посторонние предметы: ножницы, наперсток, отвертку и т. д., проверить, прочно ли закреплена игла и лапка.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Прежде чем стачивать изделие проверить, не осталось ли в изделии булавки, иглы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Во время работы не наклоняться близко к движущимся частям машины.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Не держать пальцы рук вблизи лапки и движущейся иглы. Утолщенные места прошивать на пониженных оборотах.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Не придерживать приводной ремень рукой при работе на швейной машине с ножным приводом, иначе можно поранить руку металлической скрепкой.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Не снимать и не надевать приводной ремень на ходу машины.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024744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Повторение правил ТБ</a:t>
            </a:r>
            <a:br>
              <a:rPr lang="ru-RU" b="1" dirty="0" smtClean="0"/>
            </a:br>
            <a:r>
              <a:rPr lang="ru-RU" sz="2200" b="1" dirty="0" smtClean="0"/>
              <a:t>ПРАВИЛА ТЕХНИКИ БЕЗОПАСНОСТИ ПРИ РАБОТЕ НА ШВЕЙНОМ ОБОРУДОВАНИИ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568952" cy="496855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 установке иглы и шпульного колпачка, заправке нитки в машинную иглу не держать ноги на педали машины, все операции проводить при выключенном двигателе, чтобы избежать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травмирования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рук при случайном нажатии на педаль.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 работе на швейной машине с электрическим приводом не оставлять машину, включенную в сеть, без присмотра. При появлении запаха горелой резины или дыма отключить машину от электросети и сообщить об этом учителю.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 обнаружении неисправности в розетке, вилке, шнуре, а также действия тока при прикосновении к корпусу машины прекратить работу, отключить машину от электрической сети и сообщить об этом учителю.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Чистку и смазку электрической машины производить лишь после отключения ее от электросети.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Нельзя передавать различные предметы через работающего.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15.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Нельзя близко наклоняться к движущимся частям машины во избежание удара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нитепритягивателем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притягивания волос.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16.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Нельзя оставлять различные предметы рядом с движущими частями машины, снимать ограничения у машины.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После окончания работы отключить машину от электросети.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024744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Повторение правил ТБ</a:t>
            </a:r>
            <a:br>
              <a:rPr lang="ru-RU" b="1" dirty="0" smtClean="0"/>
            </a:br>
            <a:r>
              <a:rPr lang="ru-RU" sz="2200" b="1" dirty="0" smtClean="0"/>
              <a:t>ПРАВИЛА ТЕХНИКИ БЕЗОПАСНОСТИ ПРИ РАБОТЕ </a:t>
            </a:r>
            <a:r>
              <a:rPr lang="ru-RU" sz="2000" b="1" dirty="0" smtClean="0"/>
              <a:t>С ЭЛЕКТРИЧЕСКИМ УТЮГОМ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568952" cy="50405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Включать электрический утюг в сеть и выключать из нее только сухими руками.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 кратковременных перерывах в работе электрический утюг ставить на термоизоляционную подставку.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При работе следить за тем, чтобы горячая подошва утюга не касалась электрического шнура.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Во избежание ожога рук не касаться горячих металлических частей утюга и не смачивать обильно материал водой.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Во избежание пожара не оставлять включенный в сеть электрический утюг без присмотра.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Не давать утюгу перегреваться.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При появлении неисправности в работе электрического утюга, появлении искрения и т.д. немедленно отключить утюг от электросети и сообщить об этом преподавателю, мастеру.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При возникновении пожара немедленно отключить утюг от электросети и приступить к тушению очага возгорания с помощью первичных средств пожаротушения.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При отключении утюга от сети не дергать за электрический шнур, а только за вилку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024744" cy="648072"/>
          </a:xfrm>
        </p:spPr>
        <p:txBody>
          <a:bodyPr>
            <a:noAutofit/>
          </a:bodyPr>
          <a:lstStyle/>
          <a:p>
            <a:r>
              <a:rPr lang="ru-RU" b="1" dirty="0" smtClean="0"/>
              <a:t>Рефлексия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59" y="980728"/>
            <a:ext cx="829233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38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980729"/>
            <a:ext cx="597666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8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внимание</a:t>
            </a:r>
            <a:endParaRPr lang="ru-RU" sz="8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Основная цель подшивки низа </a:t>
            </a:r>
            <a:r>
              <a:rPr lang="ru-RU" dirty="0" smtClean="0"/>
              <a:t>изделия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7065349" cy="4464496"/>
          </a:xfrm>
        </p:spPr>
        <p:txBody>
          <a:bodyPr/>
          <a:lstStyle/>
          <a:p>
            <a:r>
              <a:rPr lang="ru-RU" dirty="0"/>
              <a:t>— это получение аккуратно обработанного края. Подгиб делает край изделия более плотным, улучшая тем самым внешний вид изделия.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Перед подшивкой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низа боковые и плечевые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швы изделия должны быть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обработаны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https://zolotayanit.nethouse.ru/static/img/0000/0002/3246/23246525.6w7101yrgr.W66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866"/>
            <a:ext cx="3741837" cy="302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34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Вопросы для актуализации </a:t>
            </a:r>
            <a:r>
              <a:rPr lang="ru-RU" b="1" dirty="0" smtClean="0"/>
              <a:t>знаний: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82453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По какой детали сметывают плечевые срезы изделия?</a:t>
            </a:r>
          </a:p>
          <a:p>
            <a:pPr lvl="0"/>
            <a:r>
              <a:rPr lang="ru-RU" dirty="0" smtClean="0"/>
              <a:t>Какую деталь </a:t>
            </a:r>
            <a:r>
              <a:rPr lang="ru-RU" dirty="0" err="1" smtClean="0"/>
              <a:t>посаживают</a:t>
            </a:r>
            <a:r>
              <a:rPr lang="ru-RU" dirty="0" smtClean="0"/>
              <a:t> при сметывании плечевых срезов изделия? Назовите величину и место посадки.</a:t>
            </a:r>
          </a:p>
          <a:p>
            <a:pPr lvl="0"/>
            <a:r>
              <a:rPr lang="ru-RU" dirty="0" smtClean="0"/>
              <a:t>Назовите нормативы стачивания плечевых швов.</a:t>
            </a:r>
          </a:p>
          <a:p>
            <a:pPr lvl="0"/>
            <a:r>
              <a:rPr lang="ru-RU" dirty="0" smtClean="0"/>
              <a:t>Назовите места посадки деталей при сметывании боковых швов изделия.</a:t>
            </a:r>
          </a:p>
          <a:p>
            <a:pPr lvl="0"/>
            <a:r>
              <a:rPr lang="ru-RU" dirty="0" smtClean="0"/>
              <a:t>Назовите нормативы стачивания боковых швов изделия.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ru-RU" dirty="0"/>
              <a:t>Подгиб низа изделия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7704856" cy="5328592"/>
          </a:xfrm>
        </p:spPr>
        <p:txBody>
          <a:bodyPr>
            <a:normAutofit/>
          </a:bodyPr>
          <a:lstStyle/>
          <a:p>
            <a:r>
              <a:rPr lang="ru-RU" dirty="0"/>
              <a:t>Величина на подгиб низа изделия </a:t>
            </a:r>
            <a:r>
              <a:rPr lang="ru-RU" dirty="0" smtClean="0"/>
              <a:t>уточняется </a:t>
            </a:r>
            <a:r>
              <a:rPr lang="ru-RU" dirty="0"/>
              <a:t>во время последней примерки, после </a:t>
            </a:r>
            <a:r>
              <a:rPr lang="ru-RU" dirty="0" smtClean="0"/>
              <a:t>внесения всех изменений </a:t>
            </a:r>
            <a:r>
              <a:rPr lang="ru-RU" dirty="0"/>
              <a:t>и </a:t>
            </a:r>
            <a:r>
              <a:rPr lang="ru-RU" dirty="0" err="1" smtClean="0"/>
              <a:t>отутюживания</a:t>
            </a:r>
            <a:r>
              <a:rPr lang="ru-RU" dirty="0" smtClean="0"/>
              <a:t> изделия. </a:t>
            </a:r>
            <a:r>
              <a:rPr lang="ru-RU" dirty="0"/>
              <a:t>Изделия </a:t>
            </a:r>
            <a:r>
              <a:rPr lang="ru-RU" dirty="0" smtClean="0"/>
              <a:t>должны </a:t>
            </a:r>
            <a:r>
              <a:rPr lang="ru-RU" dirty="0"/>
              <a:t>висеть по меньшей мере сутки. Ширина припуска по низу зависит от </a:t>
            </a:r>
            <a:r>
              <a:rPr lang="ru-RU" dirty="0" smtClean="0"/>
              <a:t>материала и фасона – до 7,5 см. </a:t>
            </a:r>
            <a:r>
              <a:rPr lang="ru-RU" dirty="0"/>
              <a:t>ткани. Если </a:t>
            </a:r>
            <a:r>
              <a:rPr lang="ru-RU" dirty="0" smtClean="0"/>
              <a:t>низ изделия расширенный, </a:t>
            </a:r>
            <a:r>
              <a:rPr lang="ru-RU" dirty="0"/>
              <a:t>припуск </a:t>
            </a:r>
            <a:r>
              <a:rPr lang="ru-RU" dirty="0" smtClean="0"/>
              <a:t>от </a:t>
            </a:r>
            <a:r>
              <a:rPr lang="ru-RU" dirty="0"/>
              <a:t>3,8 до 5 см. Если материал прозрачный, то подгибка должна быть узкой, независимо от фасона. </a:t>
            </a:r>
            <a:endParaRPr lang="ru-RU" dirty="0" smtClean="0"/>
          </a:p>
          <a:p>
            <a:r>
              <a:rPr lang="ru-RU" dirty="0"/>
              <a:t>Прежде чем подшить низ, надо обработать срез.</a:t>
            </a:r>
          </a:p>
        </p:txBody>
      </p:sp>
    </p:spTree>
    <p:extLst>
      <p:ext uri="{BB962C8B-B14F-4D97-AF65-F5344CB8AC3E}">
        <p14:creationId xmlns:p14="http://schemas.microsoft.com/office/powerpoint/2010/main" val="325677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ru-RU" dirty="0"/>
              <a:t>Подгиб низа изделия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3"/>
            <a:ext cx="7837383" cy="388843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Отметить </a:t>
            </a:r>
            <a:r>
              <a:rPr lang="ru-RU" dirty="0"/>
              <a:t>на изделии линию сгиба.</a:t>
            </a:r>
          </a:p>
          <a:p>
            <a:r>
              <a:rPr lang="ru-RU" dirty="0" smtClean="0"/>
              <a:t> Подогнуть </a:t>
            </a:r>
            <a:r>
              <a:rPr lang="ru-RU" dirty="0"/>
              <a:t>край изделия на изнаночную сторону, совмещая линии середины и линии швов изделия и припуска на подгиб.</a:t>
            </a:r>
          </a:p>
          <a:p>
            <a:r>
              <a:rPr lang="ru-RU" dirty="0" smtClean="0"/>
              <a:t> Приметать </a:t>
            </a:r>
            <a:r>
              <a:rPr lang="ru-RU" dirty="0"/>
              <a:t>подогнутый край </a:t>
            </a:r>
            <a:r>
              <a:rPr lang="ru-RU" dirty="0" smtClean="0"/>
              <a:t>на </a:t>
            </a:r>
            <a:r>
              <a:rPr lang="ru-RU" dirty="0"/>
              <a:t>расстоянии 5 мм от линии сгиба.</a:t>
            </a:r>
          </a:p>
          <a:p>
            <a:r>
              <a:rPr lang="ru-RU" dirty="0" smtClean="0"/>
              <a:t> Поместите </a:t>
            </a:r>
            <a:r>
              <a:rPr lang="ru-RU" dirty="0"/>
              <a:t>кусок </a:t>
            </a:r>
            <a:r>
              <a:rPr lang="ru-RU" dirty="0" smtClean="0"/>
              <a:t>бумаги между </a:t>
            </a:r>
            <a:r>
              <a:rPr lang="ru-RU" dirty="0"/>
              <a:t>подогнутым краем и изделием. </a:t>
            </a:r>
            <a:r>
              <a:rPr lang="ru-RU" dirty="0" smtClean="0"/>
              <a:t>Для </a:t>
            </a:r>
            <a:r>
              <a:rPr lang="ru-RU" dirty="0" err="1" smtClean="0"/>
              <a:t>избежания</a:t>
            </a:r>
            <a:r>
              <a:rPr lang="ru-RU" dirty="0" smtClean="0"/>
              <a:t> </a:t>
            </a:r>
            <a:r>
              <a:rPr lang="ru-RU" dirty="0"/>
              <a:t>появления на лицевой стороне изделия отпечатка подогнутого края и усадки ткани изделия при </a:t>
            </a:r>
            <a:r>
              <a:rPr lang="ru-RU" dirty="0" err="1"/>
              <a:t>приутюживании</a:t>
            </a:r>
            <a:r>
              <a:rPr lang="ru-RU" dirty="0"/>
              <a:t>.</a:t>
            </a:r>
          </a:p>
          <a:p>
            <a:r>
              <a:rPr lang="ru-RU" dirty="0" smtClean="0"/>
              <a:t> Слегка </a:t>
            </a:r>
            <a:r>
              <a:rPr lang="ru-RU" dirty="0" err="1" smtClean="0"/>
              <a:t>приутюжить</a:t>
            </a:r>
            <a:r>
              <a:rPr lang="ru-RU" dirty="0" smtClean="0"/>
              <a:t> </a:t>
            </a:r>
            <a:r>
              <a:rPr lang="ru-RU" dirty="0"/>
              <a:t>подогнутый край в направлении долевой нити.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помощью картонного шаблона или измерительной ленты отмерьте ширину припуска на </a:t>
            </a:r>
            <a:r>
              <a:rPr lang="ru-RU" dirty="0" smtClean="0"/>
              <a:t>подгиб и отрежьте излишки ткани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92"/>
          <a:stretch/>
        </p:blipFill>
        <p:spPr bwMode="auto">
          <a:xfrm>
            <a:off x="755576" y="5085184"/>
            <a:ext cx="3759671" cy="148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Способы обработки низа изделия"/>
          <p:cNvPicPr/>
          <p:nvPr/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64" b="35008"/>
          <a:stretch>
            <a:fillRect/>
          </a:stretch>
        </p:blipFill>
        <p:spPr bwMode="auto">
          <a:xfrm>
            <a:off x="4860032" y="4941168"/>
            <a:ext cx="3600400" cy="1684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10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76864" cy="50405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Способы обработки низа изделия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7704856" cy="4563869"/>
          </a:xfrm>
          <a:ln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Обработка низа изделия швом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вподгибку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с закрытым срезом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ru-RU" dirty="0" smtClean="0"/>
              <a:t>Нижние </a:t>
            </a:r>
            <a:r>
              <a:rPr lang="ru-RU" dirty="0"/>
              <a:t>срезы </a:t>
            </a:r>
            <a:r>
              <a:rPr lang="ru-RU" dirty="0" smtClean="0"/>
              <a:t>жилеток, платьев</a:t>
            </a:r>
            <a:r>
              <a:rPr lang="ru-RU" dirty="0"/>
              <a:t>, юбок, женских брюк, жакетов, а также, воланов, оборок, рукавов из тонких, полутонких сыпучих тканей обрабатывают краевым швом </a:t>
            </a:r>
            <a:r>
              <a:rPr lang="ru-RU" dirty="0" err="1"/>
              <a:t>вподгибку</a:t>
            </a:r>
            <a:r>
              <a:rPr lang="ru-RU" dirty="0"/>
              <a:t> с закрытым срезом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28193"/>
            <a:ext cx="4356447" cy="304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23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57120"/>
          </a:xfrm>
        </p:spPr>
        <p:txBody>
          <a:bodyPr>
            <a:normAutofit fontScale="90000"/>
          </a:bodyPr>
          <a:lstStyle/>
          <a:p>
            <a:r>
              <a:rPr lang="ru-RU" sz="2900" dirty="0">
                <a:solidFill>
                  <a:srgbClr val="94C600"/>
                </a:solidFill>
              </a:rPr>
              <a:t>Способы обработки низа изделия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7704856" cy="4635877"/>
          </a:xfrm>
        </p:spPr>
        <p:txBody>
          <a:bodyPr/>
          <a:lstStyle/>
          <a:p>
            <a:pPr lvl="0">
              <a:buClr>
                <a:srgbClr val="94C600"/>
              </a:buClr>
            </a:pPr>
            <a:r>
              <a:rPr lang="ru-RU" b="1" dirty="0">
                <a:solidFill>
                  <a:srgbClr val="CAF278">
                    <a:lumMod val="50000"/>
                  </a:srgbClr>
                </a:solidFill>
              </a:rPr>
              <a:t>Обработка низа изделия швом </a:t>
            </a:r>
            <a:r>
              <a:rPr lang="ru-RU" b="1" dirty="0" err="1">
                <a:solidFill>
                  <a:srgbClr val="CAF278">
                    <a:lumMod val="50000"/>
                  </a:srgbClr>
                </a:solidFill>
              </a:rPr>
              <a:t>вподгибку</a:t>
            </a:r>
            <a:r>
              <a:rPr lang="ru-RU" b="1" dirty="0">
                <a:solidFill>
                  <a:srgbClr val="CAF278">
                    <a:lumMod val="50000"/>
                  </a:srgbClr>
                </a:solidFill>
              </a:rPr>
              <a:t> с </a:t>
            </a:r>
            <a:r>
              <a:rPr lang="ru-RU" b="1" dirty="0" smtClean="0">
                <a:solidFill>
                  <a:srgbClr val="CAF278">
                    <a:lumMod val="50000"/>
                  </a:srgbClr>
                </a:solidFill>
              </a:rPr>
              <a:t>открытым </a:t>
            </a:r>
            <a:r>
              <a:rPr lang="ru-RU" b="1" dirty="0">
                <a:solidFill>
                  <a:srgbClr val="CAF278">
                    <a:lumMod val="50000"/>
                  </a:srgbClr>
                </a:solidFill>
              </a:rPr>
              <a:t>срезом</a:t>
            </a:r>
          </a:p>
          <a:p>
            <a:pPr marL="68580" indent="0">
              <a:buNone/>
            </a:pPr>
            <a:r>
              <a:rPr lang="ru-RU" dirty="0"/>
              <a:t>Нижние </a:t>
            </a:r>
            <a:r>
              <a:rPr lang="ru-RU" dirty="0" smtClean="0"/>
              <a:t>срезы жилеток, </a:t>
            </a:r>
            <a:r>
              <a:rPr lang="ru-RU" dirty="0"/>
              <a:t>платьев, юбок, женских брюк, жакетов, а также, воланов, оборок, рукавов из толстых, </a:t>
            </a:r>
            <a:r>
              <a:rPr lang="ru-RU" dirty="0" err="1"/>
              <a:t>полутолстых</a:t>
            </a:r>
            <a:r>
              <a:rPr lang="ru-RU" dirty="0"/>
              <a:t>, несыпучих и малосыпучих тканей обрабатывают краевым швом </a:t>
            </a:r>
            <a:r>
              <a:rPr lang="ru-RU" dirty="0" err="1"/>
              <a:t>вподгибку</a:t>
            </a:r>
            <a:r>
              <a:rPr lang="ru-RU" dirty="0"/>
              <a:t> с открытым обметанным срезом.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540" y="3933056"/>
            <a:ext cx="5759029" cy="2457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15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76864" cy="529128"/>
          </a:xfrm>
        </p:spPr>
        <p:txBody>
          <a:bodyPr>
            <a:noAutofit/>
          </a:bodyPr>
          <a:lstStyle/>
          <a:p>
            <a:r>
              <a:rPr lang="ru-RU" sz="3200" dirty="0"/>
              <a:t>Способы обработки низа изделия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9"/>
            <a:ext cx="7632848" cy="3384375"/>
          </a:xfrm>
        </p:spPr>
        <p:txBody>
          <a:bodyPr>
            <a:normAutofit fontScale="92500"/>
          </a:bodyPr>
          <a:lstStyle/>
          <a:p>
            <a:pPr lvl="0">
              <a:buClr>
                <a:srgbClr val="94C600"/>
              </a:buClr>
            </a:pPr>
            <a:r>
              <a:rPr lang="ru-RU" b="1" dirty="0">
                <a:solidFill>
                  <a:srgbClr val="CAF278">
                    <a:lumMod val="50000"/>
                  </a:srgbClr>
                </a:solidFill>
              </a:rPr>
              <a:t>Обработка низа изделия швом </a:t>
            </a:r>
            <a:r>
              <a:rPr lang="ru-RU" b="1" dirty="0" err="1">
                <a:solidFill>
                  <a:srgbClr val="CAF278">
                    <a:lumMod val="50000"/>
                  </a:srgbClr>
                </a:solidFill>
              </a:rPr>
              <a:t>вподгибку</a:t>
            </a:r>
            <a:r>
              <a:rPr lang="ru-RU" b="1" dirty="0">
                <a:solidFill>
                  <a:srgbClr val="CAF278">
                    <a:lumMod val="50000"/>
                  </a:srgbClr>
                </a:solidFill>
              </a:rPr>
              <a:t> с </a:t>
            </a:r>
            <a:r>
              <a:rPr lang="ru-RU" b="1" dirty="0" smtClean="0">
                <a:solidFill>
                  <a:srgbClr val="CAF278">
                    <a:lumMod val="50000"/>
                  </a:srgbClr>
                </a:solidFill>
              </a:rPr>
              <a:t>зигзагообразным </a:t>
            </a:r>
            <a:r>
              <a:rPr lang="ru-RU" b="1" dirty="0">
                <a:solidFill>
                  <a:srgbClr val="CAF278">
                    <a:lumMod val="50000"/>
                  </a:srgbClr>
                </a:solidFill>
              </a:rPr>
              <a:t>срезом</a:t>
            </a:r>
          </a:p>
          <a:p>
            <a:pPr marL="68580" indent="0">
              <a:buNone/>
            </a:pPr>
            <a:r>
              <a:rPr lang="ru-RU" dirty="0"/>
              <a:t>Нижние срезы </a:t>
            </a:r>
            <a:r>
              <a:rPr lang="ru-RU" dirty="0" smtClean="0"/>
              <a:t>жилеток, платьев</a:t>
            </a:r>
            <a:r>
              <a:rPr lang="ru-RU" dirty="0"/>
              <a:t>, юбок, женских брюк, жакетов, а также, воланов, оборок, рукавов из толстых, </a:t>
            </a:r>
            <a:r>
              <a:rPr lang="ru-RU" dirty="0" err="1"/>
              <a:t>полутолстых</a:t>
            </a:r>
            <a:r>
              <a:rPr lang="ru-RU" dirty="0"/>
              <a:t>, несыпучих и малосыпучих тканей обрезают “зубчиками” на специальном приспособлении или специальными ножницами.</a:t>
            </a:r>
          </a:p>
          <a:p>
            <a:pPr marL="68580" indent="0">
              <a:buNone/>
            </a:pPr>
            <a:r>
              <a:rPr lang="ru-RU" dirty="0"/>
              <a:t>Затем подшивают ручными стежками или на спец. машине.</a:t>
            </a:r>
          </a:p>
          <a:p>
            <a:endParaRPr lang="ru-RU" dirty="0"/>
          </a:p>
        </p:txBody>
      </p:sp>
      <p:pic>
        <p:nvPicPr>
          <p:cNvPr id="6" name="Рисунок 5" descr="Обработка низа изделия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21088"/>
            <a:ext cx="3965426" cy="21690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825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56674" cy="504056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94C600"/>
                </a:solidFill>
              </a:rPr>
              <a:t>Способы обработки низа изделия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3"/>
            <a:ext cx="7560840" cy="381642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Обработка низа изделия на машине зигзагообразного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стежка</a:t>
            </a:r>
          </a:p>
          <a:p>
            <a:pPr marL="68580" indent="0">
              <a:buNone/>
            </a:pPr>
            <a:r>
              <a:rPr lang="ru-RU" dirty="0"/>
              <a:t>Нижние срезы </a:t>
            </a:r>
            <a:r>
              <a:rPr lang="ru-RU" dirty="0" smtClean="0"/>
              <a:t>жилеток, платьев</a:t>
            </a:r>
            <a:r>
              <a:rPr lang="ru-RU" dirty="0"/>
              <a:t>, юбок, а также, воланов, оборок, жабо, </a:t>
            </a:r>
            <a:r>
              <a:rPr lang="ru-RU" dirty="0" err="1"/>
              <a:t>кокилье</a:t>
            </a:r>
            <a:r>
              <a:rPr lang="ru-RU" dirty="0"/>
              <a:t>, выкроенные по косой нити основы или по кругу из тонких, полутонких, прозрачных сыпучих и малосыпучих тканей обрабатывают на машине с зигзагообразной </a:t>
            </a:r>
            <a:r>
              <a:rPr lang="ru-RU" dirty="0" smtClean="0"/>
              <a:t>строчкой: высота </a:t>
            </a:r>
            <a:r>
              <a:rPr lang="ru-RU" dirty="0"/>
              <a:t>зигзага – 0,1-0,3 см, </a:t>
            </a:r>
            <a:r>
              <a:rPr lang="ru-RU" dirty="0" smtClean="0"/>
              <a:t>ширина </a:t>
            </a:r>
            <a:r>
              <a:rPr lang="ru-RU" dirty="0"/>
              <a:t>– 0,1-0,2 см.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054" y="4581128"/>
            <a:ext cx="4444540" cy="186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702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265</TotalTime>
  <Words>789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Способы обработки низа изделия</vt:lpstr>
      <vt:lpstr>Основная цель подшивки низа изделия</vt:lpstr>
      <vt:lpstr>Вопросы для актуализации знаний:</vt:lpstr>
      <vt:lpstr>Подгиб низа изделия</vt:lpstr>
      <vt:lpstr>Подгиб низа изделия</vt:lpstr>
      <vt:lpstr>Способы обработки низа изделия</vt:lpstr>
      <vt:lpstr>Способы обработки низа изделия</vt:lpstr>
      <vt:lpstr>Способы обработки низа изделия</vt:lpstr>
      <vt:lpstr>Способы обработки низа изделия</vt:lpstr>
      <vt:lpstr>Способы обработки низа изделия</vt:lpstr>
      <vt:lpstr>Способы обработки низа изделия</vt:lpstr>
      <vt:lpstr>Вопросы для закрепления изученного теоретического материала:</vt:lpstr>
      <vt:lpstr>Повторение правил ТБ ПРАВИЛА ТЕХНИКИ БЕЗОПАСНОСТИ ПРИ ВЫПОЛНЕНИИ РУЧНЫХ ШВЕЙНЫХ РАБОТ</vt:lpstr>
      <vt:lpstr>Повторение правил ТБ ПРАВИЛА ТЕХНИКИ БЕЗОПАСНОСТИ ПРИ РАБОТЕ НА ШВЕЙНОМ ОБОРУДОВАНИИ</vt:lpstr>
      <vt:lpstr>Повторение правил ТБ ПРАВИЛА ТЕХНИКИ БЕЗОПАСНОСТИ ПРИ РАБОТЕ НА ШВЕЙНОМ ОБОРУДОВАНИИ</vt:lpstr>
      <vt:lpstr>Повторение правил ТБ ПРАВИЛА ТЕХНИКИ БЕЗОПАСНОСТИ ПРИ РАБОТЕ С ЭЛЕКТРИЧЕСКИМ УТЮГОМ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обработки низа изделия</dc:title>
  <dc:creator>протасик</dc:creator>
  <cp:lastModifiedBy>Анастасия Гусева</cp:lastModifiedBy>
  <cp:revision>25</cp:revision>
  <dcterms:created xsi:type="dcterms:W3CDTF">2017-10-22T08:02:36Z</dcterms:created>
  <dcterms:modified xsi:type="dcterms:W3CDTF">2022-02-08T16:36:41Z</dcterms:modified>
</cp:coreProperties>
</file>